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009FBEC-6D98-4689-8423-48B584557E22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66E30A-0204-42C7-BA41-8CD6DA20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4643470"/>
          </a:xfrm>
        </p:spPr>
        <p:txBody>
          <a:bodyPr>
            <a:noAutofit/>
          </a:bodyPr>
          <a:lstStyle/>
          <a:p>
            <a:r>
              <a:rPr lang="ru-RU" sz="9600" dirty="0" smtClean="0"/>
              <a:t>Безударные гласные.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5868144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Тимофеева М.Н.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b="1" dirty="0" smtClean="0"/>
              <a:t>Безударные гласные в корне проверяем ударением .В неударном слоге пишется та же гласная , что и в соответствующем ударном слоге однокоренного слова.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Со́сны</a:t>
            </a:r>
            <a:r>
              <a:rPr lang="ru-RU" sz="8000" dirty="0" smtClean="0"/>
              <a:t>- С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сна́.</a:t>
            </a:r>
            <a:endParaRPr lang="ru-RU" sz="8000" dirty="0"/>
          </a:p>
        </p:txBody>
      </p:sp>
      <p:pic>
        <p:nvPicPr>
          <p:cNvPr id="8" name="Содержимое 7" descr="iззззззззз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857364"/>
            <a:ext cx="3643338" cy="4286280"/>
          </a:xfrm>
        </p:spPr>
      </p:pic>
      <p:pic>
        <p:nvPicPr>
          <p:cNvPr id="6" name="Содержимое 5" descr="фффффффф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928802"/>
            <a:ext cx="3500462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Дро́зд</a:t>
            </a:r>
            <a:r>
              <a:rPr lang="ru-RU" sz="8000" dirty="0" smtClean="0"/>
              <a:t> –Др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зды́.</a:t>
            </a:r>
            <a:endParaRPr lang="ru-RU" sz="8000" dirty="0"/>
          </a:p>
        </p:txBody>
      </p:sp>
      <p:pic>
        <p:nvPicPr>
          <p:cNvPr id="5" name="Содержимое 4" descr="i44444444444444444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857364"/>
            <a:ext cx="3571900" cy="4143404"/>
          </a:xfrm>
        </p:spPr>
      </p:pic>
      <p:pic>
        <p:nvPicPr>
          <p:cNvPr id="6" name="Содержимое 5" descr="i000000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928802"/>
            <a:ext cx="3429024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Све́чи-Св</a:t>
            </a:r>
            <a:r>
              <a:rPr lang="ru-RU" sz="8000" dirty="0" err="1" smtClean="0">
                <a:solidFill>
                  <a:srgbClr val="FF0000"/>
                </a:solidFill>
              </a:rPr>
              <a:t>е</a:t>
            </a:r>
            <a:r>
              <a:rPr lang="ru-RU" sz="8000" dirty="0" err="1" smtClean="0"/>
              <a:t>ча</a:t>
            </a:r>
            <a:r>
              <a:rPr lang="ru-RU" sz="8000" dirty="0" smtClean="0"/>
              <a:t>́.</a:t>
            </a:r>
            <a:endParaRPr lang="ru-RU" sz="8000" dirty="0"/>
          </a:p>
        </p:txBody>
      </p:sp>
      <p:pic>
        <p:nvPicPr>
          <p:cNvPr id="5" name="Содержимое 4" descr="i..................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29124" y="1785926"/>
            <a:ext cx="3714776" cy="4000528"/>
          </a:xfrm>
        </p:spPr>
      </p:pic>
      <p:pic>
        <p:nvPicPr>
          <p:cNvPr id="6" name="Содержимое 5" descr="i.ипорллрррjp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4348" y="1714488"/>
            <a:ext cx="3214710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Река́ –</a:t>
            </a:r>
            <a:r>
              <a:rPr lang="ru-RU" sz="8000" dirty="0" err="1" smtClean="0"/>
              <a:t>Р</a:t>
            </a:r>
            <a:r>
              <a:rPr lang="ru-RU" sz="8000" dirty="0" err="1" smtClean="0">
                <a:solidFill>
                  <a:srgbClr val="FF0000"/>
                </a:solidFill>
              </a:rPr>
              <a:t>е́</a:t>
            </a:r>
            <a:r>
              <a:rPr lang="ru-RU" sz="8000" dirty="0" err="1" smtClean="0"/>
              <a:t>ки</a:t>
            </a:r>
            <a:r>
              <a:rPr lang="ru-RU" sz="8000" dirty="0" smtClean="0"/>
              <a:t>. </a:t>
            </a:r>
            <a:endParaRPr lang="ru-RU" sz="8000" dirty="0"/>
          </a:p>
        </p:txBody>
      </p:sp>
      <p:pic>
        <p:nvPicPr>
          <p:cNvPr id="5" name="Содержимое 4" descr="iппппорло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785926"/>
            <a:ext cx="3429024" cy="4357718"/>
          </a:xfrm>
        </p:spPr>
      </p:pic>
      <p:pic>
        <p:nvPicPr>
          <p:cNvPr id="6" name="Содержимое 5" descr="i============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714488"/>
            <a:ext cx="3643338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Мя́ч</a:t>
            </a:r>
            <a:r>
              <a:rPr lang="ru-RU" sz="8000" dirty="0" smtClean="0"/>
              <a:t>- М</a:t>
            </a:r>
            <a:r>
              <a:rPr lang="ru-RU" sz="8000" dirty="0" smtClean="0">
                <a:solidFill>
                  <a:srgbClr val="FF0000"/>
                </a:solidFill>
              </a:rPr>
              <a:t>я</a:t>
            </a:r>
            <a:r>
              <a:rPr lang="ru-RU" sz="8000" dirty="0" smtClean="0"/>
              <a:t>чи́.</a:t>
            </a:r>
            <a:endParaRPr lang="ru-RU" sz="8000" dirty="0"/>
          </a:p>
        </p:txBody>
      </p:sp>
      <p:pic>
        <p:nvPicPr>
          <p:cNvPr id="5" name="Содержимое 4" descr="i.jpgититииииииииииии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928802"/>
            <a:ext cx="3429023" cy="4000528"/>
          </a:xfrm>
        </p:spPr>
      </p:pic>
      <p:pic>
        <p:nvPicPr>
          <p:cNvPr id="6" name="Содержимое 5" descr="i.jpgэээээээээээээээээээээээ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928802"/>
            <a:ext cx="3286147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Цве́тик</a:t>
            </a:r>
            <a:r>
              <a:rPr lang="ru-RU" sz="8000" dirty="0" smtClean="0"/>
              <a:t> - Цв</a:t>
            </a:r>
            <a:r>
              <a:rPr lang="ru-RU" sz="8000" dirty="0" smtClean="0">
                <a:solidFill>
                  <a:srgbClr val="FF0000"/>
                </a:solidFill>
              </a:rPr>
              <a:t>е</a:t>
            </a:r>
            <a:r>
              <a:rPr lang="ru-RU" sz="8000" dirty="0" smtClean="0"/>
              <a:t>ты́.</a:t>
            </a:r>
            <a:endParaRPr lang="ru-RU" sz="8000" dirty="0"/>
          </a:p>
        </p:txBody>
      </p:sp>
      <p:pic>
        <p:nvPicPr>
          <p:cNvPr id="5" name="Содержимое 4" descr="i.jpg ыаааааааааа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714488"/>
            <a:ext cx="3500462" cy="4286280"/>
          </a:xfrm>
        </p:spPr>
      </p:pic>
      <p:pic>
        <p:nvPicPr>
          <p:cNvPr id="6" name="Содержимое 5" descr="i.jpgьиьииббббббббббббббббббб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53000" y="1643050"/>
            <a:ext cx="3548090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О́кна</a:t>
            </a:r>
            <a:r>
              <a:rPr lang="ru-RU" sz="8000" dirty="0" smtClean="0"/>
              <a:t> – 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кно́.</a:t>
            </a:r>
            <a:endParaRPr lang="ru-RU" sz="8000" dirty="0"/>
          </a:p>
        </p:txBody>
      </p:sp>
      <p:pic>
        <p:nvPicPr>
          <p:cNvPr id="8" name="Содержимое 7" descr="i.jpgйййййййййййййййййййййй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571612"/>
            <a:ext cx="3286148" cy="4357718"/>
          </a:xfrm>
        </p:spPr>
      </p:pic>
      <p:pic>
        <p:nvPicPr>
          <p:cNvPr id="7" name="Содержимое 6" descr="i.jpgиииииииииииииииииииии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500174"/>
            <a:ext cx="4071966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Во́лны</a:t>
            </a:r>
            <a:r>
              <a:rPr lang="ru-RU" sz="8000" dirty="0" smtClean="0"/>
              <a:t> –В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лна́.</a:t>
            </a:r>
            <a:endParaRPr lang="ru-RU" sz="8000" dirty="0"/>
          </a:p>
        </p:txBody>
      </p:sp>
      <p:pic>
        <p:nvPicPr>
          <p:cNvPr id="6" name="Содержимое 5" descr="i.jpgллллллллллллл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857364"/>
            <a:ext cx="3643338" cy="4143404"/>
          </a:xfrm>
        </p:spPr>
      </p:pic>
      <p:pic>
        <p:nvPicPr>
          <p:cNvPr id="5" name="Содержимое 4" descr="i.jpgлололдлдддддддддддд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857364"/>
            <a:ext cx="3500462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Autofit/>
          </a:bodyPr>
          <a:lstStyle/>
          <a:p>
            <a:r>
              <a:rPr lang="ru-RU" sz="8000" dirty="0" err="1" smtClean="0"/>
              <a:t>Ча́ры</a:t>
            </a:r>
            <a:r>
              <a:rPr lang="ru-RU" sz="8000" dirty="0" smtClean="0"/>
              <a:t>– </a:t>
            </a:r>
            <a:r>
              <a:rPr lang="ru-RU" sz="8000" dirty="0" err="1" smtClean="0"/>
              <a:t>Ч</a:t>
            </a:r>
            <a:r>
              <a:rPr lang="ru-RU" sz="8000" dirty="0" err="1" smtClean="0">
                <a:solidFill>
                  <a:srgbClr val="FF0000"/>
                </a:solidFill>
              </a:rPr>
              <a:t>а</a:t>
            </a:r>
            <a:r>
              <a:rPr lang="ru-RU" sz="8000" dirty="0" err="1" smtClean="0"/>
              <a:t>р</a:t>
            </a:r>
            <a:r>
              <a:rPr lang="ru-RU" sz="8000" dirty="0" err="1" smtClean="0">
                <a:solidFill>
                  <a:srgbClr val="FF0000"/>
                </a:solidFill>
              </a:rPr>
              <a:t>о</a:t>
            </a:r>
            <a:r>
              <a:rPr lang="ru-RU" sz="8000" dirty="0" err="1" smtClean="0"/>
              <a:t>де́й</a:t>
            </a:r>
            <a:r>
              <a:rPr lang="ru-RU" sz="8000" dirty="0" smtClean="0"/>
              <a:t>.</a:t>
            </a:r>
            <a:endParaRPr lang="ru-RU" sz="8000" dirty="0"/>
          </a:p>
        </p:txBody>
      </p:sp>
      <p:pic>
        <p:nvPicPr>
          <p:cNvPr id="5" name="Содержимое 4" descr="i.jpgььждлоощщд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3643338" cy="4214842"/>
          </a:xfrm>
        </p:spPr>
      </p:pic>
      <p:pic>
        <p:nvPicPr>
          <p:cNvPr id="6" name="Содержимое 5" descr="i.jpgгшгггшлрпоьрлолш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714488"/>
            <a:ext cx="342902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Программой по русскому языку в начальной школе предусмотрено обязательное изучение слов , правописание которых правилами не проверяется. Одной из главных задач, является обучение безошибочному письму , формированию орфографической зрелости ,развитие умений анализировать языковые факты и явления.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/>
              <a:t>Сне́г</a:t>
            </a:r>
            <a:r>
              <a:rPr lang="ru-RU" sz="8000" dirty="0" smtClean="0"/>
              <a:t> – Сн</a:t>
            </a:r>
            <a:r>
              <a:rPr lang="ru-RU" sz="8000" dirty="0" smtClean="0">
                <a:solidFill>
                  <a:srgbClr val="FF0000"/>
                </a:solidFill>
              </a:rPr>
              <a:t>е</a:t>
            </a:r>
            <a:r>
              <a:rPr lang="ru-RU" sz="8000" dirty="0" smtClean="0"/>
              <a:t>гирь́.</a:t>
            </a:r>
            <a:endParaRPr lang="ru-RU" sz="8000" dirty="0"/>
          </a:p>
        </p:txBody>
      </p:sp>
      <p:pic>
        <p:nvPicPr>
          <p:cNvPr id="6" name="Содержимое 5" descr="ьььььььььььььььььььь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928802"/>
            <a:ext cx="3643338" cy="4071966"/>
          </a:xfrm>
        </p:spPr>
      </p:pic>
      <p:pic>
        <p:nvPicPr>
          <p:cNvPr id="5" name="Содержимое 4" descr="i.jpgттттттттттттттттттттт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857364"/>
            <a:ext cx="3429023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643446"/>
            <a:ext cx="5486400" cy="85725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Гладишь -ласкается</a:t>
            </a:r>
            <a:br>
              <a:rPr lang="ru-RU" sz="4000" dirty="0" smtClean="0"/>
            </a:br>
            <a:r>
              <a:rPr lang="ru-RU" sz="4000" dirty="0" smtClean="0"/>
              <a:t>Дразнишь -кусается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.jpgййййййййййййй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612775"/>
            <a:ext cx="5486400" cy="36020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29322" y="5000636"/>
            <a:ext cx="5486400" cy="80486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14400" b="1" dirty="0"/>
              <a:t> </a:t>
            </a:r>
            <a:r>
              <a:rPr lang="ru-RU" sz="14400" b="1" dirty="0" smtClean="0"/>
              <a:t>                                                            (С</a:t>
            </a:r>
            <a:r>
              <a:rPr lang="ru-RU" sz="14400" b="1" dirty="0" smtClean="0">
                <a:solidFill>
                  <a:srgbClr val="FF0000"/>
                </a:solidFill>
              </a:rPr>
              <a:t>о</a:t>
            </a:r>
            <a:r>
              <a:rPr lang="ru-RU" sz="14400" b="1" dirty="0" smtClean="0"/>
              <a:t>бака)</a:t>
            </a:r>
            <a:endParaRPr lang="ru-RU" sz="1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914416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Сама пёстрая,</a:t>
            </a:r>
            <a:br>
              <a:rPr lang="ru-RU" sz="3600" dirty="0" smtClean="0"/>
            </a:br>
            <a:r>
              <a:rPr lang="ru-RU" sz="3600" dirty="0" smtClean="0"/>
              <a:t>Ест зелёная,</a:t>
            </a:r>
            <a:br>
              <a:rPr lang="ru-RU" sz="3600" dirty="0" smtClean="0"/>
            </a:br>
            <a:r>
              <a:rPr lang="ru-RU" sz="3600" dirty="0" smtClean="0"/>
              <a:t>Даёт белое.</a:t>
            </a:r>
            <a:endParaRPr lang="ru-RU" sz="3600" dirty="0"/>
          </a:p>
        </p:txBody>
      </p:sp>
      <p:pic>
        <p:nvPicPr>
          <p:cNvPr id="5" name="Рисунок 4" descr="цццццццццццццццц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612775"/>
            <a:ext cx="5486400" cy="33877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786454"/>
            <a:ext cx="5486400" cy="38574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                                  (К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рова)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57694"/>
            <a:ext cx="5486400" cy="121444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Есть у Савки пятачок,</a:t>
            </a:r>
            <a:br>
              <a:rPr lang="ru-RU" sz="3600" dirty="0" smtClean="0"/>
            </a:br>
            <a:r>
              <a:rPr lang="ru-RU" sz="3600" dirty="0" smtClean="0"/>
              <a:t>Два блинка и кренделёк.</a:t>
            </a:r>
            <a:br>
              <a:rPr lang="ru-RU" sz="3600" dirty="0" smtClean="0"/>
            </a:br>
            <a:r>
              <a:rPr lang="ru-RU" sz="3600" dirty="0" smtClean="0"/>
              <a:t>Без шнурков на нём ботинки,</a:t>
            </a:r>
            <a:br>
              <a:rPr lang="ru-RU" sz="3600" dirty="0" smtClean="0"/>
            </a:br>
            <a:r>
              <a:rPr lang="ru-RU" sz="3600" dirty="0" smtClean="0"/>
              <a:t>А костюмчик из щетинки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иииии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737" r="2737"/>
          <a:stretch>
            <a:fillRect/>
          </a:stretch>
        </p:blipFill>
        <p:spPr>
          <a:xfrm>
            <a:off x="1792288" y="612775"/>
            <a:ext cx="5486400" cy="30305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643578"/>
            <a:ext cx="5486400" cy="52862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                                             </a:t>
            </a:r>
            <a:r>
              <a:rPr lang="ru-RU" sz="3600" b="1" dirty="0" smtClean="0"/>
              <a:t>(П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сёнок)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57694"/>
            <a:ext cx="5486400" cy="14287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Лучший город все времён,</a:t>
            </a:r>
            <a:br>
              <a:rPr lang="ru-RU" sz="3200" dirty="0" smtClean="0"/>
            </a:br>
            <a:r>
              <a:rPr lang="ru-RU" sz="3200" dirty="0" smtClean="0"/>
              <a:t>Мир и счастье строит он.</a:t>
            </a:r>
            <a:br>
              <a:rPr lang="ru-RU" sz="3200" dirty="0" smtClean="0"/>
            </a:br>
            <a:r>
              <a:rPr lang="ru-RU" sz="3200" dirty="0" smtClean="0"/>
              <a:t>Светлый вечно молодой,</a:t>
            </a:r>
            <a:br>
              <a:rPr lang="ru-RU" sz="3200" dirty="0" smtClean="0"/>
            </a:br>
            <a:r>
              <a:rPr lang="ru-RU" sz="3200" dirty="0" smtClean="0"/>
              <a:t>Называется …</a:t>
            </a:r>
            <a:endParaRPr lang="ru-RU" sz="3200" dirty="0"/>
          </a:p>
        </p:txBody>
      </p:sp>
      <p:pic>
        <p:nvPicPr>
          <p:cNvPr id="5" name="Рисунок 4" descr="iееееее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612775"/>
            <a:ext cx="5486400" cy="31734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715016"/>
            <a:ext cx="5486400" cy="4571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                                    (М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сква)                       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00570"/>
            <a:ext cx="5486400" cy="1500198"/>
          </a:xfrm>
        </p:spPr>
        <p:txBody>
          <a:bodyPr>
            <a:noAutofit/>
          </a:bodyPr>
          <a:lstStyle/>
          <a:p>
            <a:r>
              <a:rPr lang="ru-RU" sz="3200" dirty="0" smtClean="0"/>
              <a:t>Хвост пушистый,</a:t>
            </a:r>
            <a:br>
              <a:rPr lang="ru-RU" sz="3200" dirty="0" smtClean="0"/>
            </a:br>
            <a:r>
              <a:rPr lang="ru-RU" sz="3200" dirty="0" smtClean="0"/>
              <a:t>Мех золотистый,</a:t>
            </a:r>
            <a:br>
              <a:rPr lang="ru-RU" sz="3200" dirty="0" smtClean="0"/>
            </a:br>
            <a:r>
              <a:rPr lang="ru-RU" sz="3200" dirty="0" smtClean="0"/>
              <a:t>В лесу живёт</a:t>
            </a:r>
            <a:br>
              <a:rPr lang="ru-RU" sz="3200" dirty="0" smtClean="0"/>
            </a:br>
            <a:r>
              <a:rPr lang="ru-RU" sz="3200" dirty="0" smtClean="0"/>
              <a:t>В деревне кур крадёт.</a:t>
            </a:r>
            <a:endParaRPr lang="ru-RU" sz="3200" dirty="0"/>
          </a:p>
        </p:txBody>
      </p:sp>
      <p:pic>
        <p:nvPicPr>
          <p:cNvPr id="5" name="Рисунок 4" descr="iоооооо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612775"/>
            <a:ext cx="5486400" cy="33877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5857892"/>
            <a:ext cx="2135184" cy="57150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                                                          (Л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сица)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876"/>
            <a:ext cx="5486400" cy="2571768"/>
          </a:xfrm>
        </p:spPr>
        <p:txBody>
          <a:bodyPr>
            <a:noAutofit/>
          </a:bodyPr>
          <a:lstStyle/>
          <a:p>
            <a:r>
              <a:rPr lang="ru-RU" sz="2400" dirty="0" smtClean="0"/>
              <a:t>Был белый дом,</a:t>
            </a:r>
            <a:br>
              <a:rPr lang="ru-RU" sz="2400" dirty="0" smtClean="0"/>
            </a:br>
            <a:r>
              <a:rPr lang="ru-RU" sz="2400" dirty="0" smtClean="0"/>
              <a:t>Чудесный дом,</a:t>
            </a:r>
            <a:br>
              <a:rPr lang="ru-RU" sz="2400" dirty="0" smtClean="0"/>
            </a:br>
            <a:r>
              <a:rPr lang="ru-RU" sz="2400" dirty="0" smtClean="0"/>
              <a:t>И что-то застучало в нём.</a:t>
            </a:r>
            <a:br>
              <a:rPr lang="ru-RU" sz="2400" dirty="0" smtClean="0"/>
            </a:br>
            <a:r>
              <a:rPr lang="ru-RU" sz="2400" dirty="0" smtClean="0"/>
              <a:t>И он разбился и оттуда</a:t>
            </a:r>
            <a:br>
              <a:rPr lang="ru-RU" sz="2400" dirty="0" smtClean="0"/>
            </a:br>
            <a:r>
              <a:rPr lang="ru-RU" sz="2400" dirty="0" smtClean="0"/>
              <a:t>Живое выбежало чудо-</a:t>
            </a:r>
            <a:br>
              <a:rPr lang="ru-RU" sz="2400" dirty="0" smtClean="0"/>
            </a:br>
            <a:r>
              <a:rPr lang="ru-RU" sz="2400" dirty="0" smtClean="0"/>
              <a:t>Такое тёплое , такое</a:t>
            </a:r>
            <a:br>
              <a:rPr lang="ru-RU" sz="2400" dirty="0" smtClean="0"/>
            </a:br>
            <a:r>
              <a:rPr lang="ru-RU" sz="2400" dirty="0" smtClean="0"/>
              <a:t>Пушистое и золотое.</a:t>
            </a:r>
            <a:endParaRPr lang="ru-RU" sz="2400" dirty="0"/>
          </a:p>
        </p:txBody>
      </p:sp>
      <p:pic>
        <p:nvPicPr>
          <p:cNvPr id="7" name="Рисунок 6" descr="i.ггггггггjp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612775"/>
            <a:ext cx="5486400" cy="28876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43644"/>
            <a:ext cx="5486400" cy="500066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                                                  </a:t>
            </a:r>
            <a:r>
              <a:rPr lang="ru-RU" sz="3200" b="1" dirty="0" smtClean="0"/>
              <a:t>(Ц</a:t>
            </a:r>
            <a:r>
              <a:rPr lang="ru-RU" sz="3200" b="1" dirty="0" smtClean="0">
                <a:solidFill>
                  <a:srgbClr val="FF0000"/>
                </a:solidFill>
              </a:rPr>
              <a:t>ы</a:t>
            </a:r>
            <a:r>
              <a:rPr lang="ru-RU" sz="3200" b="1" dirty="0" smtClean="0"/>
              <a:t>плёнок)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1571636"/>
          </a:xfrm>
        </p:spPr>
        <p:txBody>
          <a:bodyPr>
            <a:noAutofit/>
          </a:bodyPr>
          <a:lstStyle/>
          <a:p>
            <a:r>
              <a:rPr lang="ru-RU" sz="2800" dirty="0" smtClean="0"/>
              <a:t>Я румяную Матрёшку</a:t>
            </a:r>
            <a:br>
              <a:rPr lang="ru-RU" sz="2800" dirty="0" smtClean="0"/>
            </a:br>
            <a:r>
              <a:rPr lang="ru-RU" sz="2800" dirty="0" smtClean="0"/>
              <a:t>От подруг не оторву,</a:t>
            </a:r>
            <a:br>
              <a:rPr lang="ru-RU" sz="2800" dirty="0" smtClean="0"/>
            </a:br>
            <a:r>
              <a:rPr lang="ru-RU" sz="2800" dirty="0" smtClean="0"/>
              <a:t>Подожду пока Матрёшка</a:t>
            </a:r>
            <a:br>
              <a:rPr lang="ru-RU" sz="2800" dirty="0" smtClean="0"/>
            </a:br>
            <a:r>
              <a:rPr lang="ru-RU" sz="2800" dirty="0" smtClean="0"/>
              <a:t>Упадёт сама в траву.</a:t>
            </a:r>
            <a:endParaRPr lang="ru-RU" sz="2800" dirty="0"/>
          </a:p>
        </p:txBody>
      </p:sp>
      <p:pic>
        <p:nvPicPr>
          <p:cNvPr id="5" name="Рисунок 4" descr="влргщззз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225" b="7225"/>
          <a:stretch>
            <a:fillRect/>
          </a:stretch>
        </p:blipFill>
        <p:spPr>
          <a:xfrm>
            <a:off x="1714480" y="642918"/>
            <a:ext cx="5486400" cy="32861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5643578"/>
            <a:ext cx="2420936" cy="35719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                                                      (Ябл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ко)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200</TotalTime>
  <Words>160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Безударные гласные.</vt:lpstr>
      <vt:lpstr>Программой по русскому языку в начальной школе предусмотрено обязательное изучение слов , правописание которых правилами не проверяется. Одной из главных задач, является обучение безошибочному письму , формированию орфографической зрелости ,развитие умений анализировать языковые факты и явления.</vt:lpstr>
      <vt:lpstr>Гладишь -ласкается Дразнишь -кусается.</vt:lpstr>
      <vt:lpstr>Сама пёстрая, Ест зелёная, Даёт белое.</vt:lpstr>
      <vt:lpstr>Есть у Савки пятачок, Два блинка и кренделёк. Без шнурков на нём ботинки, А костюмчик из щетинки.</vt:lpstr>
      <vt:lpstr>Лучший город все времён, Мир и счастье строит он. Светлый вечно молодой, Называется …</vt:lpstr>
      <vt:lpstr>Хвост пушистый, Мех золотистый, В лесу живёт В деревне кур крадёт.</vt:lpstr>
      <vt:lpstr>Был белый дом, Чудесный дом, И что-то застучало в нём. И он разбился и оттуда Живое выбежало чудо- Такое тёплое , такое Пушистое и золотое.</vt:lpstr>
      <vt:lpstr>Я румяную Матрёшку От подруг не оторву, Подожду пока Матрёшка Упадёт сама в траву.</vt:lpstr>
      <vt:lpstr>Безударные гласные в корне проверяем ударением .В неударном слоге пишется та же гласная , что и в соответствующем ударном слоге однокоренного слова.</vt:lpstr>
      <vt:lpstr>Со́сны- Сосна́.</vt:lpstr>
      <vt:lpstr>Дро́зд –Дрозды́.</vt:lpstr>
      <vt:lpstr>Све́чи-Свеча́.</vt:lpstr>
      <vt:lpstr>Река́ –Ре́ки. </vt:lpstr>
      <vt:lpstr>Мя́ч- Мячи́.</vt:lpstr>
      <vt:lpstr>Цве́тик - Цветы́.</vt:lpstr>
      <vt:lpstr>О́кна – Окно́.</vt:lpstr>
      <vt:lpstr>Во́лны –Волна́.</vt:lpstr>
      <vt:lpstr>Ча́ры– Чароде́й.</vt:lpstr>
      <vt:lpstr>Сне́г – Снегирь́.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Безударные гласные.</dc:title>
  <dc:creator>Admin</dc:creator>
  <cp:lastModifiedBy>Бочкарева О.В.</cp:lastModifiedBy>
  <cp:revision>22</cp:revision>
  <dcterms:created xsi:type="dcterms:W3CDTF">2014-01-21T04:56:06Z</dcterms:created>
  <dcterms:modified xsi:type="dcterms:W3CDTF">2018-08-17T06:34:05Z</dcterms:modified>
</cp:coreProperties>
</file>