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72" r:id="rId12"/>
    <p:sldId id="268" r:id="rId13"/>
    <p:sldId id="271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533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2181A-FD46-44F0-ACA6-7FE5EA7F84A9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98FBB-135A-4973-AFEB-9FA8F478F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914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98FBB-135A-4973-AFEB-9FA8F478FA5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037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98FBB-135A-4973-AFEB-9FA8F478FA5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922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D7F5570-881F-4D19-84CB-D822938ECEBF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8377A70-895F-4A37-A841-EDBF0267C26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package" Target="../embeddings/_________Microsoft_Word1.docx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&#1076;&#1074;&#1086;&#1081;&#1082;&#1072;&#1084;-&#1085;&#1077;&#1090;.x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>
                <a:solidFill>
                  <a:schemeClr val="accent2">
                    <a:lumMod val="50000"/>
                  </a:schemeClr>
                </a:solidFill>
              </a:rPr>
              <a:t>Безударные гласные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437112"/>
            <a:ext cx="4896544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Выполнила</a:t>
            </a:r>
          </a:p>
          <a:p>
            <a:pPr algn="l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Тимофеева Марина Николаевна, </a:t>
            </a:r>
          </a:p>
          <a:p>
            <a:pPr algn="l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учитель начальных классов</a:t>
            </a:r>
          </a:p>
          <a:p>
            <a:pPr algn="l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МБОУ СОШ№4</a:t>
            </a:r>
          </a:p>
          <a:p>
            <a:pPr algn="l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г. Вязьмы Смоленской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211969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1894"/>
            <a:ext cx="4064968" cy="2863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Вперевалку зверь идет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 малину и по мед.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Любит сладкое он очень.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 когда приходит осень,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Лезет в яму до весны,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Где он спит и видит сны.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484123"/>
            <a:ext cx="3423864" cy="3022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724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8903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В данной орфограмме слова невозможно проверить путем подбора однокоренных  слов или  изменением самого слова. В данном случае написание того или  иного слова следует запомнить.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Такие слова называют </a:t>
            </a:r>
            <a:r>
              <a:rPr lang="ru-RU" b="1" dirty="0" smtClean="0">
                <a:solidFill>
                  <a:srgbClr val="FF0000"/>
                </a:solidFill>
              </a:rPr>
              <a:t>словарными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Безударная непроверяемая гласная в корне слова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20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Слово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не воробей, вылетит - не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поймаешь.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B050"/>
                </a:solidFill>
              </a:rPr>
              <a:t>В</a:t>
            </a:r>
            <a:r>
              <a:rPr lang="ru-RU" dirty="0" smtClean="0">
                <a:solidFill>
                  <a:srgbClr val="00B050"/>
                </a:solidFill>
              </a:rPr>
              <a:t>орон </a:t>
            </a:r>
            <a:r>
              <a:rPr lang="ru-RU" dirty="0">
                <a:solidFill>
                  <a:srgbClr val="00B050"/>
                </a:solidFill>
              </a:rPr>
              <a:t>ворону глаз не </a:t>
            </a:r>
            <a:r>
              <a:rPr lang="ru-RU" dirty="0" smtClean="0">
                <a:solidFill>
                  <a:srgbClr val="00B050"/>
                </a:solidFill>
              </a:rPr>
              <a:t>выклюет.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от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где собака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зарыта.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B050"/>
                </a:solidFill>
              </a:rPr>
              <a:t>Я</a:t>
            </a:r>
            <a:r>
              <a:rPr lang="ru-RU" dirty="0" smtClean="0">
                <a:solidFill>
                  <a:srgbClr val="00B050"/>
                </a:solidFill>
              </a:rPr>
              <a:t>зык </a:t>
            </a:r>
            <a:r>
              <a:rPr lang="ru-RU" dirty="0">
                <a:solidFill>
                  <a:srgbClr val="00B050"/>
                </a:solidFill>
              </a:rPr>
              <a:t>мой - враг </a:t>
            </a:r>
            <a:r>
              <a:rPr lang="ru-RU" dirty="0" smtClean="0">
                <a:solidFill>
                  <a:srgbClr val="00B050"/>
                </a:solidFill>
              </a:rPr>
              <a:t>мой.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Ч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то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ни город, то норов, что ни изба, то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обычай.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B050"/>
                </a:solidFill>
              </a:rPr>
              <a:t>Д</a:t>
            </a:r>
            <a:r>
              <a:rPr lang="ru-RU" dirty="0" smtClean="0">
                <a:solidFill>
                  <a:srgbClr val="00B050"/>
                </a:solidFill>
              </a:rPr>
              <a:t>орога </a:t>
            </a:r>
            <a:r>
              <a:rPr lang="ru-RU" dirty="0">
                <a:solidFill>
                  <a:srgbClr val="00B050"/>
                </a:solidFill>
              </a:rPr>
              <a:t>ложка к </a:t>
            </a:r>
            <a:r>
              <a:rPr lang="ru-RU" dirty="0" smtClean="0">
                <a:solidFill>
                  <a:srgbClr val="00B050"/>
                </a:solidFill>
              </a:rPr>
              <a:t>обеду.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бжегшись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на молоке, будешь дуть и на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воду.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Остров «Пословицы и поговорки»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739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23928" y="1556792"/>
            <a:ext cx="4896544" cy="46805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109728" indent="0">
              <a:lnSpc>
                <a:spcPct val="115000"/>
              </a:lnSpc>
              <a:buNone/>
            </a:pPr>
            <a:r>
              <a:rPr lang="ru-RU" sz="2400" u="sng" dirty="0">
                <a:latin typeface="Calibri"/>
                <a:ea typeface="Calibri"/>
                <a:cs typeface="Times New Roman"/>
              </a:rPr>
              <a:t>По горизонтали: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 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ru-RU" sz="2400" dirty="0" smtClean="0">
                <a:latin typeface="Calibri"/>
                <a:ea typeface="Calibri"/>
                <a:cs typeface="Times New Roman"/>
              </a:rPr>
              <a:t>1. Большая 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возвышенность. 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ru-RU" sz="2400" dirty="0" smtClean="0">
                <a:latin typeface="Calibri"/>
                <a:ea typeface="Calibri"/>
                <a:cs typeface="Times New Roman"/>
              </a:rPr>
              <a:t>4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. Водяной вал </a:t>
            </a:r>
            <a:r>
              <a:rPr lang="ru-RU" sz="2400" dirty="0" smtClean="0">
                <a:latin typeface="Calibri"/>
                <a:ea typeface="Calibri"/>
                <a:cs typeface="Times New Roman"/>
              </a:rPr>
              <a:t>на поверхности 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моря или океана. 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ru-RU" sz="2400" dirty="0" smtClean="0">
                <a:latin typeface="Calibri"/>
                <a:ea typeface="Calibri"/>
                <a:cs typeface="Times New Roman"/>
              </a:rPr>
              <a:t>6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. Прибор, который издаёт </a:t>
            </a:r>
            <a:r>
              <a:rPr lang="ru-RU" sz="2400" dirty="0" smtClean="0">
                <a:latin typeface="Calibri"/>
                <a:ea typeface="Calibri"/>
                <a:cs typeface="Times New Roman"/>
              </a:rPr>
              <a:t>звуковые сигналы 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(может быть электрическим, дверным).</a:t>
            </a:r>
          </a:p>
          <a:p>
            <a:pPr marL="109728" indent="0">
              <a:lnSpc>
                <a:spcPct val="115000"/>
              </a:lnSpc>
              <a:buNone/>
            </a:pPr>
            <a:r>
              <a:rPr lang="ru-RU" sz="2400" dirty="0">
                <a:latin typeface="Calibri"/>
                <a:ea typeface="Calibri"/>
                <a:cs typeface="Times New Roman"/>
              </a:rPr>
              <a:t> </a:t>
            </a:r>
            <a:r>
              <a:rPr lang="ru-RU" sz="2400" u="sng" dirty="0" smtClean="0">
                <a:latin typeface="Calibri"/>
                <a:ea typeface="Calibri"/>
                <a:cs typeface="Times New Roman"/>
              </a:rPr>
              <a:t>По </a:t>
            </a:r>
            <a:r>
              <a:rPr lang="ru-RU" sz="2400" u="sng" dirty="0">
                <a:latin typeface="Calibri"/>
                <a:ea typeface="Calibri"/>
                <a:cs typeface="Times New Roman"/>
              </a:rPr>
              <a:t>вертикали: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  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ru-RU" sz="2400" dirty="0" smtClean="0">
                <a:latin typeface="Calibri"/>
                <a:ea typeface="Calibri"/>
                <a:cs typeface="Times New Roman"/>
              </a:rPr>
              <a:t>2.Отверстие 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в стене, через которое поступает свет </a:t>
            </a:r>
            <a:r>
              <a:rPr lang="ru-RU" sz="2400" dirty="0" smtClean="0">
                <a:latin typeface="Calibri"/>
                <a:ea typeface="Calibri"/>
                <a:cs typeface="Times New Roman"/>
              </a:rPr>
              <a:t>в помещение.</a:t>
            </a:r>
          </a:p>
          <a:p>
            <a:pPr marL="109728" indent="0">
              <a:lnSpc>
                <a:spcPct val="115000"/>
              </a:lnSpc>
              <a:buNone/>
            </a:pPr>
            <a:r>
              <a:rPr lang="ru-RU" sz="2400" dirty="0" smtClean="0">
                <a:latin typeface="Calibri"/>
                <a:ea typeface="Calibri"/>
                <a:cs typeface="Times New Roman"/>
              </a:rPr>
              <a:t>3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. Место обитания птиц и некоторых </a:t>
            </a:r>
            <a:r>
              <a:rPr lang="ru-RU" sz="2400" dirty="0" smtClean="0">
                <a:latin typeface="Calibri"/>
                <a:ea typeface="Calibri"/>
                <a:cs typeface="Times New Roman"/>
              </a:rPr>
              <a:t>животных, насекомых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. 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ru-RU" sz="2400" dirty="0" smtClean="0">
                <a:latin typeface="Calibri"/>
                <a:ea typeface="Calibri"/>
                <a:cs typeface="Times New Roman"/>
              </a:rPr>
              <a:t>5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. Домашнее животное с пяточком</a:t>
            </a:r>
            <a:r>
              <a:rPr lang="ru-RU" sz="2400" dirty="0" smtClean="0">
                <a:latin typeface="Calibri"/>
                <a:ea typeface="Calibri"/>
                <a:cs typeface="Times New Roman"/>
              </a:rPr>
              <a:t>.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 </a:t>
            </a:r>
          </a:p>
          <a:p>
            <a:endParaRPr lang="ru-RU" dirty="0"/>
          </a:p>
        </p:txBody>
      </p:sp>
      <p:graphicFrame>
        <p:nvGraphicFramePr>
          <p:cNvPr id="55" name="Объект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944183"/>
              </p:ext>
            </p:extLst>
          </p:nvPr>
        </p:nvGraphicFramePr>
        <p:xfrm>
          <a:off x="323528" y="1217591"/>
          <a:ext cx="3096344" cy="5648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Документ" r:id="rId4" imgW="2333600" imgH="4475591" progId="Word.Document.12">
                  <p:embed/>
                </p:oleObj>
              </mc:Choice>
              <mc:Fallback>
                <p:oleObj name="Документ" r:id="rId4" imgW="2333600" imgH="44755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1217591"/>
                        <a:ext cx="3096344" cy="5648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91680" y="188640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Кроссворд со словарными словами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13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Ярославцева С. В. Работа над словарными словами в начальной школе. АЙРИС ПРЕСС, М., 2004г.</a:t>
            </a:r>
          </a:p>
          <a:p>
            <a:r>
              <a:rPr lang="ru-RU" smtClean="0"/>
              <a:t>Правописание </a:t>
            </a:r>
            <a:r>
              <a:rPr lang="ru-RU" dirty="0" smtClean="0"/>
              <a:t>безударной гласной </a:t>
            </a:r>
            <a:r>
              <a:rPr lang="en-US" dirty="0" smtClean="0"/>
              <a:t>[</a:t>
            </a:r>
            <a:r>
              <a:rPr lang="ru-RU" dirty="0" smtClean="0"/>
              <a:t>Электронный ресурс</a:t>
            </a:r>
            <a:r>
              <a:rPr lang="en-US" dirty="0" smtClean="0"/>
              <a:t>]</a:t>
            </a:r>
            <a:r>
              <a:rPr lang="ru-RU" dirty="0" smtClean="0"/>
              <a:t> / Режим доступа: </a:t>
            </a:r>
            <a:r>
              <a:rPr lang="en-US" dirty="0" smtClean="0"/>
              <a:t>http://festival.1september.ru/articles/524836/</a:t>
            </a:r>
            <a:endParaRPr lang="ru-RU" dirty="0" smtClean="0"/>
          </a:p>
          <a:p>
            <a:r>
              <a:rPr lang="ru-RU" dirty="0" smtClean="0"/>
              <a:t>Правописание непроверяемой безударной гласной [Электронный ресурс] / Режим доступа: </a:t>
            </a:r>
            <a:r>
              <a:rPr lang="en-US" dirty="0" smtClean="0">
                <a:hlinkClick r:id="rId2"/>
              </a:rPr>
              <a:t>http://xn----7sbfhivhrke5c.xn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источников: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87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/>
              <a:t>Если буква гласная вызвала сомнение,</a:t>
            </a:r>
          </a:p>
          <a:p>
            <a:pPr marL="0" indent="0" algn="ctr">
              <a:buNone/>
            </a:pPr>
            <a:r>
              <a:rPr lang="ru-RU" dirty="0" smtClean="0"/>
              <a:t>Ты её немедленно ставь под ударение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Безударные гласные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013" y="2924945"/>
            <a:ext cx="4762500" cy="3888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764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Мы на острове кладов. Каждому из вас дана карта в виде таблицы. Вы должны вставить в окошечки буквы, обозначающие безударный гласный в корне слова, в столбик.</a:t>
            </a:r>
          </a:p>
          <a:p>
            <a:endParaRPr lang="ru-RU" dirty="0" smtClean="0"/>
          </a:p>
          <a:p>
            <a:r>
              <a:rPr lang="ru-RU" u="sng" dirty="0" smtClean="0"/>
              <a:t>Первый столбик</a:t>
            </a:r>
            <a:r>
              <a:rPr lang="ru-RU" dirty="0" smtClean="0"/>
              <a:t>: число, листы, сады, тропинка.</a:t>
            </a:r>
          </a:p>
          <a:p>
            <a:r>
              <a:rPr lang="ru-RU" u="sng" dirty="0" smtClean="0"/>
              <a:t>Второй столбик</a:t>
            </a:r>
            <a:r>
              <a:rPr lang="ru-RU" dirty="0" smtClean="0"/>
              <a:t>: кроты, сова, леса (не зверь), озеро.</a:t>
            </a:r>
          </a:p>
          <a:p>
            <a:r>
              <a:rPr lang="ru-RU" u="sng" dirty="0" smtClean="0"/>
              <a:t>Третий столбик</a:t>
            </a:r>
            <a:r>
              <a:rPr lang="ru-RU" dirty="0" smtClean="0"/>
              <a:t>: деревья, плоды, дрожат, глаза.</a:t>
            </a:r>
          </a:p>
          <a:p>
            <a:r>
              <a:rPr lang="ru-RU" dirty="0" smtClean="0"/>
              <a:t>– Проверяем, на экране.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Работа с перфокартами. Остров “Кладов”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63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668344" cy="623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39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9807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556792"/>
            <a:ext cx="8856984" cy="2677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Посмотрите на слова, записанные на доске. </a:t>
            </a:r>
          </a:p>
          <a:p>
            <a:pPr algn="ctr"/>
            <a:r>
              <a:rPr lang="ru-RU" sz="2800" dirty="0" smtClean="0"/>
              <a:t>Р(</a:t>
            </a:r>
            <a:r>
              <a:rPr lang="ru-RU" sz="2800" dirty="0" smtClean="0">
                <a:solidFill>
                  <a:srgbClr val="FF0000"/>
                </a:solidFill>
              </a:rPr>
              <a:t>и/е</a:t>
            </a:r>
            <a:r>
              <a:rPr lang="ru-RU" sz="2800" dirty="0" smtClean="0"/>
              <a:t>)ка           </a:t>
            </a:r>
            <a:r>
              <a:rPr lang="ru-RU" sz="2800" dirty="0" err="1" smtClean="0"/>
              <a:t>гн</a:t>
            </a:r>
            <a:r>
              <a:rPr lang="ru-RU" sz="2800" dirty="0" smtClean="0"/>
              <a:t>(</a:t>
            </a:r>
            <a:r>
              <a:rPr lang="ru-RU" sz="2800" dirty="0" smtClean="0">
                <a:solidFill>
                  <a:srgbClr val="FF0000"/>
                </a:solidFill>
              </a:rPr>
              <a:t>е/и</a:t>
            </a:r>
            <a:r>
              <a:rPr lang="ru-RU" sz="2800" dirty="0" smtClean="0"/>
              <a:t>)</a:t>
            </a:r>
            <a:r>
              <a:rPr lang="ru-RU" sz="2800" dirty="0" err="1" smtClean="0"/>
              <a:t>здо</a:t>
            </a:r>
            <a:endParaRPr lang="ru-RU" sz="2800" dirty="0" smtClean="0"/>
          </a:p>
          <a:p>
            <a:pPr algn="ctr"/>
            <a:r>
              <a:rPr lang="ru-RU" sz="2800" dirty="0" smtClean="0"/>
              <a:t>С(</a:t>
            </a:r>
            <a:r>
              <a:rPr lang="ru-RU" sz="2800" dirty="0" smtClean="0">
                <a:solidFill>
                  <a:srgbClr val="FF0000"/>
                </a:solidFill>
              </a:rPr>
              <a:t>а/о</a:t>
            </a:r>
            <a:r>
              <a:rPr lang="ru-RU" sz="2800" dirty="0" smtClean="0"/>
              <a:t>)сна        к(</a:t>
            </a:r>
            <a:r>
              <a:rPr lang="ru-RU" sz="2800" dirty="0" smtClean="0">
                <a:solidFill>
                  <a:srgbClr val="FF0000"/>
                </a:solidFill>
              </a:rPr>
              <a:t>о/а</a:t>
            </a:r>
            <a:r>
              <a:rPr lang="ru-RU" sz="2800" dirty="0" smtClean="0"/>
              <a:t>)</a:t>
            </a:r>
            <a:r>
              <a:rPr lang="ru-RU" sz="2800" dirty="0" err="1" smtClean="0"/>
              <a:t>рмушка</a:t>
            </a:r>
            <a:endParaRPr lang="ru-RU" sz="2800" dirty="0" smtClean="0"/>
          </a:p>
          <a:p>
            <a:pPr algn="ctr"/>
            <a:r>
              <a:rPr lang="ru-RU" sz="2800" dirty="0" smtClean="0"/>
              <a:t>Гр(</a:t>
            </a:r>
            <a:r>
              <a:rPr lang="ru-RU" sz="2800" dirty="0" smtClean="0">
                <a:solidFill>
                  <a:srgbClr val="FF0000"/>
                </a:solidFill>
              </a:rPr>
              <a:t>и/е</a:t>
            </a:r>
            <a:r>
              <a:rPr lang="ru-RU" sz="2800" dirty="0" smtClean="0"/>
              <a:t>)бы         </a:t>
            </a:r>
            <a:r>
              <a:rPr lang="ru-RU" sz="2800" dirty="0" err="1" smtClean="0"/>
              <a:t>св</a:t>
            </a:r>
            <a:r>
              <a:rPr lang="ru-RU" sz="2800" dirty="0" smtClean="0"/>
              <a:t>(</a:t>
            </a:r>
            <a:r>
              <a:rPr lang="ru-RU" sz="2800" dirty="0" smtClean="0">
                <a:solidFill>
                  <a:srgbClr val="FF0000"/>
                </a:solidFill>
              </a:rPr>
              <a:t>и/е</a:t>
            </a:r>
            <a:r>
              <a:rPr lang="ru-RU" sz="2800" dirty="0" smtClean="0"/>
              <a:t>)сток</a:t>
            </a:r>
          </a:p>
          <a:p>
            <a:pPr algn="ctr"/>
            <a:r>
              <a:rPr lang="ru-RU" sz="2800" dirty="0" err="1" smtClean="0"/>
              <a:t>Тр</a:t>
            </a:r>
            <a:r>
              <a:rPr lang="ru-RU" sz="2800" dirty="0" smtClean="0"/>
              <a:t>(</a:t>
            </a:r>
            <a:r>
              <a:rPr lang="ru-RU" sz="2800" dirty="0" smtClean="0">
                <a:solidFill>
                  <a:srgbClr val="FF0000"/>
                </a:solidFill>
              </a:rPr>
              <a:t>а/о</a:t>
            </a:r>
            <a:r>
              <a:rPr lang="ru-RU" sz="2800" dirty="0" smtClean="0"/>
              <a:t>)</a:t>
            </a:r>
            <a:r>
              <a:rPr lang="ru-RU" sz="2800" dirty="0" err="1" smtClean="0"/>
              <a:t>ва</a:t>
            </a:r>
            <a:r>
              <a:rPr lang="ru-RU" sz="2800" dirty="0" smtClean="0"/>
              <a:t>         </a:t>
            </a:r>
            <a:r>
              <a:rPr lang="ru-RU" sz="2800" dirty="0" err="1" smtClean="0"/>
              <a:t>гр</a:t>
            </a:r>
            <a:r>
              <a:rPr lang="ru-RU" sz="2800" dirty="0" smtClean="0"/>
              <a:t>(</a:t>
            </a:r>
            <a:r>
              <a:rPr lang="ru-RU" sz="2800" dirty="0" smtClean="0">
                <a:solidFill>
                  <a:srgbClr val="FF0000"/>
                </a:solidFill>
              </a:rPr>
              <a:t>я/и</a:t>
            </a:r>
            <a:r>
              <a:rPr lang="ru-RU" sz="2800" dirty="0" smtClean="0"/>
              <a:t>)да</a:t>
            </a:r>
          </a:p>
          <a:p>
            <a:pPr algn="ctr"/>
            <a:r>
              <a:rPr lang="ru-RU" sz="2800" dirty="0" smtClean="0"/>
              <a:t>Д(</a:t>
            </a:r>
            <a:r>
              <a:rPr lang="ru-RU" sz="2800" dirty="0" smtClean="0">
                <a:solidFill>
                  <a:srgbClr val="FF0000"/>
                </a:solidFill>
              </a:rPr>
              <a:t>и/е</a:t>
            </a:r>
            <a:r>
              <a:rPr lang="ru-RU" sz="2800" dirty="0" smtClean="0"/>
              <a:t>)</a:t>
            </a:r>
            <a:r>
              <a:rPr lang="ru-RU" sz="2800" dirty="0" err="1" smtClean="0"/>
              <a:t>ревья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7614" y="4581128"/>
            <a:ext cx="8892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- Какая орфограмма встретилась в этих словах? Безударная гласная в корне слова, проверяемая ударением.        </a:t>
            </a:r>
          </a:p>
          <a:p>
            <a:r>
              <a:rPr lang="ru-RU" sz="2400" dirty="0" smtClean="0"/>
              <a:t>- Как можно проверить безударный гласный? </a:t>
            </a:r>
          </a:p>
          <a:p>
            <a:r>
              <a:rPr lang="ru-RU" sz="2400" dirty="0" smtClean="0"/>
              <a:t>- Что значит проверить слово ударением? Чтобы гласная находилась в сильной позиции.</a:t>
            </a:r>
            <a:endParaRPr lang="ru-RU" sz="24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Повторение способов проверки слов с безударной гласной в корне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04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147248" cy="46805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На жарком солнышке подсох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И рвётся из стручков...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За кудрявый хохолок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Лису из норки поволок.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На ощупь – очень гладкая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На вкус – как сахар сладкая.</a:t>
            </a:r>
            <a:r>
              <a:rPr lang="ru-RU" sz="2400" dirty="0"/>
              <a:t> </a:t>
            </a:r>
            <a:endParaRPr lang="ru-RU" sz="2400" dirty="0" smtClean="0"/>
          </a:p>
          <a:p>
            <a:pPr marL="0" indent="0" algn="ctr">
              <a:buNone/>
            </a:pPr>
            <a:endParaRPr lang="ru-RU" sz="2400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Уродилась я на славу,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Голова бела, кудрява.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Кто любит щи.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Меня ищи.</a:t>
            </a:r>
            <a:r>
              <a:rPr lang="ru-RU" sz="2400" dirty="0" smtClean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499" y="-243408"/>
            <a:ext cx="903649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Остров “Загадочный”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88" y="548680"/>
            <a:ext cx="2021210" cy="202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755118"/>
            <a:ext cx="1636819" cy="162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048" y="4005064"/>
            <a:ext cx="212407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91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46672"/>
            <a:ext cx="7992888" cy="19728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Не царь, а в короне,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Не всадник, а со шпорами,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Не сторож, а при опасности кричит.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684" y="3933056"/>
            <a:ext cx="2799880" cy="2799880"/>
          </a:xfrm>
          <a:prstGeom prst="roundRect">
            <a:avLst>
              <a:gd name="adj" fmla="val 2575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30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6048672" cy="28803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хозяином дружит,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Дом сторожит,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Живёт под крылечком,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Хвост колечком.</a:t>
            </a: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68960"/>
            <a:ext cx="3390118" cy="33547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765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4752528" cy="27363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Хвост пушист, быстра сноровка,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Золотисто-рыжий мех.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Если голодно, плутовка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Кур считает лучше всех.</a:t>
            </a:r>
            <a:r>
              <a:rPr lang="ru-RU" sz="36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2348880"/>
            <a:ext cx="3358823" cy="3308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51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405</TotalTime>
  <Words>508</Words>
  <Application>Microsoft Office PowerPoint</Application>
  <PresentationFormat>Экран (4:3)</PresentationFormat>
  <Paragraphs>84</Paragraphs>
  <Slides>14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Волна</vt:lpstr>
      <vt:lpstr>Документ</vt:lpstr>
      <vt:lpstr> Безударные гласные</vt:lpstr>
      <vt:lpstr>Безударные гласные</vt:lpstr>
      <vt:lpstr> Работа с перфокартами. Остров “Кладов”</vt:lpstr>
      <vt:lpstr>Презентация PowerPoint</vt:lpstr>
      <vt:lpstr>Повторение способов проверки слов с безударной гласной в корне</vt:lpstr>
      <vt:lpstr> Остров “Загадочный”</vt:lpstr>
      <vt:lpstr>Презентация PowerPoint</vt:lpstr>
      <vt:lpstr>Презентация PowerPoint</vt:lpstr>
      <vt:lpstr>Презентация PowerPoint</vt:lpstr>
      <vt:lpstr>Презентация PowerPoint</vt:lpstr>
      <vt:lpstr>Безударная непроверяемая гласная в корне слова</vt:lpstr>
      <vt:lpstr>Остров «Пословицы и поговорки»</vt:lpstr>
      <vt:lpstr>Презентация PowerPoint</vt:lpstr>
      <vt:lpstr>Список источников: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Курсовая работа Безударные гласные</dc:title>
  <dc:creator>Иван</dc:creator>
  <cp:lastModifiedBy>Бочкарева О.В.</cp:lastModifiedBy>
  <cp:revision>38</cp:revision>
  <dcterms:created xsi:type="dcterms:W3CDTF">2014-11-05T12:04:19Z</dcterms:created>
  <dcterms:modified xsi:type="dcterms:W3CDTF">2018-08-17T06:37:35Z</dcterms:modified>
</cp:coreProperties>
</file>