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tags/tag3.xml" ContentType="application/vnd.openxmlformats-officedocument.presentationml.tags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56" r:id="rId2"/>
    <p:sldId id="298" r:id="rId3"/>
    <p:sldId id="259" r:id="rId4"/>
    <p:sldId id="260" r:id="rId5"/>
    <p:sldId id="263" r:id="rId6"/>
    <p:sldId id="264" r:id="rId7"/>
    <p:sldId id="266" r:id="rId8"/>
    <p:sldId id="267" r:id="rId9"/>
    <p:sldId id="300" r:id="rId10"/>
    <p:sldId id="301" r:id="rId11"/>
    <p:sldId id="268" r:id="rId12"/>
    <p:sldId id="269" r:id="rId13"/>
    <p:sldId id="271" r:id="rId14"/>
    <p:sldId id="302" r:id="rId15"/>
    <p:sldId id="273" r:id="rId16"/>
    <p:sldId id="303" r:id="rId17"/>
    <p:sldId id="274" r:id="rId18"/>
    <p:sldId id="275" r:id="rId19"/>
    <p:sldId id="277" r:id="rId20"/>
    <p:sldId id="290" r:id="rId21"/>
    <p:sldId id="289" r:id="rId22"/>
    <p:sldId id="306" r:id="rId23"/>
    <p:sldId id="304" r:id="rId24"/>
    <p:sldId id="278" r:id="rId25"/>
    <p:sldId id="280" r:id="rId26"/>
    <p:sldId id="282" r:id="rId27"/>
    <p:sldId id="285" r:id="rId28"/>
    <p:sldId id="286" r:id="rId29"/>
    <p:sldId id="287" r:id="rId30"/>
    <p:sldId id="288" r:id="rId31"/>
    <p:sldId id="305" r:id="rId32"/>
    <p:sldId id="299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D273EAF-F93F-4D4D-9F6F-6C25450D6168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F4CB667-879D-44C2-9C2E-6A503D88BCFA}">
      <dgm:prSet phldrT="[Текст]"/>
      <dgm:spPr>
        <a:solidFill>
          <a:schemeClr val="accent1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ru-RU" dirty="0" smtClean="0"/>
            <a:t>Из бабушкиного сундука</a:t>
          </a:r>
          <a:endParaRPr lang="ru-RU" dirty="0"/>
        </a:p>
      </dgm:t>
    </dgm:pt>
    <dgm:pt modelId="{BBD9CAE4-0C4F-47B7-B140-27ACDA085450}" type="parTrans" cxnId="{F5336D7C-2745-4268-BC31-2447354F96B3}">
      <dgm:prSet/>
      <dgm:spPr/>
      <dgm:t>
        <a:bodyPr/>
        <a:lstStyle/>
        <a:p>
          <a:endParaRPr lang="ru-RU"/>
        </a:p>
      </dgm:t>
    </dgm:pt>
    <dgm:pt modelId="{DF38786D-C63F-4E89-A3BE-18134790D56C}" type="sibTrans" cxnId="{F5336D7C-2745-4268-BC31-2447354F96B3}">
      <dgm:prSet/>
      <dgm:spPr/>
      <dgm:t>
        <a:bodyPr/>
        <a:lstStyle/>
        <a:p>
          <a:endParaRPr lang="ru-RU"/>
        </a:p>
      </dgm:t>
    </dgm:pt>
    <dgm:pt modelId="{8714D067-5497-4E75-A391-418F93F9738E}">
      <dgm:prSet phldrT="[Текст]" custT="1"/>
      <dgm:spPr/>
      <dgm:t>
        <a:bodyPr/>
        <a:lstStyle/>
        <a:p>
          <a:r>
            <a:rPr lang="ru-RU" sz="2800" b="1" dirty="0" smtClean="0"/>
            <a:t>4</a:t>
          </a:r>
          <a:endParaRPr lang="ru-RU" sz="2800" b="1" dirty="0"/>
        </a:p>
      </dgm:t>
    </dgm:pt>
    <dgm:pt modelId="{30F9C1F5-ECCD-4970-9133-AB7C34C2C719}" type="parTrans" cxnId="{76966863-A233-4C8E-8C8E-2BE6D93149D5}">
      <dgm:prSet/>
      <dgm:spPr/>
      <dgm:t>
        <a:bodyPr/>
        <a:lstStyle/>
        <a:p>
          <a:endParaRPr lang="ru-RU"/>
        </a:p>
      </dgm:t>
    </dgm:pt>
    <dgm:pt modelId="{E9138B14-2E03-4FE9-BB01-F7856D2D7D88}" type="sibTrans" cxnId="{76966863-A233-4C8E-8C8E-2BE6D93149D5}">
      <dgm:prSet/>
      <dgm:spPr/>
      <dgm:t>
        <a:bodyPr/>
        <a:lstStyle/>
        <a:p>
          <a:endParaRPr lang="ru-RU"/>
        </a:p>
      </dgm:t>
    </dgm:pt>
    <dgm:pt modelId="{06D46132-03DB-43AE-8C44-4147AD3C43D9}">
      <dgm:prSet phldrT="[Текст]"/>
      <dgm:spPr>
        <a:solidFill>
          <a:schemeClr val="accent1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ru-RU" dirty="0" smtClean="0"/>
            <a:t>Городской быт </a:t>
          </a:r>
          <a:r>
            <a:rPr lang="en-US" dirty="0" smtClean="0"/>
            <a:t>XX</a:t>
          </a:r>
          <a:r>
            <a:rPr lang="ru-RU" dirty="0" smtClean="0"/>
            <a:t> века</a:t>
          </a:r>
          <a:endParaRPr lang="ru-RU" dirty="0"/>
        </a:p>
      </dgm:t>
    </dgm:pt>
    <dgm:pt modelId="{67D3B25B-8260-4321-9E53-A7E446C91522}" type="parTrans" cxnId="{5FA38C01-0E41-422D-95A1-8158820A5553}">
      <dgm:prSet/>
      <dgm:spPr/>
      <dgm:t>
        <a:bodyPr/>
        <a:lstStyle/>
        <a:p>
          <a:endParaRPr lang="ru-RU"/>
        </a:p>
      </dgm:t>
    </dgm:pt>
    <dgm:pt modelId="{5AF2C2DC-D9DA-4281-9897-9BF3491153F0}" type="sibTrans" cxnId="{5FA38C01-0E41-422D-95A1-8158820A5553}">
      <dgm:prSet/>
      <dgm:spPr/>
      <dgm:t>
        <a:bodyPr/>
        <a:lstStyle/>
        <a:p>
          <a:endParaRPr lang="ru-RU"/>
        </a:p>
      </dgm:t>
    </dgm:pt>
    <dgm:pt modelId="{991374CB-569B-49F4-9C31-5D59862AD817}">
      <dgm:prSet phldrT="[Текст]" custT="1"/>
      <dgm:spPr/>
      <dgm:t>
        <a:bodyPr/>
        <a:lstStyle/>
        <a:p>
          <a:r>
            <a:rPr lang="ru-RU" sz="2800" b="1" dirty="0" smtClean="0"/>
            <a:t>5</a:t>
          </a:r>
          <a:endParaRPr lang="ru-RU" sz="2800" b="1" dirty="0"/>
        </a:p>
      </dgm:t>
    </dgm:pt>
    <dgm:pt modelId="{54B001B0-85AF-492A-9D77-781DD46335A4}" type="parTrans" cxnId="{38C7E964-846E-4A2B-9CA7-206094E6EC84}">
      <dgm:prSet/>
      <dgm:spPr/>
      <dgm:t>
        <a:bodyPr/>
        <a:lstStyle/>
        <a:p>
          <a:endParaRPr lang="ru-RU"/>
        </a:p>
      </dgm:t>
    </dgm:pt>
    <dgm:pt modelId="{98755A5E-B1EA-478C-BA3E-A32D5172CD9B}" type="sibTrans" cxnId="{38C7E964-846E-4A2B-9CA7-206094E6EC84}">
      <dgm:prSet/>
      <dgm:spPr/>
      <dgm:t>
        <a:bodyPr/>
        <a:lstStyle/>
        <a:p>
          <a:endParaRPr lang="ru-RU"/>
        </a:p>
      </dgm:t>
    </dgm:pt>
    <dgm:pt modelId="{0C041C3E-E424-482E-AC73-286B2F2D78AF}">
      <dgm:prSet phldrT="[Текст]"/>
      <dgm:spPr>
        <a:solidFill>
          <a:schemeClr val="accent1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ru-RU" dirty="0" smtClean="0"/>
            <a:t>Наш школьный дом</a:t>
          </a:r>
          <a:endParaRPr lang="ru-RU" dirty="0"/>
        </a:p>
      </dgm:t>
    </dgm:pt>
    <dgm:pt modelId="{96C513C7-0F3B-4CF4-ADD0-0A003342434F}" type="parTrans" cxnId="{AD74E5F0-DE81-4BF6-8BCB-784C835E0CCA}">
      <dgm:prSet/>
      <dgm:spPr/>
      <dgm:t>
        <a:bodyPr/>
        <a:lstStyle/>
        <a:p>
          <a:endParaRPr lang="ru-RU"/>
        </a:p>
      </dgm:t>
    </dgm:pt>
    <dgm:pt modelId="{7B7E33A1-D7A1-4677-A460-AE7613BBD60F}" type="sibTrans" cxnId="{AD74E5F0-DE81-4BF6-8BCB-784C835E0CCA}">
      <dgm:prSet/>
      <dgm:spPr/>
      <dgm:t>
        <a:bodyPr/>
        <a:lstStyle/>
        <a:p>
          <a:endParaRPr lang="ru-RU"/>
        </a:p>
      </dgm:t>
    </dgm:pt>
    <dgm:pt modelId="{7E521443-BEC9-41A4-B44C-326FBAAEF34E}">
      <dgm:prSet custT="1"/>
      <dgm:spPr/>
      <dgm:t>
        <a:bodyPr/>
        <a:lstStyle/>
        <a:p>
          <a:r>
            <a:rPr lang="ru-RU" sz="2800" b="1" dirty="0" smtClean="0"/>
            <a:t>1</a:t>
          </a:r>
          <a:endParaRPr lang="ru-RU" sz="2800" b="1" dirty="0"/>
        </a:p>
      </dgm:t>
    </dgm:pt>
    <dgm:pt modelId="{FDD07450-E96A-4767-97C8-B4E815782F4F}" type="parTrans" cxnId="{D986CC44-7BFD-4745-BE0D-C00DBABC941E}">
      <dgm:prSet/>
      <dgm:spPr/>
      <dgm:t>
        <a:bodyPr/>
        <a:lstStyle/>
        <a:p>
          <a:endParaRPr lang="ru-RU"/>
        </a:p>
      </dgm:t>
    </dgm:pt>
    <dgm:pt modelId="{21E874E3-6177-46B9-B60A-0399D6FBA7BE}" type="sibTrans" cxnId="{D986CC44-7BFD-4745-BE0D-C00DBABC941E}">
      <dgm:prSet/>
      <dgm:spPr/>
      <dgm:t>
        <a:bodyPr/>
        <a:lstStyle/>
        <a:p>
          <a:endParaRPr lang="ru-RU"/>
        </a:p>
      </dgm:t>
    </dgm:pt>
    <dgm:pt modelId="{6DB9F14E-3EA7-4125-9126-885F631C8DAB}">
      <dgm:prSet custT="1"/>
      <dgm:spPr/>
      <dgm:t>
        <a:bodyPr/>
        <a:lstStyle/>
        <a:p>
          <a:r>
            <a:rPr lang="ru-RU" sz="3200" b="1" dirty="0" smtClean="0"/>
            <a:t>2</a:t>
          </a:r>
          <a:endParaRPr lang="ru-RU" sz="3200" b="1" dirty="0"/>
        </a:p>
      </dgm:t>
    </dgm:pt>
    <dgm:pt modelId="{80745C8A-046E-4462-97AD-C2C96C3A7858}" type="parTrans" cxnId="{B5A89D7D-EC90-4300-BAC3-C27F0D10EE92}">
      <dgm:prSet/>
      <dgm:spPr/>
      <dgm:t>
        <a:bodyPr/>
        <a:lstStyle/>
        <a:p>
          <a:endParaRPr lang="ru-RU"/>
        </a:p>
      </dgm:t>
    </dgm:pt>
    <dgm:pt modelId="{0ACAE8BE-CDFC-445F-856F-028DD6A3E4C6}" type="sibTrans" cxnId="{B5A89D7D-EC90-4300-BAC3-C27F0D10EE92}">
      <dgm:prSet/>
      <dgm:spPr/>
      <dgm:t>
        <a:bodyPr/>
        <a:lstStyle/>
        <a:p>
          <a:endParaRPr lang="ru-RU"/>
        </a:p>
      </dgm:t>
    </dgm:pt>
    <dgm:pt modelId="{95690F23-2E70-4093-9569-9442C2AD3116}">
      <dgm:prSet/>
      <dgm:spPr>
        <a:solidFill>
          <a:schemeClr val="accent1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ru-RU" dirty="0" smtClean="0"/>
            <a:t>Жизнь и творчество Н.А.Островского</a:t>
          </a:r>
          <a:endParaRPr lang="ru-RU" dirty="0"/>
        </a:p>
      </dgm:t>
    </dgm:pt>
    <dgm:pt modelId="{9B80B966-1A88-4EA5-AE05-64EC4C63857C}" type="parTrans" cxnId="{FD2920BD-0F3E-4C81-A80A-821250D9F2B6}">
      <dgm:prSet/>
      <dgm:spPr/>
      <dgm:t>
        <a:bodyPr/>
        <a:lstStyle/>
        <a:p>
          <a:endParaRPr lang="ru-RU"/>
        </a:p>
      </dgm:t>
    </dgm:pt>
    <dgm:pt modelId="{83A51DEA-1FA9-4336-B867-817082146BEF}" type="sibTrans" cxnId="{FD2920BD-0F3E-4C81-A80A-821250D9F2B6}">
      <dgm:prSet/>
      <dgm:spPr/>
      <dgm:t>
        <a:bodyPr/>
        <a:lstStyle/>
        <a:p>
          <a:endParaRPr lang="ru-RU"/>
        </a:p>
      </dgm:t>
    </dgm:pt>
    <dgm:pt modelId="{837D2EB6-1D38-4B79-93DB-92FD85ECE423}">
      <dgm:prSet/>
      <dgm:spPr>
        <a:solidFill>
          <a:schemeClr val="accent1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ru-RU" dirty="0" smtClean="0"/>
            <a:t>Страницы памяти</a:t>
          </a:r>
          <a:endParaRPr lang="ru-RU" dirty="0"/>
        </a:p>
      </dgm:t>
    </dgm:pt>
    <dgm:pt modelId="{88BEEDEB-3140-4B23-AAFA-FE083EF8F4B3}" type="parTrans" cxnId="{913D5241-26B6-4D14-8141-1056E3FE6B63}">
      <dgm:prSet/>
      <dgm:spPr/>
      <dgm:t>
        <a:bodyPr/>
        <a:lstStyle/>
        <a:p>
          <a:endParaRPr lang="ru-RU"/>
        </a:p>
      </dgm:t>
    </dgm:pt>
    <dgm:pt modelId="{86AC4CC0-676B-4CAA-9307-2D28D43ED655}" type="sibTrans" cxnId="{913D5241-26B6-4D14-8141-1056E3FE6B63}">
      <dgm:prSet/>
      <dgm:spPr/>
      <dgm:t>
        <a:bodyPr/>
        <a:lstStyle/>
        <a:p>
          <a:endParaRPr lang="ru-RU"/>
        </a:p>
      </dgm:t>
    </dgm:pt>
    <dgm:pt modelId="{FF0BB6F4-32FA-4903-A6FE-FB20286FDB18}">
      <dgm:prSet phldrT="[Текст]" custT="1"/>
      <dgm:spPr/>
      <dgm:t>
        <a:bodyPr/>
        <a:lstStyle/>
        <a:p>
          <a:r>
            <a:rPr lang="ru-RU" sz="2800" b="1" dirty="0" smtClean="0"/>
            <a:t>3</a:t>
          </a:r>
          <a:endParaRPr lang="ru-RU" sz="2800" b="1" dirty="0"/>
        </a:p>
      </dgm:t>
    </dgm:pt>
    <dgm:pt modelId="{A75E13D4-9678-4E7E-B7DE-161EE0C6174F}" type="sibTrans" cxnId="{E9F88EDE-EC67-4D4C-BBEB-61B94D3B2688}">
      <dgm:prSet/>
      <dgm:spPr/>
      <dgm:t>
        <a:bodyPr/>
        <a:lstStyle/>
        <a:p>
          <a:endParaRPr lang="ru-RU"/>
        </a:p>
      </dgm:t>
    </dgm:pt>
    <dgm:pt modelId="{D8653A4C-41A4-4878-BEAB-3F551BBC6531}" type="parTrans" cxnId="{E9F88EDE-EC67-4D4C-BBEB-61B94D3B2688}">
      <dgm:prSet/>
      <dgm:spPr/>
      <dgm:t>
        <a:bodyPr/>
        <a:lstStyle/>
        <a:p>
          <a:endParaRPr lang="ru-RU"/>
        </a:p>
      </dgm:t>
    </dgm:pt>
    <dgm:pt modelId="{D39F7947-6809-44B1-A353-FC91583F1949}" type="pres">
      <dgm:prSet presAssocID="{8D273EAF-F93F-4D4D-9F6F-6C25450D6168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D407D50-539B-414B-8B80-C15E98DFBCBA}" type="pres">
      <dgm:prSet presAssocID="{7E521443-BEC9-41A4-B44C-326FBAAEF34E}" presName="composite" presStyleCnt="0"/>
      <dgm:spPr/>
    </dgm:pt>
    <dgm:pt modelId="{94D53324-64BE-4414-9316-103A5C54EB4B}" type="pres">
      <dgm:prSet presAssocID="{7E521443-BEC9-41A4-B44C-326FBAAEF34E}" presName="parentText" presStyleLbl="alignNode1" presStyleIdx="0" presStyleCnt="5" custLinFactNeighborX="4761" custLinFactNeighborY="308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FE01B4-717E-40B4-98DA-0E42A6DDEFED}" type="pres">
      <dgm:prSet presAssocID="{7E521443-BEC9-41A4-B44C-326FBAAEF34E}" presName="descendantText" presStyleLbl="alignAcc1" presStyleIdx="0" presStyleCnt="5" custLinFactNeighborX="-1475" custLinFactNeighborY="627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6D1902-0E51-4A73-B10E-C7E7EDE8EE73}" type="pres">
      <dgm:prSet presAssocID="{21E874E3-6177-46B9-B60A-0399D6FBA7BE}" presName="sp" presStyleCnt="0"/>
      <dgm:spPr/>
    </dgm:pt>
    <dgm:pt modelId="{433C56BA-B4C3-412E-86E0-48F2DBBC177F}" type="pres">
      <dgm:prSet presAssocID="{6DB9F14E-3EA7-4125-9126-885F631C8DAB}" presName="composite" presStyleCnt="0"/>
      <dgm:spPr/>
    </dgm:pt>
    <dgm:pt modelId="{3A8AAAC9-F614-4CB8-8783-37DA117C5654}" type="pres">
      <dgm:prSet presAssocID="{6DB9F14E-3EA7-4125-9126-885F631C8DAB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D071DF-784A-40E3-9CD6-E33A3FAA615D}" type="pres">
      <dgm:prSet presAssocID="{6DB9F14E-3EA7-4125-9126-885F631C8DAB}" presName="descendantText" presStyleLbl="alignAcc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C311BD-D665-48A4-9298-E9FFAF599EA7}" type="pres">
      <dgm:prSet presAssocID="{0ACAE8BE-CDFC-445F-856F-028DD6A3E4C6}" presName="sp" presStyleCnt="0"/>
      <dgm:spPr/>
    </dgm:pt>
    <dgm:pt modelId="{649467CA-052A-4C68-93C2-65564BC11912}" type="pres">
      <dgm:prSet presAssocID="{FF0BB6F4-32FA-4903-A6FE-FB20286FDB18}" presName="composite" presStyleCnt="0"/>
      <dgm:spPr/>
    </dgm:pt>
    <dgm:pt modelId="{DAD3BC06-DC4B-4975-919B-C235F124D650}" type="pres">
      <dgm:prSet presAssocID="{FF0BB6F4-32FA-4903-A6FE-FB20286FDB18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7646D3-82C4-4630-8E73-EC35E2179453}" type="pres">
      <dgm:prSet presAssocID="{FF0BB6F4-32FA-4903-A6FE-FB20286FDB18}" presName="descendantText" presStyleLbl="alignAcc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60099B-8391-4E49-A032-4D71A707EB3A}" type="pres">
      <dgm:prSet presAssocID="{A75E13D4-9678-4E7E-B7DE-161EE0C6174F}" presName="sp" presStyleCnt="0"/>
      <dgm:spPr/>
    </dgm:pt>
    <dgm:pt modelId="{BDD287E0-88B3-4A1B-BA82-378A51BF765A}" type="pres">
      <dgm:prSet presAssocID="{8714D067-5497-4E75-A391-418F93F9738E}" presName="composite" presStyleCnt="0"/>
      <dgm:spPr/>
    </dgm:pt>
    <dgm:pt modelId="{38BF2C60-57AA-4C9B-8244-F8076C5E1323}" type="pres">
      <dgm:prSet presAssocID="{8714D067-5497-4E75-A391-418F93F9738E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67306A-7753-4956-BA2B-0EAFC6C827F2}" type="pres">
      <dgm:prSet presAssocID="{8714D067-5497-4E75-A391-418F93F9738E}" presName="descendantText" presStyleLbl="alignAcc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005E7A-BB79-4D31-8EDA-3A30874672E6}" type="pres">
      <dgm:prSet presAssocID="{E9138B14-2E03-4FE9-BB01-F7856D2D7D88}" presName="sp" presStyleCnt="0"/>
      <dgm:spPr/>
    </dgm:pt>
    <dgm:pt modelId="{84061D62-67B6-41C2-B7F8-823FBDA596A6}" type="pres">
      <dgm:prSet presAssocID="{991374CB-569B-49F4-9C31-5D59862AD817}" presName="composite" presStyleCnt="0"/>
      <dgm:spPr/>
    </dgm:pt>
    <dgm:pt modelId="{297AFA48-855A-4554-BD8B-058D2ED708BA}" type="pres">
      <dgm:prSet presAssocID="{991374CB-569B-49F4-9C31-5D59862AD817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D5D931-50B7-436C-B607-B36A3300E565}" type="pres">
      <dgm:prSet presAssocID="{991374CB-569B-49F4-9C31-5D59862AD817}" presName="descendantText" presStyleLbl="alignAcc1" presStyleIdx="4" presStyleCnt="5" custLinFactNeighborX="-26" custLinFactNeighborY="30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E670315-706C-4DD0-9CF5-6BF059F4A8A7}" type="presOf" srcId="{7E521443-BEC9-41A4-B44C-326FBAAEF34E}" destId="{94D53324-64BE-4414-9316-103A5C54EB4B}" srcOrd="0" destOrd="0" presId="urn:microsoft.com/office/officeart/2005/8/layout/chevron2"/>
    <dgm:cxn modelId="{FD2920BD-0F3E-4C81-A80A-821250D9F2B6}" srcId="{7E521443-BEC9-41A4-B44C-326FBAAEF34E}" destId="{95690F23-2E70-4093-9569-9442C2AD3116}" srcOrd="0" destOrd="0" parTransId="{9B80B966-1A88-4EA5-AE05-64EC4C63857C}" sibTransId="{83A51DEA-1FA9-4336-B867-817082146BEF}"/>
    <dgm:cxn modelId="{AD74E5F0-DE81-4BF6-8BCB-784C835E0CCA}" srcId="{991374CB-569B-49F4-9C31-5D59862AD817}" destId="{0C041C3E-E424-482E-AC73-286B2F2D78AF}" srcOrd="0" destOrd="0" parTransId="{96C513C7-0F3B-4CF4-ADD0-0A003342434F}" sibTransId="{7B7E33A1-D7A1-4677-A460-AE7613BBD60F}"/>
    <dgm:cxn modelId="{D993B693-A489-440E-A050-3CE84AA5A41A}" type="presOf" srcId="{837D2EB6-1D38-4B79-93DB-92FD85ECE423}" destId="{09D071DF-784A-40E3-9CD6-E33A3FAA615D}" srcOrd="0" destOrd="0" presId="urn:microsoft.com/office/officeart/2005/8/layout/chevron2"/>
    <dgm:cxn modelId="{8F4A2CFE-C749-442C-81CA-CEE9169C9420}" type="presOf" srcId="{8714D067-5497-4E75-A391-418F93F9738E}" destId="{38BF2C60-57AA-4C9B-8244-F8076C5E1323}" srcOrd="0" destOrd="0" presId="urn:microsoft.com/office/officeart/2005/8/layout/chevron2"/>
    <dgm:cxn modelId="{05C58635-BE40-45E4-B628-241829F2CEC4}" type="presOf" srcId="{991374CB-569B-49F4-9C31-5D59862AD817}" destId="{297AFA48-855A-4554-BD8B-058D2ED708BA}" srcOrd="0" destOrd="0" presId="urn:microsoft.com/office/officeart/2005/8/layout/chevron2"/>
    <dgm:cxn modelId="{30096D07-B66B-4850-B409-1750F985F531}" type="presOf" srcId="{8D273EAF-F93F-4D4D-9F6F-6C25450D6168}" destId="{D39F7947-6809-44B1-A353-FC91583F1949}" srcOrd="0" destOrd="0" presId="urn:microsoft.com/office/officeart/2005/8/layout/chevron2"/>
    <dgm:cxn modelId="{38C7E964-846E-4A2B-9CA7-206094E6EC84}" srcId="{8D273EAF-F93F-4D4D-9F6F-6C25450D6168}" destId="{991374CB-569B-49F4-9C31-5D59862AD817}" srcOrd="4" destOrd="0" parTransId="{54B001B0-85AF-492A-9D77-781DD46335A4}" sibTransId="{98755A5E-B1EA-478C-BA3E-A32D5172CD9B}"/>
    <dgm:cxn modelId="{C4724811-E797-4786-8FC4-F43238015DEF}" type="presOf" srcId="{6DB9F14E-3EA7-4125-9126-885F631C8DAB}" destId="{3A8AAAC9-F614-4CB8-8783-37DA117C5654}" srcOrd="0" destOrd="0" presId="urn:microsoft.com/office/officeart/2005/8/layout/chevron2"/>
    <dgm:cxn modelId="{41568367-94CB-4B43-85B4-112672962702}" type="presOf" srcId="{95690F23-2E70-4093-9569-9442C2AD3116}" destId="{0BFE01B4-717E-40B4-98DA-0E42A6DDEFED}" srcOrd="0" destOrd="0" presId="urn:microsoft.com/office/officeart/2005/8/layout/chevron2"/>
    <dgm:cxn modelId="{F5336D7C-2745-4268-BC31-2447354F96B3}" srcId="{FF0BB6F4-32FA-4903-A6FE-FB20286FDB18}" destId="{5F4CB667-879D-44C2-9C2E-6A503D88BCFA}" srcOrd="0" destOrd="0" parTransId="{BBD9CAE4-0C4F-47B7-B140-27ACDA085450}" sibTransId="{DF38786D-C63F-4E89-A3BE-18134790D56C}"/>
    <dgm:cxn modelId="{76966863-A233-4C8E-8C8E-2BE6D93149D5}" srcId="{8D273EAF-F93F-4D4D-9F6F-6C25450D6168}" destId="{8714D067-5497-4E75-A391-418F93F9738E}" srcOrd="3" destOrd="0" parTransId="{30F9C1F5-ECCD-4970-9133-AB7C34C2C719}" sibTransId="{E9138B14-2E03-4FE9-BB01-F7856D2D7D88}"/>
    <dgm:cxn modelId="{B5A89D7D-EC90-4300-BAC3-C27F0D10EE92}" srcId="{8D273EAF-F93F-4D4D-9F6F-6C25450D6168}" destId="{6DB9F14E-3EA7-4125-9126-885F631C8DAB}" srcOrd="1" destOrd="0" parTransId="{80745C8A-046E-4462-97AD-C2C96C3A7858}" sibTransId="{0ACAE8BE-CDFC-445F-856F-028DD6A3E4C6}"/>
    <dgm:cxn modelId="{A1CB151C-1E11-4E97-8A65-F4AD8E1E9AAF}" type="presOf" srcId="{5F4CB667-879D-44C2-9C2E-6A503D88BCFA}" destId="{497646D3-82C4-4630-8E73-EC35E2179453}" srcOrd="0" destOrd="0" presId="urn:microsoft.com/office/officeart/2005/8/layout/chevron2"/>
    <dgm:cxn modelId="{5FA38C01-0E41-422D-95A1-8158820A5553}" srcId="{8714D067-5497-4E75-A391-418F93F9738E}" destId="{06D46132-03DB-43AE-8C44-4147AD3C43D9}" srcOrd="0" destOrd="0" parTransId="{67D3B25B-8260-4321-9E53-A7E446C91522}" sibTransId="{5AF2C2DC-D9DA-4281-9897-9BF3491153F0}"/>
    <dgm:cxn modelId="{E9F88EDE-EC67-4D4C-BBEB-61B94D3B2688}" srcId="{8D273EAF-F93F-4D4D-9F6F-6C25450D6168}" destId="{FF0BB6F4-32FA-4903-A6FE-FB20286FDB18}" srcOrd="2" destOrd="0" parTransId="{D8653A4C-41A4-4878-BEAB-3F551BBC6531}" sibTransId="{A75E13D4-9678-4E7E-B7DE-161EE0C6174F}"/>
    <dgm:cxn modelId="{A407671B-B4C1-40F1-8530-88EAD194B2E0}" type="presOf" srcId="{06D46132-03DB-43AE-8C44-4147AD3C43D9}" destId="{EE67306A-7753-4956-BA2B-0EAFC6C827F2}" srcOrd="0" destOrd="0" presId="urn:microsoft.com/office/officeart/2005/8/layout/chevron2"/>
    <dgm:cxn modelId="{F21028BE-F235-4339-B92A-E448B9BD1BDF}" type="presOf" srcId="{0C041C3E-E424-482E-AC73-286B2F2D78AF}" destId="{D1D5D931-50B7-436C-B607-B36A3300E565}" srcOrd="0" destOrd="0" presId="urn:microsoft.com/office/officeart/2005/8/layout/chevron2"/>
    <dgm:cxn modelId="{E59D983E-0CA4-43E4-99B4-CB99577E96B0}" type="presOf" srcId="{FF0BB6F4-32FA-4903-A6FE-FB20286FDB18}" destId="{DAD3BC06-DC4B-4975-919B-C235F124D650}" srcOrd="0" destOrd="0" presId="urn:microsoft.com/office/officeart/2005/8/layout/chevron2"/>
    <dgm:cxn modelId="{D986CC44-7BFD-4745-BE0D-C00DBABC941E}" srcId="{8D273EAF-F93F-4D4D-9F6F-6C25450D6168}" destId="{7E521443-BEC9-41A4-B44C-326FBAAEF34E}" srcOrd="0" destOrd="0" parTransId="{FDD07450-E96A-4767-97C8-B4E815782F4F}" sibTransId="{21E874E3-6177-46B9-B60A-0399D6FBA7BE}"/>
    <dgm:cxn modelId="{913D5241-26B6-4D14-8141-1056E3FE6B63}" srcId="{6DB9F14E-3EA7-4125-9126-885F631C8DAB}" destId="{837D2EB6-1D38-4B79-93DB-92FD85ECE423}" srcOrd="0" destOrd="0" parTransId="{88BEEDEB-3140-4B23-AAFA-FE083EF8F4B3}" sibTransId="{86AC4CC0-676B-4CAA-9307-2D28D43ED655}"/>
    <dgm:cxn modelId="{D8B012ED-3E6B-412E-BB71-3D217E090F9C}" type="presParOf" srcId="{D39F7947-6809-44B1-A353-FC91583F1949}" destId="{BD407D50-539B-414B-8B80-C15E98DFBCBA}" srcOrd="0" destOrd="0" presId="urn:microsoft.com/office/officeart/2005/8/layout/chevron2"/>
    <dgm:cxn modelId="{BAB12A4C-F4F7-44BE-84B1-40A10EC72DAE}" type="presParOf" srcId="{BD407D50-539B-414B-8B80-C15E98DFBCBA}" destId="{94D53324-64BE-4414-9316-103A5C54EB4B}" srcOrd="0" destOrd="0" presId="urn:microsoft.com/office/officeart/2005/8/layout/chevron2"/>
    <dgm:cxn modelId="{976AB121-F811-427A-8868-9D7F964BBF2F}" type="presParOf" srcId="{BD407D50-539B-414B-8B80-C15E98DFBCBA}" destId="{0BFE01B4-717E-40B4-98DA-0E42A6DDEFED}" srcOrd="1" destOrd="0" presId="urn:microsoft.com/office/officeart/2005/8/layout/chevron2"/>
    <dgm:cxn modelId="{088D4CEA-8AFA-4F5C-A71C-4C409AF4C91F}" type="presParOf" srcId="{D39F7947-6809-44B1-A353-FC91583F1949}" destId="{AE6D1902-0E51-4A73-B10E-C7E7EDE8EE73}" srcOrd="1" destOrd="0" presId="urn:microsoft.com/office/officeart/2005/8/layout/chevron2"/>
    <dgm:cxn modelId="{6B749F7D-1AC8-4BE7-B6E0-B79EB128DFB9}" type="presParOf" srcId="{D39F7947-6809-44B1-A353-FC91583F1949}" destId="{433C56BA-B4C3-412E-86E0-48F2DBBC177F}" srcOrd="2" destOrd="0" presId="urn:microsoft.com/office/officeart/2005/8/layout/chevron2"/>
    <dgm:cxn modelId="{B193E5F1-32E7-41AD-A3F5-2038F502164A}" type="presParOf" srcId="{433C56BA-B4C3-412E-86E0-48F2DBBC177F}" destId="{3A8AAAC9-F614-4CB8-8783-37DA117C5654}" srcOrd="0" destOrd="0" presId="urn:microsoft.com/office/officeart/2005/8/layout/chevron2"/>
    <dgm:cxn modelId="{325372FB-E759-4538-A200-2CB411D5F49C}" type="presParOf" srcId="{433C56BA-B4C3-412E-86E0-48F2DBBC177F}" destId="{09D071DF-784A-40E3-9CD6-E33A3FAA615D}" srcOrd="1" destOrd="0" presId="urn:microsoft.com/office/officeart/2005/8/layout/chevron2"/>
    <dgm:cxn modelId="{148EF56A-81A3-4BC9-BF42-9F4C5EF060AF}" type="presParOf" srcId="{D39F7947-6809-44B1-A353-FC91583F1949}" destId="{05C311BD-D665-48A4-9298-E9FFAF599EA7}" srcOrd="3" destOrd="0" presId="urn:microsoft.com/office/officeart/2005/8/layout/chevron2"/>
    <dgm:cxn modelId="{6DDFB7C4-0CF2-4577-887C-BB1BB8E9BD8C}" type="presParOf" srcId="{D39F7947-6809-44B1-A353-FC91583F1949}" destId="{649467CA-052A-4C68-93C2-65564BC11912}" srcOrd="4" destOrd="0" presId="urn:microsoft.com/office/officeart/2005/8/layout/chevron2"/>
    <dgm:cxn modelId="{27539499-5095-4162-ABE5-493AFBEB4A7F}" type="presParOf" srcId="{649467CA-052A-4C68-93C2-65564BC11912}" destId="{DAD3BC06-DC4B-4975-919B-C235F124D650}" srcOrd="0" destOrd="0" presId="urn:microsoft.com/office/officeart/2005/8/layout/chevron2"/>
    <dgm:cxn modelId="{329DE16A-3A12-40C5-8358-6C027314AA1D}" type="presParOf" srcId="{649467CA-052A-4C68-93C2-65564BC11912}" destId="{497646D3-82C4-4630-8E73-EC35E2179453}" srcOrd="1" destOrd="0" presId="urn:microsoft.com/office/officeart/2005/8/layout/chevron2"/>
    <dgm:cxn modelId="{22AB5B8D-5191-46AF-A96C-4DB93C76A0E5}" type="presParOf" srcId="{D39F7947-6809-44B1-A353-FC91583F1949}" destId="{0060099B-8391-4E49-A032-4D71A707EB3A}" srcOrd="5" destOrd="0" presId="urn:microsoft.com/office/officeart/2005/8/layout/chevron2"/>
    <dgm:cxn modelId="{4680A8BF-AD2C-4AE7-80A6-BE4157FE3AAB}" type="presParOf" srcId="{D39F7947-6809-44B1-A353-FC91583F1949}" destId="{BDD287E0-88B3-4A1B-BA82-378A51BF765A}" srcOrd="6" destOrd="0" presId="urn:microsoft.com/office/officeart/2005/8/layout/chevron2"/>
    <dgm:cxn modelId="{C277D0EC-F440-4C06-891B-474EDE142577}" type="presParOf" srcId="{BDD287E0-88B3-4A1B-BA82-378A51BF765A}" destId="{38BF2C60-57AA-4C9B-8244-F8076C5E1323}" srcOrd="0" destOrd="0" presId="urn:microsoft.com/office/officeart/2005/8/layout/chevron2"/>
    <dgm:cxn modelId="{7F24E08A-885C-4698-BE4D-A0042B05C92C}" type="presParOf" srcId="{BDD287E0-88B3-4A1B-BA82-378A51BF765A}" destId="{EE67306A-7753-4956-BA2B-0EAFC6C827F2}" srcOrd="1" destOrd="0" presId="urn:microsoft.com/office/officeart/2005/8/layout/chevron2"/>
    <dgm:cxn modelId="{B00AA575-047F-4937-98C4-CBFACDE30E12}" type="presParOf" srcId="{D39F7947-6809-44B1-A353-FC91583F1949}" destId="{C9005E7A-BB79-4D31-8EDA-3A30874672E6}" srcOrd="7" destOrd="0" presId="urn:microsoft.com/office/officeart/2005/8/layout/chevron2"/>
    <dgm:cxn modelId="{F0458201-E31B-4DE4-A83A-A02FF90B389D}" type="presParOf" srcId="{D39F7947-6809-44B1-A353-FC91583F1949}" destId="{84061D62-67B6-41C2-B7F8-823FBDA596A6}" srcOrd="8" destOrd="0" presId="urn:microsoft.com/office/officeart/2005/8/layout/chevron2"/>
    <dgm:cxn modelId="{47D3E09B-6DB0-4962-A8EC-D6A817D551DD}" type="presParOf" srcId="{84061D62-67B6-41C2-B7F8-823FBDA596A6}" destId="{297AFA48-855A-4554-BD8B-058D2ED708BA}" srcOrd="0" destOrd="0" presId="urn:microsoft.com/office/officeart/2005/8/layout/chevron2"/>
    <dgm:cxn modelId="{8BEAF72B-4581-40F0-B68A-6403D5D6DC24}" type="presParOf" srcId="{84061D62-67B6-41C2-B7F8-823FBDA596A6}" destId="{D1D5D931-50B7-436C-B607-B36A3300E565}" srcOrd="1" destOrd="0" presId="urn:microsoft.com/office/officeart/2005/8/layout/chevron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9B7052-EB95-4381-A318-00F5A714363A}" type="datetimeFigureOut">
              <a:rPr lang="ru-RU" smtClean="0"/>
              <a:pPr/>
              <a:t>17.08.2018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818981-0559-4F94-A173-80127FAA5A0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18981-0559-4F94-A173-80127FAA5A0C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1581C-9850-493D-9CDE-C0E90E5B03EA}" type="datetimeFigureOut">
              <a:rPr lang="ru-RU" smtClean="0"/>
              <a:pPr/>
              <a:t>17.08.2018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DBF6D-8297-4813-AA07-90E08E2E6E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1581C-9850-493D-9CDE-C0E90E5B03EA}" type="datetimeFigureOut">
              <a:rPr lang="ru-RU" smtClean="0"/>
              <a:pPr/>
              <a:t>17.08.2018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DBF6D-8297-4813-AA07-90E08E2E6E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1581C-9850-493D-9CDE-C0E90E5B03EA}" type="datetimeFigureOut">
              <a:rPr lang="ru-RU" smtClean="0"/>
              <a:pPr/>
              <a:t>17.08.2018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DBF6D-8297-4813-AA07-90E08E2E6E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ED7D6F-F5C2-4947-ADBE-6F9801B299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6000">
    <p:cover dir="l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61751A-94DA-4A6E-8330-C768F4C2A8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6000">
    <p:cover dir="l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1581C-9850-493D-9CDE-C0E90E5B03EA}" type="datetimeFigureOut">
              <a:rPr lang="ru-RU" smtClean="0"/>
              <a:pPr/>
              <a:t>17.08.2018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DBF6D-8297-4813-AA07-90E08E2E6E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1581C-9850-493D-9CDE-C0E90E5B03EA}" type="datetimeFigureOut">
              <a:rPr lang="ru-RU" smtClean="0"/>
              <a:pPr/>
              <a:t>17.08.2018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DBF6D-8297-4813-AA07-90E08E2E6E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1581C-9850-493D-9CDE-C0E90E5B03EA}" type="datetimeFigureOut">
              <a:rPr lang="ru-RU" smtClean="0"/>
              <a:pPr/>
              <a:t>17.08.2018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DBF6D-8297-4813-AA07-90E08E2E6E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1581C-9850-493D-9CDE-C0E90E5B03EA}" type="datetimeFigureOut">
              <a:rPr lang="ru-RU" smtClean="0"/>
              <a:pPr/>
              <a:t>17.08.2018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DBF6D-8297-4813-AA07-90E08E2E6E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1581C-9850-493D-9CDE-C0E90E5B03EA}" type="datetimeFigureOut">
              <a:rPr lang="ru-RU" smtClean="0"/>
              <a:pPr/>
              <a:t>17.08.2018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DBF6D-8297-4813-AA07-90E08E2E6E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1581C-9850-493D-9CDE-C0E90E5B03EA}" type="datetimeFigureOut">
              <a:rPr lang="ru-RU" smtClean="0"/>
              <a:pPr/>
              <a:t>17.08.2018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DBF6D-8297-4813-AA07-90E08E2E6E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1581C-9850-493D-9CDE-C0E90E5B03EA}" type="datetimeFigureOut">
              <a:rPr lang="ru-RU" smtClean="0"/>
              <a:pPr/>
              <a:t>17.08.2018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DBF6D-8297-4813-AA07-90E08E2E6E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1581C-9850-493D-9CDE-C0E90E5B03EA}" type="datetimeFigureOut">
              <a:rPr lang="ru-RU" smtClean="0"/>
              <a:pPr/>
              <a:t>17.08.2018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DBF6D-8297-4813-AA07-90E08E2E6E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01581C-9850-493D-9CDE-C0E90E5B03EA}" type="datetimeFigureOut">
              <a:rPr lang="ru-RU" smtClean="0"/>
              <a:pPr/>
              <a:t>17.08.2018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DDBF6D-8297-4813-AA07-90E08E2E6E4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  <p:sldLayoutId id="2147483662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8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hyperlink" Target="http://www.ethnomuseum.ru/glossary/?%CF%E0%F0%EE%F7%EA%E0%20(%EF%E0%F0%E0)" TargetMode="Externa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Этнокультурный компонент технологического образования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ru-RU" sz="2000" dirty="0" smtClean="0"/>
              <a:t>Учитель технологии</a:t>
            </a:r>
          </a:p>
          <a:p>
            <a:pPr algn="r"/>
            <a:r>
              <a:rPr lang="ru-RU" sz="2000" dirty="0" smtClean="0"/>
              <a:t> МБОУ СОШ№19</a:t>
            </a:r>
          </a:p>
          <a:p>
            <a:pPr algn="r"/>
            <a:r>
              <a:rPr lang="ru-RU" sz="2000" dirty="0" smtClean="0"/>
              <a:t>Лебедева Т.В.</a:t>
            </a:r>
            <a:endParaRPr lang="ru-RU" sz="2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Постоянные экспозиции музея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08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-142908" y="214290"/>
            <a:ext cx="4186238" cy="4525963"/>
          </a:xfrm>
        </p:spPr>
        <p:txBody>
          <a:bodyPr>
            <a:normAutofit/>
          </a:bodyPr>
          <a:lstStyle/>
          <a:p>
            <a:r>
              <a:rPr lang="ru-RU" dirty="0" smtClean="0"/>
              <a:t>Учителя </a:t>
            </a:r>
            <a:r>
              <a:rPr lang="ru-RU" dirty="0"/>
              <a:t>русского языка и литературы, истории, краеведения , МХК и технологии проводят уроки и  внеклассные  мероприятия в школьном музее.</a:t>
            </a:r>
          </a:p>
        </p:txBody>
      </p:sp>
      <p:pic>
        <p:nvPicPr>
          <p:cNvPr id="2050" name="Picture 2" descr="C:\Documents and Settings\roman4eG\Рабочий стол\IMG_363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3430841" y="2287402"/>
            <a:ext cx="5713160" cy="42848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Уроки  в музее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На уроках в музее педагоги пытаются научить своих учеников ощущать  перекличку  эпох, культур, поколений, характеров, то есть своего рода «отражения», «зеркальные версии», обогатить их  жизненный, в том числе и эстетический опыт.  </a:t>
            </a:r>
          </a:p>
          <a:p>
            <a:endParaRPr lang="ru-RU" dirty="0"/>
          </a:p>
        </p:txBody>
      </p:sp>
      <p:pic>
        <p:nvPicPr>
          <p:cNvPr id="1026" name="Picture 2" descr="G:\БАЛАКОВО\ФОТО МУЗЕЙ\IMG_847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2" y="2000240"/>
            <a:ext cx="4598472" cy="34488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В музее  есть выставка «Из бабушкиного сундука</a:t>
            </a:r>
            <a:r>
              <a:rPr lang="ru-RU" dirty="0" smtClean="0"/>
              <a:t>» </a:t>
            </a:r>
            <a:endParaRPr lang="ru-RU" dirty="0"/>
          </a:p>
        </p:txBody>
      </p:sp>
      <p:pic>
        <p:nvPicPr>
          <p:cNvPr id="5" name="Рисунок 4" descr="30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1571612"/>
            <a:ext cx="7024722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80" name="Rectangle 4"/>
          <p:cNvSpPr>
            <a:spLocks noGrp="1" noChangeArrowheads="1"/>
          </p:cNvSpPr>
          <p:nvPr>
            <p:ph type="title" sz="quarter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3200" smtClean="0"/>
              <a:t>Экспонаты выставки </a:t>
            </a:r>
            <a:br>
              <a:rPr lang="ru-RU" sz="3200" smtClean="0"/>
            </a:br>
            <a:r>
              <a:rPr lang="ru-RU" sz="3200" smtClean="0"/>
              <a:t>«Из бабушкиного сундука»</a:t>
            </a:r>
          </a:p>
        </p:txBody>
      </p:sp>
      <p:pic>
        <p:nvPicPr>
          <p:cNvPr id="101387" name="Picture 11" descr="32 1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258888" y="1196975"/>
            <a:ext cx="3487737" cy="2609850"/>
          </a:xfrm>
          <a:noFill/>
        </p:spPr>
      </p:pic>
      <p:pic>
        <p:nvPicPr>
          <p:cNvPr id="101390" name="Picture 14" descr="32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/>
          <a:srcRect/>
          <a:stretch>
            <a:fillRect/>
          </a:stretch>
        </p:blipFill>
        <p:spPr>
          <a:xfrm>
            <a:off x="5292725" y="1125538"/>
            <a:ext cx="3481388" cy="2614612"/>
          </a:xfrm>
          <a:noFill/>
        </p:spPr>
      </p:pic>
      <p:pic>
        <p:nvPicPr>
          <p:cNvPr id="101391" name="Picture 15" descr="32 3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5"/>
          <a:srcRect/>
          <a:stretch>
            <a:fillRect/>
          </a:stretch>
        </p:blipFill>
        <p:spPr>
          <a:xfrm>
            <a:off x="250825" y="4076700"/>
            <a:ext cx="3487738" cy="2609850"/>
          </a:xfrm>
          <a:noFill/>
        </p:spPr>
      </p:pic>
      <p:pic>
        <p:nvPicPr>
          <p:cNvPr id="101392" name="Picture 16" descr="32 4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6"/>
          <a:srcRect/>
          <a:stretch>
            <a:fillRect/>
          </a:stretch>
        </p:blipFill>
        <p:spPr>
          <a:xfrm>
            <a:off x="4500563" y="4076700"/>
            <a:ext cx="3408362" cy="2560638"/>
          </a:xfrm>
          <a:noFill/>
        </p:spPr>
      </p:pic>
    </p:spTree>
    <p:custDataLst>
      <p:tags r:id="rId1"/>
    </p:custDataLst>
  </p:cSld>
  <p:clrMapOvr>
    <a:masterClrMapping/>
  </p:clrMapOvr>
  <p:transition advClick="0" advTm="8172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01380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101380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101380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01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101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101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4" dur="2000"/>
                                        <p:tgtEl>
                                          <p:spTgt spid="101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8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В музее учащиеся знакомятся с обрядами наших предков.</a:t>
            </a:r>
            <a:br>
              <a:rPr lang="ru-RU" dirty="0"/>
            </a:br>
            <a:endParaRPr lang="ru-RU" dirty="0"/>
          </a:p>
        </p:txBody>
      </p:sp>
      <p:pic>
        <p:nvPicPr>
          <p:cNvPr id="6" name="Содержимое 5" descr="C:\Documents and Settings\Юлия\Мои документы\для презентации музея\IMG_3630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1214422"/>
            <a:ext cx="7858180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У нас вы можете </a:t>
            </a:r>
            <a:br>
              <a:rPr lang="ru-RU" dirty="0" smtClean="0"/>
            </a:br>
            <a:r>
              <a:rPr lang="ru-RU" dirty="0" smtClean="0"/>
              <a:t>померить лапти…</a:t>
            </a:r>
            <a:endParaRPr lang="ru-RU" dirty="0"/>
          </a:p>
        </p:txBody>
      </p:sp>
      <p:pic>
        <p:nvPicPr>
          <p:cNvPr id="30723" name="Picture 2" descr="C:\Documents and Settings\Юлия\Мои документы\для презентации музея\IMG_362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71563" y="1785938"/>
            <a:ext cx="6921500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-285776"/>
            <a:ext cx="8258204" cy="1571636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b="1" dirty="0" smtClean="0"/>
              <a:t>и попасть на вертепные представления</a:t>
            </a:r>
            <a:endParaRPr lang="ru-RU" sz="4000" b="1" dirty="0"/>
          </a:p>
        </p:txBody>
      </p:sp>
      <p:pic>
        <p:nvPicPr>
          <p:cNvPr id="9" name="Picture 9" descr="2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lum bright="-6000" contrast="18000"/>
          </a:blip>
          <a:stretch>
            <a:fillRect/>
          </a:stretch>
        </p:blipFill>
        <p:spPr>
          <a:xfrm>
            <a:off x="4429124" y="2214554"/>
            <a:ext cx="4476178" cy="3252129"/>
          </a:xfrm>
        </p:spPr>
      </p:pic>
      <p:sp>
        <p:nvSpPr>
          <p:cNvPr id="14" name="Текст 13"/>
          <p:cNvSpPr>
            <a:spLocks noGrp="1"/>
          </p:cNvSpPr>
          <p:nvPr>
            <p:ph type="body" sz="half" idx="2"/>
          </p:nvPr>
        </p:nvSpPr>
        <p:spPr>
          <a:xfrm>
            <a:off x="214313" y="1524000"/>
            <a:ext cx="4429125" cy="5048250"/>
          </a:xfrm>
        </p:spPr>
        <p:txBody>
          <a:bodyPr>
            <a:normAutofit fontScale="77500" lnSpcReduction="20000"/>
          </a:bodyPr>
          <a:lstStyle/>
          <a:p>
            <a:pPr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3300" dirty="0" smtClean="0">
                <a:latin typeface="Arial" pitchFamily="34" charset="0"/>
                <a:cs typeface="Arial" pitchFamily="34" charset="0"/>
              </a:rPr>
              <a:t>Заметным явлением в народной культуре России во время Рождества были вертепные представления, т.е. представления кукольного театра, разыгрывавшие события, связанные с рождением Христа. Например: представление для публики «Смерть царя Ирода». В нашем музее </a:t>
            </a:r>
          </a:p>
          <a:p>
            <a:pPr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3300" dirty="0" smtClean="0">
                <a:latin typeface="Arial" pitchFamily="34" charset="0"/>
                <a:cs typeface="Arial" pitchFamily="34" charset="0"/>
              </a:rPr>
              <a:t>на Рождество вы можете увидеть вертепные представления.</a:t>
            </a:r>
          </a:p>
          <a:p>
            <a:pPr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День славянской </a:t>
            </a:r>
            <a:br>
              <a:rPr lang="ru-RU" dirty="0" smtClean="0"/>
            </a:br>
            <a:r>
              <a:rPr lang="ru-RU" dirty="0" smtClean="0"/>
              <a:t>письменности и культуры</a:t>
            </a:r>
            <a:endParaRPr lang="ru-RU" dirty="0"/>
          </a:p>
        </p:txBody>
      </p:sp>
      <p:pic>
        <p:nvPicPr>
          <p:cNvPr id="33796" name="Picture 2" descr="H:\день славянской письменности\фото все 07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071670" y="2143116"/>
            <a:ext cx="4095750" cy="307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7" name="TextBox 7"/>
          <p:cNvSpPr txBox="1">
            <a:spLocks noChangeArrowheads="1"/>
          </p:cNvSpPr>
          <p:nvPr/>
        </p:nvSpPr>
        <p:spPr bwMode="auto">
          <a:xfrm>
            <a:off x="1000125" y="5214938"/>
            <a:ext cx="7950200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dirty="0"/>
              <a:t>В музее реализуются </a:t>
            </a:r>
          </a:p>
          <a:p>
            <a:pPr algn="r"/>
            <a:r>
              <a:rPr lang="ru-RU" dirty="0"/>
              <a:t>творческие и исследовательские проекты.</a:t>
            </a:r>
          </a:p>
          <a:p>
            <a:pPr algn="r"/>
            <a:r>
              <a:rPr lang="ru-RU" dirty="0"/>
              <a:t>Одним из  запомнившихся ребятам стал проект,</a:t>
            </a:r>
          </a:p>
          <a:p>
            <a:pPr algn="r"/>
            <a:r>
              <a:rPr lang="ru-RU" dirty="0"/>
              <a:t>посвящённый Дню славянской письменности и культуры. </a:t>
            </a:r>
          </a:p>
          <a:p>
            <a:endParaRPr lang="ru-RU" dirty="0"/>
          </a:p>
        </p:txBody>
      </p:sp>
    </p:spTree>
  </p:cSld>
  <p:clrMapOvr>
    <a:masterClrMapping/>
  </p:clrMapOvr>
  <p:transition advTm="9515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3" descr="D:\Музей им.Н.Островского\день славянской письменности\фото все 09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313" y="500063"/>
            <a:ext cx="4143375" cy="465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3" name="Picture 3" descr="D:\Музей им.Н.Островского\день славянской письменности\фото все 08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0" y="2357438"/>
            <a:ext cx="4286250" cy="421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4714875" y="214313"/>
            <a:ext cx="4000500" cy="15700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latin typeface="+mj-lt"/>
              </a:rPr>
              <a:t>Работа творческих мастерских в рамках проекта</a:t>
            </a:r>
          </a:p>
          <a:p>
            <a:pPr>
              <a:defRPr/>
            </a:pPr>
            <a:r>
              <a:rPr lang="ru-RU" sz="2400" b="1" dirty="0">
                <a:latin typeface="+mj-lt"/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42938" y="5429250"/>
            <a:ext cx="3500437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/>
              <a:t>Изготовление русских обрядовых кукол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В настоящее время стала актуальной проблема сохранения культурных и исторических традиций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00200"/>
            <a:ext cx="8472518" cy="5114948"/>
          </a:xfrm>
        </p:spPr>
        <p:txBody>
          <a:bodyPr/>
          <a:lstStyle/>
          <a:p>
            <a:pPr algn="ctr"/>
            <a:endParaRPr lang="ru-RU" dirty="0" smtClean="0"/>
          </a:p>
          <a:p>
            <a:pPr algn="ctr"/>
            <a:r>
              <a:rPr lang="ru-RU" dirty="0" smtClean="0"/>
              <a:t>Именно уроки технологии вовлекают учащихся в необъятный мир предметов, созданных из разных материалов и с применением различных технологических процессов, открывает простор для творчества, фантазии, самореализации личности. </a:t>
            </a: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85728"/>
            <a:ext cx="3857652" cy="11430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У нас в гостях клуб «</a:t>
            </a:r>
            <a:r>
              <a:rPr lang="ru-RU" sz="3200" dirty="0" err="1" smtClean="0"/>
              <a:t>Берегиня</a:t>
            </a:r>
            <a:r>
              <a:rPr lang="ru-RU" sz="3200" dirty="0" smtClean="0"/>
              <a:t>"</a:t>
            </a:r>
            <a:endParaRPr lang="ru-RU" sz="3200" dirty="0"/>
          </a:p>
        </p:txBody>
      </p:sp>
      <p:pic>
        <p:nvPicPr>
          <p:cNvPr id="1026" name="Picture 2" descr="C:\Documents and Settings\roman4eG\Рабочий стол\STA4544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2857496"/>
            <a:ext cx="4884224" cy="3663168"/>
          </a:xfrm>
          <a:prstGeom prst="rect">
            <a:avLst/>
          </a:prstGeom>
          <a:noFill/>
        </p:spPr>
      </p:pic>
      <p:pic>
        <p:nvPicPr>
          <p:cNvPr id="1027" name="Picture 3" descr="C:\Documents and Settings\roman4eG\Рабочий стол\STA4545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071934" y="142852"/>
            <a:ext cx="4895856" cy="367189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143504" y="4643446"/>
            <a:ext cx="37446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Русская народная игра</a:t>
            </a:r>
            <a:endParaRPr lang="ru-RU" sz="28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 </a:t>
            </a:r>
            <a:r>
              <a:rPr lang="ru-RU" sz="2400" dirty="0" smtClean="0"/>
              <a:t>Реализация социального муниципального проекта</a:t>
            </a:r>
            <a:br>
              <a:rPr lang="ru-RU" sz="2400" dirty="0" smtClean="0"/>
            </a:br>
            <a:r>
              <a:rPr lang="ru-RU" sz="2400" dirty="0" smtClean="0"/>
              <a:t>«Наш добрый дом»</a:t>
            </a:r>
            <a:br>
              <a:rPr lang="ru-RU" sz="2400" dirty="0" smtClean="0"/>
            </a:br>
            <a:r>
              <a:rPr lang="ru-RU" sz="2400" dirty="0" smtClean="0"/>
              <a:t>Праздник : «Масленица»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sz="3100" dirty="0"/>
          </a:p>
        </p:txBody>
      </p:sp>
      <p:pic>
        <p:nvPicPr>
          <p:cNvPr id="2050" name="Picture 2" descr="C:\Documents and Settings\roman4eG\Рабочий стол\SDC1291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14348" y="1585036"/>
            <a:ext cx="7639956" cy="50586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Documents and Settings\roman4eG\Рабочий стол\P1000702.JPG"/>
          <p:cNvPicPr>
            <a:picLocks noChangeAspect="1" noChangeArrowheads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4643438" y="428604"/>
            <a:ext cx="4231951" cy="361354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215370" cy="92867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Забытые страницы незабытой войны</a:t>
            </a:r>
            <a:endParaRPr lang="ru-RU" dirty="0"/>
          </a:p>
        </p:txBody>
      </p:sp>
      <p:pic>
        <p:nvPicPr>
          <p:cNvPr id="1026" name="Picture 2" descr="C:\Documents and Settings\roman4eG\Рабочий стол\P100070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4282" y="2857496"/>
            <a:ext cx="4231951" cy="3699724"/>
          </a:xfrm>
          <a:prstGeom prst="rect">
            <a:avLst/>
          </a:prstGeom>
          <a:noFill/>
        </p:spPr>
      </p:pic>
      <p:pic>
        <p:nvPicPr>
          <p:cNvPr id="9" name="Picture 2" descr="C:\Documents and Settings\roman4eG\Рабочий стол\P1000702.JPG"/>
          <p:cNvPicPr>
            <a:picLocks noChangeAspect="1" noChangeArrowheads="1"/>
          </p:cNvPicPr>
          <p:nvPr/>
        </p:nvPicPr>
        <p:blipFill>
          <a:blip r:embed="rId4" cstate="screen"/>
          <a:stretch>
            <a:fillRect/>
          </a:stretch>
        </p:blipFill>
        <p:spPr bwMode="auto">
          <a:xfrm>
            <a:off x="4643438" y="3929066"/>
            <a:ext cx="4143403" cy="2786082"/>
          </a:xfrm>
          <a:prstGeom prst="rect">
            <a:avLst/>
          </a:prstGeom>
          <a:noFill/>
        </p:spPr>
      </p:pic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4286280" cy="1143000"/>
          </a:xfrm>
        </p:spPr>
        <p:txBody>
          <a:bodyPr/>
          <a:lstStyle/>
          <a:p>
            <a:r>
              <a:rPr lang="ru-RU" dirty="0" smtClean="0"/>
              <a:t>Балаково – 250!</a:t>
            </a:r>
            <a:endParaRPr lang="ru-RU" dirty="0"/>
          </a:p>
        </p:txBody>
      </p:sp>
      <p:pic>
        <p:nvPicPr>
          <p:cNvPr id="3074" name="Picture 2" descr="G:\БАЛАКОВО\ФОТО МУЗЕЙ\IMG_847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2844" y="1714488"/>
            <a:ext cx="4143404" cy="3107553"/>
          </a:xfrm>
          <a:prstGeom prst="rect">
            <a:avLst/>
          </a:prstGeom>
          <a:noFill/>
        </p:spPr>
      </p:pic>
      <p:pic>
        <p:nvPicPr>
          <p:cNvPr id="3075" name="Picture 3" descr="G:\БАЛАКОВО\ФОТО МУЗЕЙ\IMG_847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29124" y="3500438"/>
            <a:ext cx="4286280" cy="3214710"/>
          </a:xfrm>
          <a:prstGeom prst="rect">
            <a:avLst/>
          </a:prstGeom>
          <a:noFill/>
        </p:spPr>
      </p:pic>
      <p:pic>
        <p:nvPicPr>
          <p:cNvPr id="7" name="Picture 3" descr="G:\БАЛАКОВО\ФОТО МУЗЕЙ\IMG_847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screen"/>
          <a:stretch>
            <a:fillRect/>
          </a:stretch>
        </p:blipFill>
        <p:spPr bwMode="auto">
          <a:xfrm>
            <a:off x="4500562" y="142852"/>
            <a:ext cx="4286280" cy="32147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34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88" y="1357313"/>
            <a:ext cx="4038600" cy="303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9" descr="34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25" y="3929063"/>
            <a:ext cx="3543300" cy="265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Городской быт </a:t>
            </a:r>
            <a:r>
              <a:rPr lang="en-US" dirty="0" smtClean="0"/>
              <a:t>XX</a:t>
            </a:r>
            <a:r>
              <a:rPr lang="ru-RU" dirty="0" smtClean="0"/>
              <a:t> века</a:t>
            </a:r>
            <a:endParaRPr lang="ru-RU" dirty="0"/>
          </a:p>
        </p:txBody>
      </p:sp>
      <p:sp>
        <p:nvSpPr>
          <p:cNvPr id="36869" name="Rectangle 2"/>
          <p:cNvSpPr>
            <a:spLocks noChangeArrowheads="1"/>
          </p:cNvSpPr>
          <p:nvPr/>
        </p:nvSpPr>
        <p:spPr bwMode="auto">
          <a:xfrm>
            <a:off x="285750" y="1285875"/>
            <a:ext cx="4572000" cy="221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eaLnBrk="0" hangingPunct="0"/>
            <a:r>
              <a:rPr lang="ru-RU">
                <a:latin typeface="Franklin Gothic Book" pitchFamily="34" charset="0"/>
              </a:rPr>
              <a:t>Несколько лет назад учитель биологии Косолапкина О.А. подарила ребятам уникальную вещь - женский городской костюм начала 20 века, так называемую       </a:t>
            </a:r>
            <a:r>
              <a:rPr lang="en-US"/>
              <a:t>«</a:t>
            </a:r>
            <a:r>
              <a:rPr lang="en-US">
                <a:latin typeface="Franklin Gothic Book" pitchFamily="34" charset="0"/>
              </a:rPr>
              <a:t> </a:t>
            </a:r>
            <a:r>
              <a:rPr lang="ru-RU">
                <a:latin typeface="Franklin Gothic Book" pitchFamily="34" charset="0"/>
              </a:rPr>
              <a:t>парочку</a:t>
            </a:r>
            <a:r>
              <a:rPr lang="en-US"/>
              <a:t>»</a:t>
            </a:r>
            <a:r>
              <a:rPr lang="en-US">
                <a:latin typeface="Franklin Gothic Book" pitchFamily="34" charset="0"/>
              </a:rPr>
              <a:t>, </a:t>
            </a:r>
            <a:r>
              <a:rPr lang="ru-RU">
                <a:latin typeface="Franklin Gothic Book" pitchFamily="34" charset="0"/>
              </a:rPr>
              <a:t>который собственноручно сшила ее родственница. Этот костюм стал </a:t>
            </a:r>
          </a:p>
          <a:p>
            <a:pPr eaLnBrk="0" hangingPunct="0"/>
            <a:r>
              <a:rPr lang="ru-RU">
                <a:latin typeface="Franklin Gothic Book" pitchFamily="34" charset="0"/>
              </a:rPr>
              <a:t>началом работы по изучению городского быта прошлого века.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Лебедева Елена Алексеевна</a:t>
            </a:r>
            <a:endParaRPr lang="ru-RU" dirty="0"/>
          </a:p>
        </p:txBody>
      </p:sp>
      <p:pic>
        <p:nvPicPr>
          <p:cNvPr id="5" name="Содержимое 4" descr="C:\Documents and Settings\дракоша\Рабочий стол\тест224.jpg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1928802"/>
            <a:ext cx="3786214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Лебедева  Елена  Алексеевна, родилась в с. </a:t>
            </a:r>
            <a:r>
              <a:rPr lang="ru-RU" dirty="0" err="1" smtClean="0"/>
              <a:t>Скачиха</a:t>
            </a:r>
            <a:r>
              <a:rPr lang="ru-RU" dirty="0" smtClean="0"/>
              <a:t> </a:t>
            </a:r>
            <a:r>
              <a:rPr lang="ru-RU" dirty="0" err="1" smtClean="0"/>
              <a:t>Аркадакского</a:t>
            </a:r>
            <a:r>
              <a:rPr lang="ru-RU" dirty="0" smtClean="0"/>
              <a:t> района Саратовской области. </a:t>
            </a:r>
          </a:p>
          <a:p>
            <a:pPr>
              <a:buNone/>
            </a:pPr>
            <a:r>
              <a:rPr lang="ru-RU" dirty="0" smtClean="0"/>
              <a:t>     Она является автором-изготовителем костюма. Изготовлен костюм не позднее 1920 года.</a:t>
            </a:r>
          </a:p>
          <a:p>
            <a:pPr>
              <a:buNone/>
            </a:pPr>
            <a:r>
              <a:rPr lang="ru-RU" dirty="0" smtClean="0"/>
              <a:t> 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Костюм-парочка </a:t>
            </a:r>
            <a:r>
              <a:rPr lang="ru-RU" i="1" dirty="0" smtClean="0"/>
              <a:t>(сиреневый).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Кофта, юбка (шелк, ситец).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428596" y="1142984"/>
            <a:ext cx="5357850" cy="4983179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«Парочка»-наиболее распространенный в начале ХХ века тип простой женской одежды . «Парочка»- это кофта и юбка, сшитые как единый ансамбль из одной ткани. Юбка широкая, расклешенная, с оборкой по подолу. Кофта «разлетайка» свободного покроя без талии и  без пояса. Кофта  со стоячим воротником, с пышными рукавами, зауженными ниже локтя.</a:t>
            </a:r>
          </a:p>
          <a:p>
            <a:pPr>
              <a:buNone/>
            </a:pPr>
            <a:r>
              <a:rPr lang="ru-RU" b="1" dirty="0" smtClean="0">
                <a:hlinkClick r:id="rId2"/>
              </a:rPr>
              <a:t> </a:t>
            </a:r>
            <a:endParaRPr lang="ru-RU" dirty="0"/>
          </a:p>
        </p:txBody>
      </p:sp>
      <p:pic>
        <p:nvPicPr>
          <p:cNvPr id="64515" name="Picture 3" descr="C:\Documents and Settings\дракоша\Рабочий стол\STA4839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 bwMode="auto">
          <a:xfrm>
            <a:off x="5622917" y="1600200"/>
            <a:ext cx="2089165" cy="452596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i="1" dirty="0" smtClean="0"/>
              <a:t>Как и любая вещь, одежда имеет свою историю.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i="1" dirty="0" smtClean="0"/>
              <a:t> 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3116"/>
            <a:ext cx="3506468" cy="25947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43372" y="1428736"/>
            <a:ext cx="4786314" cy="4525963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Лебедева Елена Алексеевна родилась в 1898 году в с. </a:t>
            </a:r>
            <a:r>
              <a:rPr lang="ru-RU" dirty="0" err="1" smtClean="0"/>
              <a:t>Скачиха</a:t>
            </a:r>
            <a:r>
              <a:rPr lang="ru-RU" dirty="0" smtClean="0"/>
              <a:t> </a:t>
            </a:r>
            <a:r>
              <a:rPr lang="ru-RU" dirty="0" err="1" smtClean="0"/>
              <a:t>Аркадакского</a:t>
            </a:r>
            <a:r>
              <a:rPr lang="ru-RU" dirty="0" smtClean="0"/>
              <a:t> района . Семья была бедной, отец работал кузнецом на кузнице в селе. Когда Елене исполнилось 18 лет, её выдали замуж за зажиточного односельчанина, который был старше её на 22 года.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198113" y="2000240"/>
            <a:ext cx="4945887" cy="3491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0" y="571480"/>
            <a:ext cx="4214810" cy="4525963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В  30-е годы -годы коллективизации сельского хозяйства, началось раскулачивание: крестьянина, считавшегося кулаком , могли лишить  средств производства, права пользоваться землёй и политических прав.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6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dirty="0" smtClean="0"/>
              <a:t>Муж Елены Алексеевны и она сама переезжают на постоянное жительство в г. Ташкент Узбекской ССР</a:t>
            </a:r>
            <a:endParaRPr lang="ru-RU" sz="2800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4997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>
            <a:normAutofit/>
          </a:bodyPr>
          <a:lstStyle/>
          <a:p>
            <a:pPr marL="92075" indent="-6350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None/>
              <a:defRPr/>
            </a:pPr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928794" y="2214554"/>
            <a:ext cx="5435816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  <p:custDataLst>
      <p:tags r:id="rId1"/>
    </p:custDataLst>
  </p:cSld>
  <p:clrMapOvr>
    <a:masterClrMapping/>
  </p:clrMapOvr>
  <p:transition advClick="0" advTm="8093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84996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8" presetClass="entr" presetSubtype="16" fill="hold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500"/>
                                        <p:tgtEl>
                                          <p:spTgt spid="849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Этнокультурный компонент в образовании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Современная школа получила возможность свободно обращаться ко всему ценному, накопленному национальной культурой</a:t>
            </a:r>
            <a:r>
              <a:rPr lang="ru-RU" dirty="0" smtClean="0"/>
              <a:t>. Из </a:t>
            </a:r>
            <a:r>
              <a:rPr lang="ru-RU" dirty="0"/>
              <a:t>опыта прошлого следует брать все , </a:t>
            </a:r>
            <a:r>
              <a:rPr lang="ru-RU" dirty="0" smtClean="0"/>
              <a:t>что </a:t>
            </a:r>
            <a:r>
              <a:rPr lang="ru-RU" dirty="0"/>
              <a:t>помогает формированию миропонимания и навыков учащихся соответствующих требованиям современности и будущего. Этнокультурный компонент в образовании – это не реставрация прошлого, а поиск и внедрение всего того , что способствует развитию творческих возможностей учащихся, их успешному вхождению в динамично развивающееся общество.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357158" y="1428736"/>
            <a:ext cx="4038600" cy="4530725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Одежда является частью материальной культуры, она теснейшим образом связана с его историей. И история костюма из нашего школьного музея «парочка» доказывает нам это.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  <p:pic>
        <p:nvPicPr>
          <p:cNvPr id="5" name="Содержимое 4" descr="G:\Таня\ПАРОЧКА\STA48394.JPG"/>
          <p:cNvPicPr>
            <a:picLocks noGrp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429124" y="642918"/>
            <a:ext cx="4225640" cy="5572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6000">
    <p:cover dir="ld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Подведем итоги</a:t>
            </a: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Конечным результатом применения любой педагогической технологии, помимо узкоконкретного (связанного с данным предметом и темой данного урока),  является пробуждение, стимулирование и дальнейшее развитие самостоятельной интеллектуальной деятельности ученика.</a:t>
            </a:r>
          </a:p>
          <a:p>
            <a:r>
              <a:rPr lang="ru-RU" dirty="0" smtClean="0"/>
              <a:t>  «Музейная» педагогика  также способствует повышению роли самостоятельной работы учащихся, неизбежно расширяет тематику изучаемого материала, вызывает необходимость более глубокого осмысления явлений национальной  культуры.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 Если мы хотим воспитать в наших детях высокую нравственную культуру, доброту, любовь и уважение к самому себе, к другим людям, то всё лучшее, что создано веками нашими предками, мы должны возвратить подрастающему поколению. </a:t>
            </a:r>
          </a:p>
          <a:p>
            <a:r>
              <a:rPr lang="ru-RU" dirty="0" smtClean="0"/>
              <a:t>Сегодня нельзя воспитать человека-гуманиста, человека с серьёзными духовными запросами, настоящего патриота без опоры на народное искусство и национальную культуру.</a:t>
            </a:r>
          </a:p>
          <a:p>
            <a:pPr>
              <a:buNone/>
            </a:pPr>
            <a:r>
              <a:rPr lang="ru-RU" dirty="0" smtClean="0"/>
              <a:t> 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Этнокультура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i="1" dirty="0" smtClean="0"/>
              <a:t>это </a:t>
            </a:r>
            <a:r>
              <a:rPr lang="ru-RU" i="1" dirty="0"/>
              <a:t>совокупность традиционных </a:t>
            </a:r>
            <a:r>
              <a:rPr lang="ru-RU" i="1" dirty="0" smtClean="0"/>
              <a:t>ценностей, отношений </a:t>
            </a:r>
            <a:r>
              <a:rPr lang="ru-RU" i="1" dirty="0"/>
              <a:t>и поведенческих </a:t>
            </a:r>
            <a:r>
              <a:rPr lang="ru-RU" i="1" dirty="0" err="1"/>
              <a:t>особенно_</a:t>
            </a:r>
            <a:endParaRPr lang="ru-RU" dirty="0"/>
          </a:p>
          <a:p>
            <a:pPr algn="ctr">
              <a:buNone/>
            </a:pPr>
            <a:r>
              <a:rPr lang="ru-RU" i="1" dirty="0" err="1"/>
              <a:t>стей</a:t>
            </a:r>
            <a:r>
              <a:rPr lang="ru-RU" i="1" dirty="0"/>
              <a:t>, воплощенных в материальной, </a:t>
            </a:r>
            <a:r>
              <a:rPr lang="ru-RU" i="1" dirty="0" err="1"/>
              <a:t>духов_</a:t>
            </a:r>
            <a:endParaRPr lang="ru-RU" dirty="0"/>
          </a:p>
          <a:p>
            <a:pPr algn="ctr">
              <a:buNone/>
            </a:pPr>
            <a:r>
              <a:rPr lang="ru-RU" i="1" dirty="0"/>
              <a:t>ной, социальной жизнедеятельности </a:t>
            </a:r>
            <a:r>
              <a:rPr lang="ru-RU" i="1" dirty="0" err="1"/>
              <a:t>этно_</a:t>
            </a:r>
            <a:endParaRPr lang="ru-RU" dirty="0"/>
          </a:p>
          <a:p>
            <a:pPr algn="ctr">
              <a:buNone/>
            </a:pPr>
            <a:r>
              <a:rPr lang="ru-RU" i="1" dirty="0" err="1"/>
              <a:t>са</a:t>
            </a:r>
            <a:r>
              <a:rPr lang="ru-RU" i="1" dirty="0"/>
              <a:t>, сложившихся в прошлом, развивающихся</a:t>
            </a:r>
            <a:endParaRPr lang="ru-RU" dirty="0"/>
          </a:p>
          <a:p>
            <a:pPr algn="ctr">
              <a:buNone/>
            </a:pPr>
            <a:r>
              <a:rPr lang="ru-RU" i="1" dirty="0"/>
              <a:t>в исторической </a:t>
            </a:r>
            <a:r>
              <a:rPr lang="ru-RU" i="1" dirty="0" err="1"/>
              <a:t>социодинамике</a:t>
            </a:r>
            <a:r>
              <a:rPr lang="ru-RU" i="1" dirty="0"/>
              <a:t> и постоянно</a:t>
            </a:r>
            <a:endParaRPr lang="ru-RU" dirty="0"/>
          </a:p>
          <a:p>
            <a:pPr algn="ctr">
              <a:buNone/>
            </a:pPr>
            <a:r>
              <a:rPr lang="ru-RU" i="1" dirty="0"/>
              <a:t>обогащающих этнической спецификой </a:t>
            </a:r>
            <a:r>
              <a:rPr lang="ru-RU" i="1" dirty="0" err="1"/>
              <a:t>куль_</a:t>
            </a:r>
            <a:endParaRPr lang="ru-RU" dirty="0"/>
          </a:p>
          <a:p>
            <a:pPr algn="ctr">
              <a:buNone/>
            </a:pPr>
            <a:r>
              <a:rPr lang="ru-RU" i="1" dirty="0"/>
              <a:t>туру в различных формах самореализации</a:t>
            </a:r>
            <a:endParaRPr lang="ru-RU" dirty="0"/>
          </a:p>
          <a:p>
            <a:pPr algn="ctr">
              <a:buNone/>
            </a:pPr>
            <a:r>
              <a:rPr lang="ru-RU" i="1" dirty="0"/>
              <a:t>людей.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285720" y="1000108"/>
            <a:ext cx="8229600" cy="1143000"/>
          </a:xfrm>
        </p:spPr>
        <p:txBody>
          <a:bodyPr>
            <a:noAutofit/>
          </a:bodyPr>
          <a:lstStyle/>
          <a:p>
            <a:r>
              <a:rPr lang="ru-RU" sz="2400" dirty="0" smtClean="0"/>
              <a:t>Погружение в этнокультуру родного края осуществляется прежде всего на уроках технологии . В каждый раздел включены  сведения национального характера. Учащиеся знакомятся с народными обычаями и обрядами, народными ремеслами, проводится параллель между стариной и современностью.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142844" y="1571612"/>
            <a:ext cx="4038600" cy="4525963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2050" name="Picture 2" descr="C:\Documents and Settings\roman4eG\Рабочий стол\63530_or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 bwMode="auto">
          <a:xfrm>
            <a:off x="4857752" y="2357429"/>
            <a:ext cx="3500462" cy="416681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1" name="Picture 3" descr="C:\Documents and Settings\roman4eG\Рабочий стол\uz-v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1472" y="2357430"/>
            <a:ext cx="3357586" cy="392218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Народное декоративно - прикладное искусство</a:t>
            </a:r>
            <a:endParaRPr lang="ru-RU" dirty="0"/>
          </a:p>
        </p:txBody>
      </p:sp>
      <p:pic>
        <p:nvPicPr>
          <p:cNvPr id="3074" name="Picture 2" descr="C:\Documents and Settings\roman4eG\Мои документы\546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/>
          <a:stretch>
            <a:fillRect/>
          </a:stretch>
        </p:blipFill>
        <p:spPr bwMode="auto">
          <a:xfrm>
            <a:off x="357158" y="1428736"/>
            <a:ext cx="4551218" cy="293023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05400" y="1571612"/>
            <a:ext cx="4038600" cy="4525963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Народное декоративно - прикладное искусство открывает большие возможности для вовлечения учащихся в традиционные виды художественного труда. В центре внимания находятся задачи сохранения народного художественного наследия, его изучения, освоения и использования в сегодняшней жизни.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Музейные технологии в реализации этнокультурного компонента</a:t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500174"/>
            <a:ext cx="4038600" cy="4525963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Музейно-педагогическая технология вооружает учителя новыми эффективными методами обучения и воспитания на основе включения музейного предмета в образовательный процесс, позволяет сделать жизнь ребёнка более насыщенной и интересной, поднимает его культуру, развивает интеллект, даёт в руки новый инструмент для познания мира.</a:t>
            </a:r>
          </a:p>
        </p:txBody>
      </p:sp>
      <p:pic>
        <p:nvPicPr>
          <p:cNvPr id="4098" name="Picture 2" descr="F:\Мои фото\Школа №19\фото\фольклорный праздник в музее истории города\P109010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071934" y="1571612"/>
            <a:ext cx="4884224" cy="36631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29190" y="142852"/>
            <a:ext cx="4038600" cy="4525963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Сегодня многие исторические и национальные ценности воспринимаются неоднозначно. Важно по-новому, с позиции реалий современной жизни осмыслить и оценить огромное культурное наследие, накопленное человечеством, сформировать потребность в общении с ним, его постижении, сохранении и преумножении. Это непростая задача успешно реализуется в рамках нового педагогического направления – музейной педагогики.</a:t>
            </a:r>
          </a:p>
          <a:p>
            <a:endParaRPr lang="ru-RU" dirty="0"/>
          </a:p>
        </p:txBody>
      </p:sp>
      <p:pic>
        <p:nvPicPr>
          <p:cNvPr id="5122" name="Picture 2" descr="F:\Мои фото\Школа №19\разобрать\STA4600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6" y="1500174"/>
            <a:ext cx="4357718" cy="32682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4"/>
          <p:cNvSpPr>
            <a:spLocks noGrp="1" noChangeArrowheads="1"/>
          </p:cNvSpPr>
          <p:nvPr>
            <p:ph type="title"/>
          </p:nvPr>
        </p:nvSpPr>
        <p:spPr>
          <a:xfrm>
            <a:off x="323850" y="0"/>
            <a:ext cx="8569325" cy="184467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3200" dirty="0" smtClean="0"/>
              <a:t>Школьный литературно-краеведческий музей им. Н.А.Островского </a:t>
            </a:r>
            <a:br>
              <a:rPr lang="ru-RU" sz="3200" dirty="0" smtClean="0"/>
            </a:br>
            <a:r>
              <a:rPr lang="ru-RU" sz="3200" dirty="0" smtClean="0"/>
              <a:t>работает с 1979 года.</a:t>
            </a:r>
          </a:p>
        </p:txBody>
      </p:sp>
      <p:pic>
        <p:nvPicPr>
          <p:cNvPr id="36870" name="Picture 6" descr="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554691" y="1600200"/>
            <a:ext cx="6034617" cy="4525963"/>
          </a:xfrm>
          <a:noFill/>
        </p:spPr>
      </p:pic>
    </p:spTree>
    <p:custDataLst>
      <p:tags r:id="rId1"/>
    </p:custDataLst>
  </p:cSld>
  <p:clrMapOvr>
    <a:masterClrMapping/>
  </p:clrMapOvr>
  <p:transition advTm="882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36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9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459</TotalTime>
  <Words>982</Words>
  <Application>Microsoft Office PowerPoint</Application>
  <PresentationFormat>Экран (4:3)</PresentationFormat>
  <Paragraphs>85</Paragraphs>
  <Slides>32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Тема Office</vt:lpstr>
      <vt:lpstr>Этнокультурный компонент технологического образования</vt:lpstr>
      <vt:lpstr>В настоящее время стала актуальной проблема сохранения культурных и исторических традиций</vt:lpstr>
      <vt:lpstr>Этнокультурный компонент в образовании</vt:lpstr>
      <vt:lpstr>Этнокультура</vt:lpstr>
      <vt:lpstr>Погружение в этнокультуру родного края осуществляется прежде всего на уроках технологии . В каждый раздел включены  сведения национального характера. Учащиеся знакомятся с народными обычаями и обрядами, народными ремеслами, проводится параллель между стариной и современностью.  </vt:lpstr>
      <vt:lpstr>Народное декоративно - прикладное искусство</vt:lpstr>
      <vt:lpstr>Музейные технологии в реализации этнокультурного компонента </vt:lpstr>
      <vt:lpstr>Слайд 8</vt:lpstr>
      <vt:lpstr>Школьный литературно-краеведческий музей им. Н.А.Островского  работает с 1979 года.</vt:lpstr>
      <vt:lpstr>Постоянные экспозиции музея</vt:lpstr>
      <vt:lpstr>Слайд 11</vt:lpstr>
      <vt:lpstr>Уроки  в музее</vt:lpstr>
      <vt:lpstr>В музее  есть выставка «Из бабушкиного сундука» </vt:lpstr>
      <vt:lpstr>Экспонаты выставки  «Из бабушкиного сундука»</vt:lpstr>
      <vt:lpstr>В музее учащиеся знакомятся с обрядами наших предков. </vt:lpstr>
      <vt:lpstr>У нас вы можете  померить лапти…</vt:lpstr>
      <vt:lpstr>и попасть на вертепные представления</vt:lpstr>
      <vt:lpstr>День славянской  письменности и культуры</vt:lpstr>
      <vt:lpstr>Слайд 19</vt:lpstr>
      <vt:lpstr>У нас в гостях клуб «Берегиня"</vt:lpstr>
      <vt:lpstr> Реализация социального муниципального проекта «Наш добрый дом» Праздник : «Масленица» </vt:lpstr>
      <vt:lpstr>Забытые страницы незабытой войны</vt:lpstr>
      <vt:lpstr>Балаково – 250!</vt:lpstr>
      <vt:lpstr>Городской быт XX века</vt:lpstr>
      <vt:lpstr>Лебедева Елена Алексеевна</vt:lpstr>
      <vt:lpstr>Костюм-парочка (сиреневый). Кофта, юбка (шелк, ситец). </vt:lpstr>
      <vt:lpstr>Как и любая вещь, одежда имеет свою историю.   </vt:lpstr>
      <vt:lpstr>Слайд 28</vt:lpstr>
      <vt:lpstr>Муж Елены Алексеевны и она сама переезжают на постоянное жительство в г. Ташкент Узбекской ССР</vt:lpstr>
      <vt:lpstr>Слайд 30</vt:lpstr>
      <vt:lpstr>Подведем итоги</vt:lpstr>
      <vt:lpstr>Вывод</vt:lpstr>
    </vt:vector>
  </TitlesOfParts>
  <Company>/0\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Этнокультурный компонент технологического образования</dc:title>
  <dc:creator>zaebalo_vse</dc:creator>
  <cp:lastModifiedBy>www.PHILka.RU</cp:lastModifiedBy>
  <cp:revision>55</cp:revision>
  <dcterms:created xsi:type="dcterms:W3CDTF">2012-10-25T16:53:06Z</dcterms:created>
  <dcterms:modified xsi:type="dcterms:W3CDTF">2018-08-17T16:32:32Z</dcterms:modified>
</cp:coreProperties>
</file>