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4" r:id="rId2"/>
    <p:sldId id="265" r:id="rId3"/>
    <p:sldId id="266" r:id="rId4"/>
    <p:sldId id="26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5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9EF"/>
    <a:srgbClr val="A20000"/>
    <a:srgbClr val="F8F1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4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3C9C71-D217-4A10-B705-A71F4023FC61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75F34-F6DB-4187-B0AC-548AB7E55C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138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75F34-F6DB-4187-B0AC-548AB7E55C6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685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75F34-F6DB-4187-B0AC-548AB7E55C6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25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490A-0DD7-45B0-8FCD-483F1D09F19A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EDF2-2D38-41ED-939E-4526F1DAD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317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490A-0DD7-45B0-8FCD-483F1D09F19A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EDF2-2D38-41ED-939E-4526F1DAD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2662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490A-0DD7-45B0-8FCD-483F1D09F19A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EDF2-2D38-41ED-939E-4526F1DAD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107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490A-0DD7-45B0-8FCD-483F1D09F19A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EDF2-2D38-41ED-939E-4526F1DAD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1223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490A-0DD7-45B0-8FCD-483F1D09F19A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EDF2-2D38-41ED-939E-4526F1DAD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0774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490A-0DD7-45B0-8FCD-483F1D09F19A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EDF2-2D38-41ED-939E-4526F1DAD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5967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490A-0DD7-45B0-8FCD-483F1D09F19A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EDF2-2D38-41ED-939E-4526F1DAD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7831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490A-0DD7-45B0-8FCD-483F1D09F19A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EDF2-2D38-41ED-939E-4526F1DAD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4754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490A-0DD7-45B0-8FCD-483F1D09F19A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EDF2-2D38-41ED-939E-4526F1DAD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0337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490A-0DD7-45B0-8FCD-483F1D09F19A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EDF2-2D38-41ED-939E-4526F1DAD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1818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490A-0DD7-45B0-8FCD-483F1D09F19A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7EDF2-2D38-41ED-939E-4526F1DAD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4648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69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7490A-0DD7-45B0-8FCD-483F1D09F19A}" type="datetimeFigureOut">
              <a:rPr lang="ru-RU" smtClean="0"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7EDF2-2D38-41ED-939E-4526F1DAD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017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carsunit.ru/umnye-avtomobili-budushhego" TargetMode="External"/><Relationship Id="rId13" Type="http://schemas.openxmlformats.org/officeDocument/2006/relationships/hyperlink" Target="http://stavgorod.ru/assets/components/stavgorod/connector2.php?action=web/getfile&amp;filename=36624&amp;ld=40450&amp;image.jpg" TargetMode="External"/><Relationship Id="rId3" Type="http://schemas.openxmlformats.org/officeDocument/2006/relationships/hyperlink" Target="http://technow.pl/wp-content/uploads/pojazd-w-ksztalcie-tuby.jpg" TargetMode="External"/><Relationship Id="rId7" Type="http://schemas.openxmlformats.org/officeDocument/2006/relationships/hyperlink" Target="http://uh.ru/files/a/217/8626/images/letayushhie-avtomobili-budushhego.png" TargetMode="External"/><Relationship Id="rId12" Type="http://schemas.openxmlformats.org/officeDocument/2006/relationships/hyperlink" Target="http://img.autoweek.ru/images/publish/articles/21721/logi_1.jpg" TargetMode="External"/><Relationship Id="rId2" Type="http://schemas.openxmlformats.org/officeDocument/2006/relationships/hyperlink" Target="http://www.znanijamira.ru/img/138/80.jpg" TargetMode="External"/><Relationship Id="rId16" Type="http://schemas.openxmlformats.org/officeDocument/2006/relationships/hyperlink" Target="http://news.ifmo.ru/images/news/big/48490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rodno-best.info/wp-content/uploads/2016/07/Beznalogovye-innovatsii-800x557.jpg" TargetMode="External"/><Relationship Id="rId11" Type="http://schemas.openxmlformats.org/officeDocument/2006/relationships/hyperlink" Target="http://www.mitsar.ru/ssylki/pressa/images/5.gif" TargetMode="External"/><Relationship Id="rId5" Type="http://schemas.openxmlformats.org/officeDocument/2006/relationships/hyperlink" Target="http://gorodskoyportal.ru/ekaterinburg/news/news/9107767/" TargetMode="External"/><Relationship Id="rId15" Type="http://schemas.openxmlformats.org/officeDocument/2006/relationships/hyperlink" Target="http://forum.na-svyazi.ru/uploads/201306/post-15911-1370231487.jpg" TargetMode="External"/><Relationship Id="rId10" Type="http://schemas.openxmlformats.org/officeDocument/2006/relationships/hyperlink" Target="https://www.ridus.ru/_ah/img/wy9fqwax_LDcvCbbylf7wg" TargetMode="External"/><Relationship Id="rId4" Type="http://schemas.openxmlformats.org/officeDocument/2006/relationships/hyperlink" Target="http://blog.allo.ua/wp-content/uploads/V-Kitae-ispytyvayut-innovatsionnyj-vid-transporta-glavnoe-foto.jpg" TargetMode="External"/><Relationship Id="rId9" Type="http://schemas.openxmlformats.org/officeDocument/2006/relationships/hyperlink" Target="http://maxnews24.ru/wp-content/uploads/2017/02/i-8.jpg" TargetMode="External"/><Relationship Id="rId14" Type="http://schemas.openxmlformats.org/officeDocument/2006/relationships/hyperlink" Target="http://slc-service.ru/photos/detsko-roditelskiy-proekt-dlya-dou-pro-griby-78764-large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31380" y="179819"/>
            <a:ext cx="9004389" cy="923330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rgbClr val="F8F164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ИННОВАЦИИ  В  ТРАНСПОРТЕ</a:t>
            </a:r>
            <a:endParaRPr lang="ru-RU" sz="5400" b="1" cap="none" spc="0" dirty="0">
              <a:ln w="22225">
                <a:solidFill>
                  <a:srgbClr val="F8F164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481" y="1700086"/>
            <a:ext cx="2306515" cy="1537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23" y="1957053"/>
            <a:ext cx="2306515" cy="13089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038" y="4025485"/>
            <a:ext cx="2306515" cy="142235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25666" y="5658846"/>
            <a:ext cx="820532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Руководитель проекта </a:t>
            </a:r>
          </a:p>
          <a:p>
            <a:pPr algn="ctr"/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учитель математики Марина Михайловна 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Д</a:t>
            </a:r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ьякова</a:t>
            </a:r>
            <a:endParaRPr lang="ru-RU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39650" y="1259930"/>
            <a:ext cx="629529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A20000"/>
                </a:solidFill>
                <a:effectLst/>
              </a:rPr>
              <a:t>Авторы проекта </a:t>
            </a:r>
          </a:p>
          <a:p>
            <a:pPr algn="ctr"/>
            <a:r>
              <a:rPr lang="ru-RU" sz="3200" b="1" cap="none" spc="0" dirty="0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A20000"/>
                </a:solidFill>
                <a:effectLst/>
              </a:rPr>
              <a:t>ученики 11-а класса</a:t>
            </a:r>
          </a:p>
          <a:p>
            <a:pPr algn="ctr"/>
            <a:r>
              <a:rPr lang="ru-RU" sz="3200" b="1" dirty="0" err="1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A20000"/>
                </a:solidFill>
              </a:rPr>
              <a:t>Бастун</a:t>
            </a:r>
            <a:r>
              <a:rPr lang="ru-RU" sz="3200" b="1" dirty="0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A20000"/>
                </a:solidFill>
              </a:rPr>
              <a:t> Кирилл </a:t>
            </a:r>
          </a:p>
          <a:p>
            <a:pPr algn="ctr"/>
            <a:r>
              <a:rPr lang="ru-RU" sz="3200" b="1" dirty="0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A20000"/>
                </a:solidFill>
              </a:rPr>
              <a:t>и </a:t>
            </a:r>
          </a:p>
          <a:p>
            <a:pPr algn="ctr"/>
            <a:r>
              <a:rPr lang="ru-RU" sz="3200" b="1" dirty="0" err="1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A20000"/>
                </a:solidFill>
              </a:rPr>
              <a:t>Прозоров</a:t>
            </a:r>
            <a:r>
              <a:rPr lang="ru-RU" sz="3200" b="1" dirty="0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A20000"/>
                </a:solidFill>
              </a:rPr>
              <a:t> Кирилл</a:t>
            </a:r>
            <a:endParaRPr lang="ru-RU" sz="3200" b="1" cap="none" spc="0" dirty="0">
              <a:ln w="22225">
                <a:solidFill>
                  <a:srgbClr val="FFC000"/>
                </a:solidFill>
                <a:prstDash val="solid"/>
              </a:ln>
              <a:solidFill>
                <a:srgbClr val="A2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26884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6032" y="231503"/>
            <a:ext cx="59488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Интеллектуальная перевозка грузов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6032" y="934888"/>
            <a:ext cx="862396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Порты как пункты концентрации недовольства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Если какой-то отрасли и нужна полная реорганизация,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то это отрасль морских перевозок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6032" y="2222069"/>
            <a:ext cx="1158150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Улучшенное управление транспортными потоками позволило бы судам быстрее и эффективнее входить в порты и выходить из них. Города и правительства, которые усовершенствуют системы и процессы бумажного документооборота в своих портах, смогут получить значительное конкурентное и экономическое преимущество.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546" y="4468838"/>
            <a:ext cx="2769578" cy="20013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38" y="4503437"/>
            <a:ext cx="3185666" cy="19667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535" y="4503437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6069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423" y="4601197"/>
            <a:ext cx="114534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Инновации признаны создавать и поддерживать среду, в которой ведение бизнеса, способность выполнять финансовые обязательства, демонстрировать открытость для путешествий и туризма приводит к глобальной конкурентоспособности товаров и услуг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4423" y="1313545"/>
            <a:ext cx="1121898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Современная транспортная услуга связывает факторы производства в сложные сети отношений между производителями и потребителями, поэтому инновационные идеи и проекты осуществляются на базе прогрессивных управленческих, информационных и электронных инструментов, обеспечивая высокий уровень взаимодействия, ответственности и распределения рисков на всей цепочке создания добавленной стоимости.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4982" y="204809"/>
            <a:ext cx="32015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Заключение</a:t>
            </a:r>
            <a:endParaRPr lang="ru-RU" sz="4400" b="1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36327" y="2046652"/>
            <a:ext cx="7083478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127000">
                    <a:srgbClr val="A20000"/>
                  </a:glow>
                </a:effectLst>
              </a:rPr>
              <a:t>СПАСИБО </a:t>
            </a:r>
          </a:p>
          <a:p>
            <a:pPr algn="ctr"/>
            <a:r>
              <a:rPr lang="ru-RU" sz="8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127000">
                    <a:srgbClr val="A20000"/>
                  </a:glow>
                </a:effectLst>
              </a:rPr>
              <a:t>ЗА ВНИМАНИЕ!</a:t>
            </a:r>
            <a:endParaRPr lang="ru-RU" sz="8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127000">
                  <a:srgbClr val="A20000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31415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842" y="404880"/>
            <a:ext cx="6932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http://www.znanijamira.ru/img/138/80.jpg</a:t>
            </a:r>
            <a:r>
              <a:rPr lang="ru-RU" dirty="0" smtClean="0"/>
              <a:t> - экологический транспорт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16" y="820378"/>
            <a:ext cx="114491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http://technow.pl/wp-content/uploads/pojazd-w-ksztalcie-tuby.jpg</a:t>
            </a:r>
            <a:r>
              <a:rPr lang="ru-RU" dirty="0" smtClean="0"/>
              <a:t> - транспорт на 1-ом слайде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4836" y="1294162"/>
            <a:ext cx="112893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http://blog.allo.ua/wp-content/uploads/V-Kitae-ispytyvayut-innovatsionnyj-vid-transporta-glavnoe-foto.jpg</a:t>
            </a:r>
            <a:r>
              <a:rPr lang="ru-RU" dirty="0" smtClean="0"/>
              <a:t> - транспорт в Китае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821" y="1966573"/>
            <a:ext cx="7783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http://gorodskoyportal.ru/ekaterinburg/news/news/9107767/</a:t>
            </a:r>
            <a:r>
              <a:rPr lang="ru-RU" dirty="0" smtClean="0"/>
              <a:t> - </a:t>
            </a:r>
            <a:r>
              <a:rPr lang="ru-RU" dirty="0" err="1" smtClean="0"/>
              <a:t>Уралтрансмаш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0821" y="2436402"/>
            <a:ext cx="116484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http://grodno-best.info/wp-content/uploads/2016/07/Beznalogovye-innovatsii-800x557.jpg</a:t>
            </a:r>
            <a:r>
              <a:rPr lang="ru-RU" dirty="0" smtClean="0"/>
              <a:t> - заставка 1 слайд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4836" y="3356216"/>
            <a:ext cx="112893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hlinkClick r:id="rId7"/>
              </a:rPr>
              <a:t>http://uh.ru/files/a/217/8626/images/letayushhie-avtomobili-budushhego.png</a:t>
            </a:r>
            <a:r>
              <a:rPr lang="ru-RU" sz="1100" dirty="0" smtClean="0"/>
              <a:t> - автомобиль будущего</a:t>
            </a:r>
            <a:endParaRPr lang="ru-RU" sz="11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6842" y="2910977"/>
            <a:ext cx="6930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8"/>
              </a:rPr>
              <a:t>http://carsunit.ru/umnye-avtomobili-budushhego</a:t>
            </a:r>
            <a:r>
              <a:rPr lang="ru-RU" dirty="0" smtClean="0"/>
              <a:t> - умные автомобили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3432" y="3696712"/>
            <a:ext cx="52002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hlinkClick r:id="rId9"/>
              </a:rPr>
              <a:t>http://maxnews24.ru/wp-content/uploads/2017/02/i-8.jpg</a:t>
            </a:r>
            <a:r>
              <a:rPr lang="ru-RU" sz="1200" dirty="0" smtClean="0"/>
              <a:t> - новые технологии</a:t>
            </a:r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6842" y="4022599"/>
            <a:ext cx="458971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hlinkClick r:id="rId10"/>
              </a:rPr>
              <a:t>https://www.ridus.ru/_ah/img/wy9fqwax_LDcvCbbylf7wg</a:t>
            </a:r>
            <a:r>
              <a:rPr lang="ru-RU" sz="1100" dirty="0" smtClean="0"/>
              <a:t> - платные дороги</a:t>
            </a:r>
            <a:endParaRPr lang="ru-RU" sz="11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4836" y="4380932"/>
            <a:ext cx="485742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hlinkClick r:id="rId11"/>
              </a:rPr>
              <a:t>http://www.mitsar.ru/ssylki/pressa/images/5.gif</a:t>
            </a:r>
            <a:r>
              <a:rPr lang="ru-RU" sz="1100" dirty="0" smtClean="0"/>
              <a:t> - автоматизированная система</a:t>
            </a:r>
            <a:endParaRPr lang="ru-RU" sz="11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02915" y="4730749"/>
            <a:ext cx="112893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hlinkClick r:id="rId12"/>
              </a:rPr>
              <a:t>http://img.autoweek.ru/images/publish/articles/21721/logi_1.jpg</a:t>
            </a:r>
            <a:r>
              <a:rPr lang="ru-RU" sz="1100" dirty="0" smtClean="0"/>
              <a:t> - </a:t>
            </a:r>
            <a:r>
              <a:rPr lang="ru-RU" sz="1100" dirty="0" err="1" smtClean="0"/>
              <a:t>автожизнь</a:t>
            </a:r>
            <a:endParaRPr lang="ru-RU" sz="11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0837" y="5135866"/>
            <a:ext cx="1183716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hlinkClick r:id="rId13"/>
              </a:rPr>
              <a:t>http://stavgorod.ru/assets/components/stavgorod/connector2.php?action=web/getfile&amp;filename=36624&amp;ld=40450&amp;image.jpg</a:t>
            </a:r>
            <a:r>
              <a:rPr lang="ru-RU" sz="1100" dirty="0" smtClean="0"/>
              <a:t> – слайд 6</a:t>
            </a:r>
            <a:endParaRPr lang="ru-RU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18959" y="140183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Ссылки: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5490" y="6042233"/>
            <a:ext cx="1166444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hlinkClick r:id="rId14"/>
              </a:rPr>
              <a:t>http://slc-service.ru/photos/detsko-roditelskiy-proekt-dlya-dou-pro-griby-78764-large.jpg</a:t>
            </a:r>
            <a:r>
              <a:rPr lang="ru-RU" sz="1100" dirty="0" smtClean="0"/>
              <a:t> слайд 7</a:t>
            </a:r>
            <a:endParaRPr lang="ru-RU" sz="11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4836" y="5498412"/>
            <a:ext cx="113147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15"/>
              </a:rPr>
              <a:t>http://forum.na-svyazi.ru/uploads/201306/post-15911-1370231487.jpg</a:t>
            </a:r>
            <a:r>
              <a:rPr lang="ru-RU" sz="1200" dirty="0" smtClean="0"/>
              <a:t> - слайд 8</a:t>
            </a:r>
            <a:endParaRPr lang="ru-RU" sz="1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02915" y="5741908"/>
            <a:ext cx="39433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hlinkClick r:id="rId16"/>
              </a:rPr>
              <a:t>http://news.ifmo.ru/images/news/big/484900.jpg</a:t>
            </a:r>
            <a:r>
              <a:rPr lang="ru-RU" sz="1200" dirty="0" smtClean="0"/>
              <a:t> - слайд 9</a:t>
            </a:r>
            <a:endParaRPr lang="ru-RU" sz="1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63432" y="6367294"/>
            <a:ext cx="115113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/>
              <a:t>Панова С. "Умная остановка" - инновационная технология в сфере пассажирского транспорта // </a:t>
            </a:r>
            <a:r>
              <a:rPr lang="ru-RU" sz="1100" dirty="0" err="1" smtClean="0"/>
              <a:t>GalileoSky</a:t>
            </a:r>
            <a:r>
              <a:rPr lang="ru-RU" sz="1100" dirty="0" smtClean="0"/>
              <a:t>. - 2013. - № 7. - С.18-19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9347748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278" y="278395"/>
            <a:ext cx="5146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Интеллектуальные автомобили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6340" y="1648324"/>
            <a:ext cx="114825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Экологически чистые автомобили делятся на: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гибридные - работающие как на бензине, так и на электричестве;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автомобили, работающие только на электричестве;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автомобили, использующие </a:t>
            </a:r>
            <a:r>
              <a:rPr lang="ru-RU" sz="2400" dirty="0" err="1" smtClean="0">
                <a:solidFill>
                  <a:srgbClr val="002060"/>
                </a:solidFill>
              </a:rPr>
              <a:t>биотопливо</a:t>
            </a:r>
            <a:r>
              <a:rPr lang="ru-RU" sz="2400" dirty="0" smtClean="0">
                <a:solidFill>
                  <a:srgbClr val="002060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дизельные "зеленые авто"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6864" y="856308"/>
            <a:ext cx="719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Переход на экологически чистые технологии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962" y="4034694"/>
            <a:ext cx="3159886" cy="20598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795" y="187461"/>
            <a:ext cx="3090129" cy="201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9669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325" y="248769"/>
            <a:ext cx="6677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A20000"/>
                </a:solidFill>
              </a:rPr>
              <a:t>Совместное использование автомобилей</a:t>
            </a:r>
            <a:endParaRPr lang="ru-RU" sz="2800" b="1" dirty="0">
              <a:solidFill>
                <a:srgbClr val="A2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2065" y="922787"/>
            <a:ext cx="115604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Подобно прокату видеофильма или совместному использованию гимнастического зала, люди пользуются услугами организаций, позволяющих брать автомобили напрокат в различных местах по всему городу.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2065" y="2737869"/>
            <a:ext cx="115604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Участники этих организаций получают возможность: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002060"/>
                </a:solidFill>
              </a:rPr>
              <a:t>пользоваться автомобилем </a:t>
            </a:r>
            <a:r>
              <a:rPr lang="ru-RU" sz="2800" b="1" dirty="0" smtClean="0">
                <a:solidFill>
                  <a:srgbClr val="002060"/>
                </a:solidFill>
              </a:rPr>
              <a:t>по мере необходимости</a:t>
            </a:r>
            <a:r>
              <a:rPr lang="ru-RU" sz="2800" dirty="0" smtClean="0">
                <a:solidFill>
                  <a:srgbClr val="002060"/>
                </a:solidFill>
              </a:rPr>
              <a:t>;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002060"/>
                </a:solidFill>
              </a:rPr>
              <a:t>в то же время </a:t>
            </a:r>
            <a:r>
              <a:rPr lang="ru-RU" sz="2800" b="1" dirty="0" smtClean="0">
                <a:solidFill>
                  <a:srgbClr val="002060"/>
                </a:solidFill>
              </a:rPr>
              <a:t>уменьшение количества автомобилей </a:t>
            </a:r>
            <a:r>
              <a:rPr lang="ru-RU" sz="2800" dirty="0" smtClean="0">
                <a:solidFill>
                  <a:srgbClr val="002060"/>
                </a:solidFill>
              </a:rPr>
              <a:t>на дорогах полезно во всех отношениях.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047" y="4314093"/>
            <a:ext cx="5826368" cy="236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820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085" y="266672"/>
            <a:ext cx="5759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Развитие интеллектуальных систем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8084" y="878450"/>
            <a:ext cx="118715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Современные автомобили становятся компьютерами в той же мере,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что и вычислительные машины.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8083" y="1961311"/>
            <a:ext cx="118715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Датчики вскоре смогут отслеживать характеристики автомобиля и извещать водителя (или ремонтную мастерскую) о необходимости обслуживания.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8083" y="3204738"/>
            <a:ext cx="115706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Интеллектуальные двигатели смогут переключаться между различными источниками топлива в зависимости от условий движения.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90" y="4448165"/>
            <a:ext cx="3681047" cy="21167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38" y="4448164"/>
            <a:ext cx="3681047" cy="211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23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66" y="337011"/>
            <a:ext cx="43408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A20000"/>
                </a:solidFill>
              </a:rPr>
              <a:t>Интеллектуальные дороги</a:t>
            </a:r>
            <a:endParaRPr lang="ru-RU" sz="2800" b="1" dirty="0">
              <a:solidFill>
                <a:srgbClr val="A2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12479" y="860231"/>
            <a:ext cx="29194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A20000"/>
                </a:solidFill>
              </a:rPr>
              <a:t>Платные дороги: </a:t>
            </a:r>
            <a:endParaRPr lang="ru-RU" sz="2800" b="1" dirty="0">
              <a:solidFill>
                <a:srgbClr val="A2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1692" y="1383451"/>
            <a:ext cx="111720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реализуются пилотные проекты систем взимания дорожных сборов, в которых размер платы повышается в часы пик;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1692" y="2337558"/>
            <a:ext cx="1132174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</a:rPr>
              <a:t>в</a:t>
            </a:r>
            <a:r>
              <a:rPr lang="ru-RU" sz="2800" dirty="0" smtClean="0">
                <a:solidFill>
                  <a:srgbClr val="002060"/>
                </a:solidFill>
              </a:rPr>
              <a:t> городе Торонто в Канаде создана первая в мире полностью электронная автомагистраль с открытым доступом, предоставляющая водителям более дорогую, но менее склонную к образованию пробок альтернативу бесплатным дорогам.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8145" y="4305156"/>
            <a:ext cx="3395296" cy="2222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66" y="4280692"/>
            <a:ext cx="3510805" cy="22464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304" y="4806462"/>
            <a:ext cx="3012008" cy="172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207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8922" y="2799296"/>
            <a:ext cx="113244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В</a:t>
            </a:r>
            <a:r>
              <a:rPr lang="ru-RU" sz="2800" dirty="0" smtClean="0">
                <a:solidFill>
                  <a:srgbClr val="002060"/>
                </a:solidFill>
              </a:rPr>
              <a:t> будущем нас ждут автоматизированные магистрали, где автомобили будут подключены к системе для автоматического изменения их направления и оптимизации транспортных потоков.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8922" y="429960"/>
            <a:ext cx="1098452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Возможности </a:t>
            </a:r>
            <a:r>
              <a:rPr lang="ru-RU" sz="2800" dirty="0" err="1" smtClean="0">
                <a:solidFill>
                  <a:srgbClr val="002060"/>
                </a:solidFill>
              </a:rPr>
              <a:t>микротехнологии</a:t>
            </a:r>
            <a:r>
              <a:rPr lang="ru-RU" sz="2800" dirty="0" smtClean="0">
                <a:solidFill>
                  <a:srgbClr val="002060"/>
                </a:solidFill>
              </a:rPr>
              <a:t> позволяют разместить датчики практически в любом месте. Например, встроенные микросхемы в шинах могут передавать информацию датчикам, установленным на дорогах, что поможет отслеживать транспортные потоки и управлять ими.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54" y="4330876"/>
            <a:ext cx="3154606" cy="21511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894" y="4354894"/>
            <a:ext cx="3154606" cy="21030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623" y="4354894"/>
            <a:ext cx="3156822" cy="219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941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259" y="528100"/>
            <a:ext cx="1171135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Интеллектуальные дороги могут помочь уменьшить пробки,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но мы пока </a:t>
            </a:r>
            <a:r>
              <a:rPr lang="ru-RU" sz="2800" b="1" dirty="0" smtClean="0">
                <a:solidFill>
                  <a:srgbClr val="002060"/>
                </a:solidFill>
              </a:rPr>
              <a:t>не знаем обо всех маршрутах</a:t>
            </a:r>
            <a:r>
              <a:rPr lang="ru-RU" sz="2800" dirty="0" smtClean="0">
                <a:solidFill>
                  <a:srgbClr val="002060"/>
                </a:solidFill>
              </a:rPr>
              <a:t>, по которым люди, автомобили, грузы и товары действительно перемещаются в пределах городской территории.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Получение этих данных – это </a:t>
            </a:r>
            <a:r>
              <a:rPr lang="ru-RU" sz="2800" b="1" dirty="0" smtClean="0">
                <a:solidFill>
                  <a:srgbClr val="002060"/>
                </a:solidFill>
              </a:rPr>
              <a:t>первоочередная задача</a:t>
            </a:r>
            <a:r>
              <a:rPr lang="ru-RU" sz="2800" dirty="0" smtClean="0">
                <a:solidFill>
                  <a:srgbClr val="002060"/>
                </a:solidFill>
              </a:rPr>
              <a:t>. </a:t>
            </a:r>
          </a:p>
          <a:p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Затем понадобятся </a:t>
            </a:r>
            <a:r>
              <a:rPr lang="ru-RU" sz="2800" b="1" dirty="0" smtClean="0">
                <a:solidFill>
                  <a:srgbClr val="002060"/>
                </a:solidFill>
              </a:rPr>
              <a:t>инновационные способы применения этих данных</a:t>
            </a:r>
            <a:r>
              <a:rPr lang="ru-RU" sz="2800" dirty="0" smtClean="0">
                <a:solidFill>
                  <a:srgbClr val="002060"/>
                </a:solidFill>
              </a:rPr>
              <a:t>, если мы хотим разрешить существующие трудности в области дорожного движения.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984" y="4228787"/>
            <a:ext cx="3515904" cy="22919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4902986"/>
            <a:ext cx="2426678" cy="1617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694" y="4797478"/>
            <a:ext cx="2406813" cy="161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7129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191" y="196334"/>
            <a:ext cx="72460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Интеллектуальный общественный транспорт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2190" y="819835"/>
            <a:ext cx="11593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Одна карта для всех видов транспорта: объединенный общественный транспорт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2190" y="1984775"/>
            <a:ext cx="1145328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 первую очередь пассажиры должны доверять транспортной системе, зная, что их информация надежно защищена. Они также должны знать, что именно получат взамен, например, </a:t>
            </a:r>
            <a:r>
              <a:rPr lang="ru-RU" sz="2800" b="1" dirty="0" smtClean="0">
                <a:solidFill>
                  <a:srgbClr val="002060"/>
                </a:solidFill>
              </a:rPr>
              <a:t>простоту и удобство </a:t>
            </a:r>
            <a:r>
              <a:rPr lang="ru-RU" sz="2800" dirty="0" smtClean="0">
                <a:solidFill>
                  <a:srgbClr val="002060"/>
                </a:solidFill>
              </a:rPr>
              <a:t>использования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032" y="4019689"/>
            <a:ext cx="3748299" cy="24926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084" y="4011490"/>
            <a:ext cx="3748299" cy="250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5315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414" y="456419"/>
            <a:ext cx="114417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Постоянная информированность: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информация о транспорте, доступная в режиме реального времени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413" y="1616168"/>
            <a:ext cx="1144172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Однажды пользователи общественного транспорта смогут с карманных компьютеров передавать транспортным системам информацию о том, куда они хотели бы попасть, и о предпочтительном виде транспорта. Объединенная система отправит в ответ сообщение, содержащее информацию о самом быстром или самом недорогом маршруте.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58" y="4001997"/>
            <a:ext cx="3316141" cy="23446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199" y="3987266"/>
            <a:ext cx="3524250" cy="23416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331" y="3987266"/>
            <a:ext cx="3033885" cy="235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173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705</Words>
  <Application>Microsoft Office PowerPoint</Application>
  <PresentationFormat>Широкоэкранный</PresentationFormat>
  <Paragraphs>75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65</cp:revision>
  <dcterms:created xsi:type="dcterms:W3CDTF">2017-03-09T15:30:13Z</dcterms:created>
  <dcterms:modified xsi:type="dcterms:W3CDTF">2017-03-10T03:46:55Z</dcterms:modified>
</cp:coreProperties>
</file>