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09A911-E8C0-482C-BFD3-0587248B941E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50601A-5DA9-40E9-9B17-0D953FE28F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8280920" cy="504056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i="1" dirty="0" smtClean="0">
                <a:latin typeface="Monotype Corsiva" pitchFamily="66" charset="0"/>
              </a:rPr>
              <a:t>1 класс</a:t>
            </a:r>
          </a:p>
          <a:p>
            <a:pPr algn="l"/>
            <a:r>
              <a:rPr lang="ru-RU" b="1" i="1" dirty="0" smtClean="0">
                <a:latin typeface="Monotype Corsiva" pitchFamily="66" charset="0"/>
              </a:rPr>
              <a:t>Урок- презентация</a:t>
            </a:r>
          </a:p>
          <a:p>
            <a:pPr algn="l"/>
            <a:r>
              <a:rPr lang="ru-RU" b="1" i="1" dirty="0" smtClean="0">
                <a:latin typeface="Monotype Corsiva" pitchFamily="66" charset="0"/>
              </a:rPr>
              <a:t>Литературное чтение</a:t>
            </a:r>
          </a:p>
          <a:p>
            <a:pPr algn="l"/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Звук </a:t>
            </a:r>
            <a:r>
              <a:rPr lang="en-US" sz="3600" b="1" i="1" dirty="0" smtClean="0">
                <a:solidFill>
                  <a:srgbClr val="FF0000"/>
                </a:solidFill>
                <a:latin typeface="Monotype Corsiva" pitchFamily="66" charset="0"/>
              </a:rPr>
              <a:t>[</a:t>
            </a:r>
            <a:r>
              <a:rPr lang="ru-RU" sz="3600" b="1" i="1" dirty="0">
                <a:solidFill>
                  <a:srgbClr val="FF0000"/>
                </a:solidFill>
                <a:latin typeface="Monotype Corsiva" pitchFamily="66" charset="0"/>
              </a:rPr>
              <a:t>ж</a:t>
            </a:r>
            <a:r>
              <a:rPr lang="en-US" sz="3600" b="1" i="1" dirty="0" smtClean="0">
                <a:solidFill>
                  <a:srgbClr val="FF0000"/>
                </a:solidFill>
                <a:latin typeface="Monotype Corsiva" pitchFamily="66" charset="0"/>
              </a:rPr>
              <a:t>]</a:t>
            </a: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, буквы </a:t>
            </a:r>
            <a:r>
              <a:rPr lang="ru-RU" sz="36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Ж,ж</a:t>
            </a:r>
            <a:r>
              <a:rPr lang="ru-RU" sz="3600" b="1" i="1" dirty="0" smtClean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  <a:p>
            <a:pPr algn="r"/>
            <a:endParaRPr lang="ru-RU" b="1" i="1" dirty="0">
              <a:latin typeface="Monotype Corsiva" pitchFamily="66" charset="0"/>
            </a:endParaRPr>
          </a:p>
          <a:p>
            <a:r>
              <a:rPr lang="ru-RU" sz="1400" b="1" i="1" dirty="0" smtClean="0">
                <a:latin typeface="Monotype Corsiva" pitchFamily="66" charset="0"/>
              </a:rPr>
              <a:t>                                                                                                                     </a:t>
            </a:r>
          </a:p>
          <a:p>
            <a:r>
              <a:rPr lang="ru-RU" sz="1400" b="1" i="1" dirty="0">
                <a:latin typeface="Monotype Corsiva" pitchFamily="66" charset="0"/>
              </a:rPr>
              <a:t> </a:t>
            </a:r>
            <a:r>
              <a:rPr lang="ru-RU" sz="1400" b="1" i="1" dirty="0" smtClean="0">
                <a:latin typeface="Monotype Corsiva" pitchFamily="66" charset="0"/>
              </a:rPr>
              <a:t>                                                                                                                                                      Составила:</a:t>
            </a:r>
          </a:p>
          <a:p>
            <a:r>
              <a:rPr lang="ru-RU" sz="1400" b="1" i="1" dirty="0">
                <a:latin typeface="Monotype Corsiva" pitchFamily="66" charset="0"/>
              </a:rPr>
              <a:t> </a:t>
            </a:r>
            <a:r>
              <a:rPr lang="ru-RU" sz="1400" b="1" i="1" dirty="0" smtClean="0">
                <a:latin typeface="Monotype Corsiva" pitchFamily="66" charset="0"/>
              </a:rPr>
              <a:t>                                                                                                                                                      учитель начальных классов</a:t>
            </a:r>
          </a:p>
          <a:p>
            <a:pPr algn="r"/>
            <a:r>
              <a:rPr lang="ru-RU" sz="1400" b="1" i="1" dirty="0" err="1" smtClean="0">
                <a:latin typeface="Monotype Corsiva" pitchFamily="66" charset="0"/>
              </a:rPr>
              <a:t>Плоцкая</a:t>
            </a:r>
            <a:r>
              <a:rPr lang="ru-RU" sz="1400" b="1" i="1" dirty="0" smtClean="0">
                <a:latin typeface="Monotype Corsiva" pitchFamily="66" charset="0"/>
              </a:rPr>
              <a:t> Ольга Александровна</a:t>
            </a:r>
          </a:p>
          <a:p>
            <a:pPr algn="l"/>
            <a:endParaRPr lang="ru-RU" sz="1400" b="1" i="1" dirty="0">
              <a:latin typeface="Monotype Corsiva" pitchFamily="66" charset="0"/>
            </a:endParaRPr>
          </a:p>
          <a:p>
            <a:pPr algn="r"/>
            <a:endParaRPr lang="ru-RU" sz="1400" b="1" i="1" dirty="0" smtClean="0">
              <a:latin typeface="Monotype Corsiva" pitchFamily="66" charset="0"/>
            </a:endParaRPr>
          </a:p>
          <a:p>
            <a:pPr algn="r"/>
            <a:endParaRPr lang="ru-RU" sz="1400" b="1" i="1" dirty="0" smtClean="0">
              <a:latin typeface="Monotype Corsiva" pitchFamily="66" charset="0"/>
            </a:endParaRPr>
          </a:p>
          <a:p>
            <a:pPr algn="r"/>
            <a:endParaRPr lang="ru-RU" sz="1400" b="1" i="1" dirty="0">
              <a:latin typeface="Monotype Corsiva" pitchFamily="66" charset="0"/>
            </a:endParaRPr>
          </a:p>
          <a:p>
            <a:pPr algn="ctr"/>
            <a:r>
              <a:rPr lang="ru-RU" sz="1400" b="1" i="1" dirty="0" smtClean="0">
                <a:latin typeface="Monotype Corsiva" pitchFamily="66" charset="0"/>
              </a:rPr>
              <a:t>2013 год</a:t>
            </a:r>
            <a:endParaRPr lang="ru-RU" sz="1400" b="1" i="1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образовательное учреждение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Харинская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основная общеобразовательная школа»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64704"/>
            <a:ext cx="3672407" cy="2750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193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368152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5.Зарядка для глаз.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/>
              <a:t>1.Сравни звуки </a:t>
            </a:r>
            <a:r>
              <a:rPr lang="en-US" dirty="0"/>
              <a:t>[</a:t>
            </a:r>
            <a:r>
              <a:rPr lang="ru-RU" dirty="0"/>
              <a:t>ж</a:t>
            </a:r>
            <a:r>
              <a:rPr lang="en-US" dirty="0"/>
              <a:t>] </a:t>
            </a:r>
            <a:r>
              <a:rPr lang="ru-RU" dirty="0"/>
              <a:t>и </a:t>
            </a:r>
            <a:r>
              <a:rPr lang="en-US" dirty="0"/>
              <a:t>[</a:t>
            </a:r>
            <a:r>
              <a:rPr lang="ru-RU" dirty="0"/>
              <a:t>ш</a:t>
            </a:r>
            <a:r>
              <a:rPr lang="en-US" dirty="0"/>
              <a:t>]</a:t>
            </a:r>
            <a:r>
              <a:rPr lang="ru-RU" dirty="0" smtClean="0"/>
              <a:t>.</a:t>
            </a:r>
          </a:p>
          <a:p>
            <a:r>
              <a:rPr lang="ru-RU" sz="1800" dirty="0"/>
              <a:t>(подвести к тому ,что они парные согласные</a:t>
            </a:r>
            <a:r>
              <a:rPr lang="ru-RU" sz="1800" dirty="0" smtClean="0"/>
              <a:t>)</a:t>
            </a:r>
            <a:endParaRPr lang="ru-RU" dirty="0"/>
          </a:p>
          <a:p>
            <a:r>
              <a:rPr lang="ru-RU" dirty="0" smtClean="0"/>
              <a:t>1.Игра «Ж,Ш».</a:t>
            </a:r>
          </a:p>
          <a:p>
            <a:r>
              <a:rPr lang="ru-RU" sz="1800" dirty="0" smtClean="0"/>
              <a:t>(ПОКАЗЫВАЮ КАРТИНКИ, ЕСЛИ В НИХ ЕСТЬ ЗВУК </a:t>
            </a:r>
            <a:r>
              <a:rPr lang="en-US" sz="1800" dirty="0" smtClean="0"/>
              <a:t>[</a:t>
            </a:r>
            <a:r>
              <a:rPr lang="ru-RU" sz="1800" dirty="0" smtClean="0"/>
              <a:t>Ж</a:t>
            </a:r>
            <a:r>
              <a:rPr lang="en-US" sz="1800" dirty="0" smtClean="0"/>
              <a:t>]</a:t>
            </a:r>
            <a:r>
              <a:rPr lang="ru-RU" sz="1800" dirty="0" smtClean="0"/>
              <a:t>,ТО ХЛОПАЮТ В ЛАДОШИ, ЕСЛИ </a:t>
            </a:r>
            <a:r>
              <a:rPr lang="en-US" sz="1800" dirty="0" smtClean="0"/>
              <a:t>[</a:t>
            </a:r>
            <a:r>
              <a:rPr lang="ru-RU" sz="1800" dirty="0" smtClean="0"/>
              <a:t>Ш</a:t>
            </a:r>
            <a:r>
              <a:rPr lang="en-US" sz="1800" dirty="0" smtClean="0"/>
              <a:t>]</a:t>
            </a:r>
            <a:r>
              <a:rPr lang="ru-RU" sz="1800" dirty="0" smtClean="0"/>
              <a:t>, ТО ТИШИНА)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26" y="4149080"/>
            <a:ext cx="2692182" cy="20162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125016"/>
            <a:ext cx="2832398" cy="20402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4467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38363"/>
            <a:ext cx="4392489" cy="52389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199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58604"/>
            <a:ext cx="5632876" cy="49306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7099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48680"/>
            <a:ext cx="460851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2590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7" y="836712"/>
            <a:ext cx="6119820" cy="4824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812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24744"/>
            <a:ext cx="6336704" cy="51861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22887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94910"/>
            <a:ext cx="4697851" cy="5998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7482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81486"/>
            <a:ext cx="5587428" cy="522377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261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1" y="38787"/>
            <a:ext cx="5233284" cy="619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033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052736"/>
            <a:ext cx="6392685" cy="48016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2018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r>
              <a:rPr lang="ru-RU" sz="2000" b="1" i="1" u="sng" dirty="0" smtClean="0">
                <a:solidFill>
                  <a:srgbClr val="FF0000"/>
                </a:solidFill>
              </a:rPr>
              <a:t>1.Организационный момент.</a:t>
            </a:r>
            <a:r>
              <a:rPr lang="ru-RU" sz="2000" b="1" i="1" u="sng" dirty="0" smtClean="0"/>
              <a:t/>
            </a:r>
            <a:br>
              <a:rPr lang="ru-RU" sz="2000" b="1" i="1" u="sng" dirty="0" smtClean="0"/>
            </a:br>
            <a:r>
              <a:rPr lang="ru-RU" sz="2000" b="1" i="1" dirty="0" smtClean="0"/>
              <a:t>Прозвенел и смолк звонок,</a:t>
            </a:r>
            <a:br>
              <a:rPr lang="ru-RU" sz="2000" b="1" i="1" dirty="0" smtClean="0"/>
            </a:br>
            <a:r>
              <a:rPr lang="ru-RU" sz="2000" b="1" i="1" dirty="0" smtClean="0"/>
              <a:t>Начинается урок.</a:t>
            </a:r>
            <a:br>
              <a:rPr lang="ru-RU" sz="2000" b="1" i="1" dirty="0" smtClean="0"/>
            </a:br>
            <a:r>
              <a:rPr lang="ru-RU" sz="2000" b="1" i="1" dirty="0" smtClean="0"/>
              <a:t>Улыбнулись, подтянулись,</a:t>
            </a:r>
            <a:br>
              <a:rPr lang="ru-RU" sz="2000" b="1" i="1" dirty="0" smtClean="0"/>
            </a:br>
            <a:r>
              <a:rPr lang="ru-RU" sz="2000" b="1" i="1" dirty="0" smtClean="0"/>
              <a:t>Друг на друга посмотрели</a:t>
            </a:r>
            <a:br>
              <a:rPr lang="ru-RU" sz="2000" b="1" i="1" dirty="0" smtClean="0"/>
            </a:br>
            <a:r>
              <a:rPr lang="ru-RU" sz="2000" b="1" i="1" dirty="0" smtClean="0"/>
              <a:t>И спокойно, тихо сели.</a:t>
            </a:r>
            <a:br>
              <a:rPr lang="ru-RU" sz="2000" b="1" i="1" dirty="0" smtClean="0"/>
            </a:br>
            <a:r>
              <a:rPr lang="ru-RU" sz="1400" b="1" i="1" dirty="0" smtClean="0"/>
              <a:t>Я думаю, что сегодняшний урок принесёт нам радость общения друг с другом.</a:t>
            </a:r>
            <a:br>
              <a:rPr lang="ru-RU" sz="1400" b="1" i="1" dirty="0" smtClean="0"/>
            </a:br>
            <a:r>
              <a:rPr lang="ru-RU" sz="1400" b="1" i="1" dirty="0" smtClean="0"/>
              <a:t>Я желаю вам, ребята, успеха и удачи!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212976"/>
            <a:ext cx="8229600" cy="2913187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ПРАВИЛО</a:t>
            </a:r>
          </a:p>
          <a:p>
            <a:pPr algn="ctr"/>
            <a:r>
              <a:rPr lang="ru-RU" sz="1400" dirty="0" smtClean="0"/>
              <a:t>(рассказывают дети)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965" y="3573016"/>
            <a:ext cx="2780476" cy="284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12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88584"/>
            <a:ext cx="6552728" cy="6033972"/>
          </a:xfrm>
        </p:spPr>
      </p:pic>
    </p:spTree>
    <p:extLst>
      <p:ext uri="{BB962C8B-B14F-4D97-AF65-F5344CB8AC3E}">
        <p14:creationId xmlns:p14="http://schemas.microsoft.com/office/powerpoint/2010/main" val="345291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6.Рефлексия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72816"/>
            <a:ext cx="6400800" cy="243342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1.Что нового вы узнали на уроке?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2.Что особенно вам понравилось?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3.Что вызвало затруднения?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00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7.Итог урока.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3600" b="1" u="sng" dirty="0" smtClean="0">
                <a:solidFill>
                  <a:schemeClr val="tx1"/>
                </a:solidFill>
              </a:rPr>
              <a:t>Цель урока: 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познакомиться с новым звуком и буквами.</a:t>
            </a:r>
          </a:p>
          <a:p>
            <a:endParaRPr lang="ru-RU" sz="2000" b="1" dirty="0">
              <a:solidFill>
                <a:schemeClr val="tx1"/>
              </a:solidFill>
            </a:endParaRPr>
          </a:p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ОЦЕНИТЕ СВОЁ ЗНАКОМСТВО.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ОЦЕНИТЕ СВОЮ РАБОТУ НА УРОКЕ.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3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8651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8. Домашнее задание.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376772"/>
            <a:ext cx="5040560" cy="194421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Учить правило</a:t>
            </a:r>
          </a:p>
          <a:p>
            <a:pPr marL="45720" indent="0"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ЖИ- ШИ.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908720"/>
            <a:ext cx="296940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2406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1628801"/>
            <a:ext cx="5637010" cy="4305864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smtClean="0"/>
              <a:t>Азбука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38795" cy="129614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Список литературы: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421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Проверка Д/з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1.Составить рассказ.</a:t>
            </a:r>
          </a:p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2.Просмотр рисунков.</a:t>
            </a:r>
          </a:p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3.Оценивание.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2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2.Постановка цели урока.</a:t>
            </a:r>
            <a:br>
              <a:rPr lang="ru-RU" sz="2400" b="1" i="1" u="sng" dirty="0" smtClean="0">
                <a:solidFill>
                  <a:srgbClr val="FF0000"/>
                </a:solidFill>
              </a:rPr>
            </a:br>
            <a:r>
              <a:rPr lang="ru-RU" sz="1800" b="1" i="1" dirty="0" smtClean="0">
                <a:solidFill>
                  <a:srgbClr val="00B050"/>
                </a:solidFill>
              </a:rPr>
              <a:t>Как жужжит шмель? (Ж-ж-ж…)</a:t>
            </a:r>
            <a:endParaRPr lang="ru-RU" sz="2400" b="1" i="1" u="sng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-Какова цель нашего урока?</a:t>
            </a:r>
          </a:p>
          <a:p>
            <a:r>
              <a:rPr lang="ru-RU" sz="5400" i="1" u="sng" dirty="0" smtClean="0"/>
              <a:t>ЦЕЛЬ УРОКА:</a:t>
            </a:r>
          </a:p>
          <a:p>
            <a:r>
              <a:rPr lang="ru-RU" sz="5400" b="1" dirty="0" smtClean="0"/>
              <a:t>Познакомиться с новыми буквами и звуком.</a:t>
            </a:r>
          </a:p>
          <a:p>
            <a:r>
              <a:rPr lang="ru-RU" sz="1800" b="1" dirty="0" smtClean="0"/>
              <a:t>Узнаем как этот звук называется.</a:t>
            </a:r>
          </a:p>
          <a:p>
            <a:r>
              <a:rPr lang="ru-RU" sz="1800" b="1" dirty="0" smtClean="0"/>
              <a:t>Будем учиться произносить правильно звук, давать характеристику звука, читать с этим звуком слова…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67186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3.Новая тема:</a:t>
            </a:r>
            <a:r>
              <a:rPr lang="ru-RU" sz="3600" b="1" i="1" u="sng" dirty="0" smtClean="0"/>
              <a:t/>
            </a:r>
            <a:br>
              <a:rPr lang="ru-RU" sz="3600" b="1" i="1" u="sng" dirty="0" smtClean="0"/>
            </a:br>
            <a:r>
              <a:rPr lang="ru-RU" sz="3600" b="1" i="1" dirty="0" smtClean="0"/>
              <a:t>ЗНАКОМСТВО С НОВЫМ ЗВУКОМ.</a:t>
            </a:r>
            <a:endParaRPr lang="ru-RU" sz="3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420888"/>
            <a:ext cx="4894952" cy="4008987"/>
          </a:xfrm>
        </p:spPr>
      </p:pic>
    </p:spTree>
    <p:extLst>
      <p:ext uri="{BB962C8B-B14F-4D97-AF65-F5344CB8AC3E}">
        <p14:creationId xmlns:p14="http://schemas.microsoft.com/office/powerpoint/2010/main" val="93503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861048"/>
            <a:ext cx="6512511" cy="1654120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-Послушайте внимательно загадку и скажите о </a:t>
            </a:r>
            <a:r>
              <a:rPr lang="ru-RU" sz="2000" i="1" dirty="0" smtClean="0"/>
              <a:t>ком</a:t>
            </a:r>
            <a:r>
              <a:rPr lang="ru-RU" sz="2000" b="1" i="1" dirty="0" smtClean="0"/>
              <a:t> идёт речь?</a:t>
            </a:r>
            <a:endParaRPr lang="ru-RU" sz="2000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556792"/>
            <a:ext cx="8229600" cy="4752528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 </a:t>
            </a:r>
            <a:r>
              <a:rPr lang="ru-RU" i="1" dirty="0" err="1" smtClean="0"/>
              <a:t>Жу-жу</a:t>
            </a:r>
            <a:r>
              <a:rPr lang="ru-RU" i="1" dirty="0" smtClean="0"/>
              <a:t>, </a:t>
            </a:r>
            <a:r>
              <a:rPr lang="ru-RU" i="1" dirty="0" err="1" smtClean="0"/>
              <a:t>жу-жу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Я на ветке сижу,</a:t>
            </a:r>
          </a:p>
          <a:p>
            <a:r>
              <a:rPr lang="ru-RU" i="1" dirty="0" smtClean="0"/>
              <a:t>Я на ветке сижу</a:t>
            </a:r>
          </a:p>
          <a:p>
            <a:r>
              <a:rPr lang="ru-RU" i="1" dirty="0" smtClean="0"/>
              <a:t>И звук Ж твержу.</a:t>
            </a:r>
          </a:p>
          <a:p>
            <a:endParaRPr lang="ru-RU" sz="2400" i="1" dirty="0"/>
          </a:p>
          <a:p>
            <a:endParaRPr lang="ru-RU" sz="2400" i="1" dirty="0" smtClean="0"/>
          </a:p>
          <a:p>
            <a:endParaRPr lang="ru-RU" sz="2400" i="1" dirty="0"/>
          </a:p>
          <a:p>
            <a:endParaRPr lang="ru-RU" sz="2400" i="1" dirty="0" smtClean="0"/>
          </a:p>
          <a:p>
            <a:r>
              <a:rPr lang="ru-RU" sz="2000" b="1" i="1" dirty="0" smtClean="0"/>
              <a:t>-Какие слова подсказали вам, что это именно жук?</a:t>
            </a:r>
          </a:p>
          <a:p>
            <a:r>
              <a:rPr lang="ru-RU" sz="2000" b="1" i="1" dirty="0" smtClean="0"/>
              <a:t>-Какой звук слышится в начале этого слова? (звук </a:t>
            </a:r>
            <a:r>
              <a:rPr lang="en-US" sz="2000" b="1" i="1" dirty="0" smtClean="0"/>
              <a:t>[</a:t>
            </a:r>
            <a:r>
              <a:rPr lang="ru-RU" sz="2000" b="1" i="1" dirty="0"/>
              <a:t>ж</a:t>
            </a:r>
            <a:r>
              <a:rPr lang="en-US" sz="2000" b="1" i="1" dirty="0" smtClean="0"/>
              <a:t>] </a:t>
            </a:r>
            <a:r>
              <a:rPr lang="ru-RU" sz="2000" b="1" i="1" dirty="0"/>
              <a:t>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32656"/>
            <a:ext cx="2952328" cy="33292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194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59228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Рассмотрите картинку в учебнике и определите в какую игру играют дети.</a:t>
            </a:r>
            <a:br>
              <a:rPr lang="ru-RU" sz="1800" dirty="0" smtClean="0"/>
            </a:br>
            <a:r>
              <a:rPr lang="ru-RU" sz="1800" dirty="0" smtClean="0"/>
              <a:t>(ЖМУРКИ)</a:t>
            </a:r>
            <a:br>
              <a:rPr lang="ru-RU" sz="1800" dirty="0" smtClean="0"/>
            </a:br>
            <a:r>
              <a:rPr lang="ru-RU" sz="1800" dirty="0" smtClean="0"/>
              <a:t>Выделите первый звук из слова ЖМУРКИ. (ж)</a:t>
            </a:r>
            <a:br>
              <a:rPr lang="ru-RU" sz="1800" dirty="0" smtClean="0"/>
            </a:br>
            <a:r>
              <a:rPr lang="ru-RU" sz="1800" b="1" u="sng" dirty="0" smtClean="0"/>
              <a:t>Охарактеризуйте звук </a:t>
            </a:r>
            <a:r>
              <a:rPr lang="en-US" sz="1800" b="1" u="sng" dirty="0" smtClean="0"/>
              <a:t>[</a:t>
            </a:r>
            <a:r>
              <a:rPr lang="ru-RU" sz="1800" b="1" u="sng" dirty="0" smtClean="0"/>
              <a:t>ж</a:t>
            </a:r>
            <a:r>
              <a:rPr lang="en-US" sz="1800" b="1" u="sng" dirty="0" smtClean="0"/>
              <a:t>]</a:t>
            </a:r>
            <a:br>
              <a:rPr lang="en-US" sz="1800" b="1" u="sng" dirty="0" smtClean="0"/>
            </a:br>
            <a:r>
              <a:rPr lang="en-US" sz="1800" dirty="0" smtClean="0"/>
              <a:t>(</a:t>
            </a:r>
            <a:r>
              <a:rPr lang="ru-RU" sz="1800" dirty="0" smtClean="0"/>
              <a:t>ПРОВЕРЯЕМ ХАРАКТЕРИСТИКУ ЗВУКА)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dirty="0" smtClean="0"/>
              <a:t>РАБОТА НА ЭКРАНЕ</a:t>
            </a:r>
          </a:p>
          <a:p>
            <a:r>
              <a:rPr lang="ru-RU" sz="1800" u="sng" dirty="0" smtClean="0"/>
              <a:t>1.Читаем слоги  2.Играем вместе.</a:t>
            </a:r>
          </a:p>
          <a:p>
            <a:endParaRPr lang="ru-RU" sz="1800" u="sng" dirty="0"/>
          </a:p>
          <a:p>
            <a:r>
              <a:rPr lang="ru-RU" sz="1800" u="sng" dirty="0" smtClean="0"/>
              <a:t>1.Ищем слова на картинке.</a:t>
            </a:r>
          </a:p>
          <a:p>
            <a:r>
              <a:rPr lang="ru-RU" sz="1800" u="sng" dirty="0" smtClean="0"/>
              <a:t>2.Смотрим мультфильм.</a:t>
            </a:r>
          </a:p>
          <a:p>
            <a:r>
              <a:rPr lang="ru-RU" sz="1800" u="sng" dirty="0" smtClean="0"/>
              <a:t>3.Составляем рассказ.</a:t>
            </a:r>
          </a:p>
          <a:p>
            <a:r>
              <a:rPr lang="ru-RU" sz="1800" u="sng" dirty="0" smtClean="0"/>
              <a:t>4.Читаем вместе.</a:t>
            </a:r>
          </a:p>
          <a:p>
            <a:endParaRPr lang="ru-RU" sz="1800" u="sng" dirty="0"/>
          </a:p>
          <a:p>
            <a:r>
              <a:rPr lang="ru-RU" sz="1800" u="sng" dirty="0" smtClean="0"/>
              <a:t>1.Работа со схемами.</a:t>
            </a:r>
            <a:endParaRPr lang="ru-RU" sz="1800" u="sng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064" y="2708920"/>
            <a:ext cx="3255959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3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4.Физкультминутка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04664"/>
            <a:ext cx="5112568" cy="3828893"/>
          </a:xfrm>
        </p:spPr>
      </p:pic>
    </p:spTree>
    <p:extLst>
      <p:ext uri="{BB962C8B-B14F-4D97-AF65-F5344CB8AC3E}">
        <p14:creationId xmlns:p14="http://schemas.microsoft.com/office/powerpoint/2010/main" val="24658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Работа в учебнике.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sz="1400" dirty="0"/>
          </a:p>
          <a:p>
            <a:r>
              <a:rPr lang="ru-RU" dirty="0"/>
              <a:t>1</a:t>
            </a:r>
            <a:r>
              <a:rPr lang="ru-RU" dirty="0" smtClean="0"/>
              <a:t>.Работа с текстом.</a:t>
            </a:r>
          </a:p>
          <a:p>
            <a:r>
              <a:rPr lang="ru-RU" sz="2000" dirty="0" smtClean="0"/>
              <a:t>(подчеркнуть слова, в которых есть звук </a:t>
            </a:r>
            <a:r>
              <a:rPr lang="en-US" sz="2000" dirty="0" smtClean="0"/>
              <a:t>[</a:t>
            </a:r>
            <a:r>
              <a:rPr lang="ru-RU" sz="2000" dirty="0" smtClean="0"/>
              <a:t>Ж</a:t>
            </a:r>
            <a:r>
              <a:rPr lang="en-US" sz="2000" dirty="0" smtClean="0"/>
              <a:t>])</a:t>
            </a:r>
          </a:p>
          <a:p>
            <a:endParaRPr lang="en-US" sz="2000" dirty="0"/>
          </a:p>
          <a:p>
            <a:r>
              <a:rPr lang="ru-RU" dirty="0"/>
              <a:t>2</a:t>
            </a:r>
            <a:r>
              <a:rPr lang="ru-RU" dirty="0" smtClean="0"/>
              <a:t>.Правило в красной рамочке.</a:t>
            </a:r>
            <a:endParaRPr lang="ru-RU" sz="1800" dirty="0" smtClean="0"/>
          </a:p>
          <a:p>
            <a:r>
              <a:rPr lang="ru-RU" sz="1800" dirty="0" smtClean="0"/>
              <a:t>(прочитать вместе)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0351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259</TotalTime>
  <Words>328</Words>
  <Application>Microsoft Office PowerPoint</Application>
  <PresentationFormat>Экран (4:3)</PresentationFormat>
  <Paragraphs>79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Муниципальное казенное образовательное учреждение «Харинская основная общеобразовательная школа»</vt:lpstr>
      <vt:lpstr>1.Организационный момент. Прозвенел и смолк звонок, Начинается урок. Улыбнулись, подтянулись, Друг на друга посмотрели И спокойно, тихо сели. Я думаю, что сегодняшний урок принесёт нам радость общения друг с другом. Я желаю вам, ребята, успеха и удачи!</vt:lpstr>
      <vt:lpstr>Проверка Д/з</vt:lpstr>
      <vt:lpstr>2.Постановка цели урока. Как жужжит шмель? (Ж-ж-ж…)</vt:lpstr>
      <vt:lpstr>3.Новая тема: ЗНАКОМСТВО С НОВЫМ ЗВУКОМ.</vt:lpstr>
      <vt:lpstr>-Послушайте внимательно загадку и скажите о ком идёт речь?</vt:lpstr>
      <vt:lpstr>Рассмотрите картинку в учебнике и определите в какую игру играют дети. (ЖМУРКИ) Выделите первый звук из слова ЖМУРКИ. (ж) Охарактеризуйте звук [ж] (ПРОВЕРЯЕМ ХАРАКТЕРИСТИКУ ЗВУКА)  </vt:lpstr>
      <vt:lpstr>4.Физкультминутка</vt:lpstr>
      <vt:lpstr>Работа в учебнике.</vt:lpstr>
      <vt:lpstr>5.Зарядка для глаз.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6.Рефлексия</vt:lpstr>
      <vt:lpstr>7.Итог урока.</vt:lpstr>
      <vt:lpstr>8. Домашнее задание.</vt:lpstr>
      <vt:lpstr>Список литературы: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образовательное учреждение «Харинская основная общеобразовательная школа»</dc:title>
  <dc:creator>admin</dc:creator>
  <cp:lastModifiedBy>admin</cp:lastModifiedBy>
  <cp:revision>15</cp:revision>
  <dcterms:created xsi:type="dcterms:W3CDTF">2013-12-01T08:50:23Z</dcterms:created>
  <dcterms:modified xsi:type="dcterms:W3CDTF">2016-02-06T07:43:47Z</dcterms:modified>
</cp:coreProperties>
</file>