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332" r:id="rId3"/>
    <p:sldId id="331" r:id="rId4"/>
    <p:sldId id="328" r:id="rId5"/>
    <p:sldId id="329" r:id="rId6"/>
    <p:sldId id="32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FF8BFF"/>
    <a:srgbClr val="FF6DFF"/>
    <a:srgbClr val="FF00FF"/>
    <a:srgbClr val="FFFF00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3" autoAdjust="0"/>
    <p:restoredTop sz="94660"/>
  </p:normalViewPr>
  <p:slideViewPr>
    <p:cSldViewPr>
      <p:cViewPr>
        <p:scale>
          <a:sx n="75" d="100"/>
          <a:sy n="75" d="100"/>
        </p:scale>
        <p:origin x="-10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55ED11-5D2D-47F2-92E4-3A8A065B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50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FF8ECFA-D46D-46D1-8CC1-B2F9FE9928EA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Л.С. Атанасян.   Геометрия 7-9.      Глава </a:t>
            </a:r>
            <a:r>
              <a:rPr lang="en-US" dirty="0" smtClean="0">
                <a:latin typeface="Arial" charset="0"/>
                <a:cs typeface="Arial" charset="0"/>
              </a:rPr>
              <a:t>V</a:t>
            </a:r>
            <a:r>
              <a:rPr lang="ru-RU" dirty="0" smtClean="0">
                <a:latin typeface="Arial" charset="0"/>
                <a:cs typeface="Arial" charset="0"/>
              </a:rPr>
              <a:t>  «Четырехугольники»     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S=1/2*BC*AD=1/2*8*7=28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5ED11-5D2D-47F2-92E4-3A8A065B8D2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09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S=1/2*AC*BC=1/2*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 ∗4=8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S=1/2*AC*BC=1/2*</a:t>
                </a:r>
                <a:r>
                  <a:rPr lang="en-US" b="0" i="0" smtClean="0">
                    <a:latin typeface="Cambria Math"/>
                  </a:rPr>
                  <a:t>4√3  ∗4=8√3</a:t>
                </a:r>
                <a:endParaRPr lang="ru-RU" dirty="0"/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5ED11-5D2D-47F2-92E4-3A8A065B8D2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476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S=25-1/2*5*4=15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5ED11-5D2D-47F2-92E4-3A8A065B8D2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654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Провести</a:t>
            </a:r>
            <a:r>
              <a:rPr lang="ru-RU" baseline="0" dirty="0" smtClean="0"/>
              <a:t> высоту, она равна 4. </a:t>
            </a:r>
            <a:r>
              <a:rPr lang="en-US" baseline="0" dirty="0" smtClean="0"/>
              <a:t>S=1/2*h*AC=1/2*4*9=18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5ED11-5D2D-47F2-92E4-3A8A065B8D2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812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S=4*S</a:t>
            </a:r>
            <a:r>
              <a:rPr lang="en-US" baseline="-25000" dirty="0" smtClean="0"/>
              <a:t>AOB</a:t>
            </a:r>
            <a:r>
              <a:rPr lang="en-US" baseline="0" dirty="0" smtClean="0"/>
              <a:t>=4*(</a:t>
            </a:r>
            <a:r>
              <a:rPr lang="en-US" baseline="0" smtClean="0"/>
              <a:t>1/2*6*1,5)=18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55ED11-5D2D-47F2-92E4-3A8A065B8D2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553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60398-6BDC-41AA-A07F-EE94110BC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1885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F9031-0732-4B97-A3F2-64B6A655C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9955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CA2F9-5AC9-4C3B-B195-8E9099DDF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680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19497-E569-4D7A-91BF-1D54E12E7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572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D8383-234D-41C9-9267-B72B8F5E1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451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19E0F-B0A0-4BAF-A95C-C684E1351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850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6C68D-7EB7-4641-BA5B-2CDC94C35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59375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3E4A1-60DD-4CAF-A759-236D767BF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2143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7F07-A1A8-4B0F-B6AB-2CE3F0AA1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196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4329C-A5AD-40A1-B4E0-B5CBBEFFC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777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35510-2590-48AE-9946-390C47B78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004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6035FA6-24DD-43FF-9048-A41807C48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3"/>
          <p:cNvSpPr>
            <a:spLocks noChangeArrowheads="1" noChangeShapeType="1" noTextEdit="1"/>
          </p:cNvSpPr>
          <p:nvPr/>
        </p:nvSpPr>
        <p:spPr bwMode="auto">
          <a:xfrm>
            <a:off x="490538" y="5305425"/>
            <a:ext cx="8348662" cy="754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Методическая разработка </a:t>
            </a:r>
            <a:r>
              <a:rPr lang="ru-RU" sz="3600" kern="10" dirty="0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Соловьева Е.В.</a:t>
            </a:r>
            <a:endParaRPr lang="ru-RU" sz="3600" kern="10" dirty="0">
              <a:ln w="2540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ru-RU" sz="3600" kern="10" dirty="0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МБОУ СОШ№</a:t>
            </a:r>
            <a:r>
              <a:rPr lang="ru-RU" sz="3600" kern="10" dirty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1, </a:t>
            </a:r>
            <a:r>
              <a:rPr lang="ru-RU" sz="3600" kern="10" dirty="0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с.Вольно-Надеждинское, Приморский край. </a:t>
            </a:r>
            <a:endParaRPr lang="ru-RU" sz="3600" kern="10" dirty="0">
              <a:ln w="2540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2051" name="Group 4"/>
          <p:cNvGrpSpPr>
            <a:grpSpLocks/>
          </p:cNvGrpSpPr>
          <p:nvPr/>
        </p:nvGrpSpPr>
        <p:grpSpPr bwMode="auto">
          <a:xfrm>
            <a:off x="266700" y="277813"/>
            <a:ext cx="8585200" cy="6199187"/>
            <a:chOff x="168" y="176"/>
            <a:chExt cx="5408" cy="3928"/>
          </a:xfrm>
        </p:grpSpPr>
        <p:sp>
          <p:nvSpPr>
            <p:cNvPr id="2056" name="Freeform 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Freeform 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2" name="WordArt 13"/>
          <p:cNvSpPr>
            <a:spLocks noChangeArrowheads="1" noChangeShapeType="1" noTextEdit="1"/>
          </p:cNvSpPr>
          <p:nvPr/>
        </p:nvSpPr>
        <p:spPr bwMode="auto">
          <a:xfrm>
            <a:off x="2286000" y="303213"/>
            <a:ext cx="4876800" cy="1970087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19625"/>
              </a:avLst>
            </a:prstTxWarp>
          </a:bodyPr>
          <a:lstStyle/>
          <a:p>
            <a:pPr algn="ctr"/>
            <a:r>
              <a:rPr lang="ru-RU" sz="6600" b="1" kern="1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Площадь</a:t>
            </a:r>
          </a:p>
        </p:txBody>
      </p:sp>
      <p:sp>
        <p:nvSpPr>
          <p:cNvPr id="2053" name="WordArt 17"/>
          <p:cNvSpPr>
            <a:spLocks noChangeArrowheads="1" noChangeShapeType="1" noTextEdit="1"/>
          </p:cNvSpPr>
          <p:nvPr/>
        </p:nvSpPr>
        <p:spPr bwMode="auto">
          <a:xfrm>
            <a:off x="2438400" y="2424113"/>
            <a:ext cx="4495800" cy="757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Геометрия 8 класс</a:t>
            </a:r>
          </a:p>
        </p:txBody>
      </p:sp>
      <p:sp>
        <p:nvSpPr>
          <p:cNvPr id="2054" name="WordArt 18"/>
          <p:cNvSpPr>
            <a:spLocks noChangeArrowheads="1" noChangeShapeType="1" noTextEdit="1"/>
          </p:cNvSpPr>
          <p:nvPr/>
        </p:nvSpPr>
        <p:spPr bwMode="auto">
          <a:xfrm>
            <a:off x="457200" y="3030538"/>
            <a:ext cx="8153400" cy="21209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64287"/>
              </a:avLst>
            </a:prstTxWarp>
          </a:bodyPr>
          <a:lstStyle/>
          <a:p>
            <a:pPr algn="ctr"/>
            <a:r>
              <a:rPr lang="ru-RU" sz="6600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треугольника</a:t>
            </a:r>
            <a:endParaRPr lang="ru-RU" sz="6600" b="1" kern="10" dirty="0">
              <a:ln w="254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50000">
                    <a:srgbClr val="B400B4"/>
                  </a:gs>
                  <a:gs pos="100000">
                    <a:srgbClr val="FF66FF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46150"/>
            <a:ext cx="8052775" cy="490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76200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B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5052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C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55052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D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92485" y="55052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A</a:t>
            </a:r>
            <a:endParaRPr lang="ru-RU" sz="7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876800" y="168532"/>
                <a:ext cx="310520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6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60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ru-RU" sz="6000" b="1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6000" b="1" i="1" smtClean="0">
                            <a:latin typeface="Cambria Math"/>
                            <a:ea typeface="Cambria Math"/>
                          </a:rPr>
                          <m:t>𝑫𝑨𝑩</m:t>
                        </m:r>
                      </m:sub>
                    </m:sSub>
                  </m:oMath>
                </a14:m>
                <a:r>
                  <a:rPr lang="en-US" sz="6000" b="1" dirty="0" smtClean="0"/>
                  <a:t>=?</a:t>
                </a:r>
                <a:endParaRPr lang="ru-RU" sz="60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168532"/>
                <a:ext cx="3105209" cy="1015663"/>
              </a:xfrm>
              <a:prstGeom prst="rect">
                <a:avLst/>
              </a:prstGeom>
              <a:blipFill rotWithShape="1">
                <a:blip r:embed="rId4"/>
                <a:stretch>
                  <a:fillRect t="-18072" r="-10806" b="-403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136196">
            <a:off x="4787347" y="4554799"/>
            <a:ext cx="1441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135</a:t>
            </a:r>
            <a:r>
              <a:rPr lang="en-US" sz="4800" b="1" dirty="0" smtClean="0">
                <a:latin typeface="Cambria Math"/>
                <a:ea typeface="Cambria Math"/>
              </a:rPr>
              <a:t>°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5505270"/>
            <a:ext cx="1609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8см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10264" y="5486400"/>
            <a:ext cx="1609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7см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087567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4" y="673100"/>
            <a:ext cx="3528915" cy="580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3600" y="5590906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С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3998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A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19800" y="5590906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B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58485" y="2096869"/>
            <a:ext cx="86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30</a:t>
            </a:r>
            <a:r>
              <a:rPr lang="ru-RU" sz="3600" b="1" dirty="0" smtClean="0">
                <a:latin typeface="Cambria Math"/>
                <a:ea typeface="Cambria Math"/>
              </a:rPr>
              <a:t>°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31133" y="2886670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8см</a:t>
            </a:r>
            <a:endParaRPr lang="ru-RU" sz="5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65890" y="3267164"/>
                <a:ext cx="2364302" cy="1001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5400" b="1" i="1" smtClean="0">
                        <a:latin typeface="Cambria Math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ru-RU" sz="5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5400" b="1" i="1" smtClean="0">
                            <a:latin typeface="Cambria Math"/>
                          </a:rPr>
                          <m:t>𝟑</m:t>
                        </m:r>
                      </m:e>
                    </m:rad>
                  </m:oMath>
                </a14:m>
                <a:r>
                  <a:rPr lang="ru-RU" sz="5400" b="1" dirty="0" smtClean="0"/>
                  <a:t>см</a:t>
                </a:r>
                <a:endParaRPr lang="ru-RU" sz="5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90" y="3267164"/>
                <a:ext cx="2364302" cy="1001493"/>
              </a:xfrm>
              <a:prstGeom prst="rect">
                <a:avLst/>
              </a:prstGeom>
              <a:blipFill rotWithShape="1">
                <a:blip r:embed="rId4"/>
                <a:stretch>
                  <a:fillRect t="-9146" r="-13144" b="-365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193320" y="152400"/>
                <a:ext cx="303628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6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60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ru-RU" sz="6000" b="1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6000" b="1" i="1" smtClean="0">
                            <a:latin typeface="Cambria Math"/>
                            <a:ea typeface="Cambria Math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sz="6000" b="1" dirty="0" smtClean="0"/>
                  <a:t>=?</a:t>
                </a:r>
                <a:endParaRPr lang="ru-RU" sz="60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320" y="152400"/>
                <a:ext cx="3036280" cy="1015663"/>
              </a:xfrm>
              <a:prstGeom prst="rect">
                <a:avLst/>
              </a:prstGeom>
              <a:blipFill rotWithShape="1">
                <a:blip r:embed="rId5"/>
                <a:stretch>
                  <a:fillRect t="-17964" r="-11044" b="-39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0895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905000" y="1295400"/>
            <a:ext cx="4724400" cy="4724400"/>
            <a:chOff x="1447800" y="1447800"/>
            <a:chExt cx="4724400" cy="4724400"/>
          </a:xfrm>
        </p:grpSpPr>
        <p:sp>
          <p:nvSpPr>
            <p:cNvPr id="3" name="Прямоугольник 2"/>
            <p:cNvSpPr/>
            <p:nvPr/>
          </p:nvSpPr>
          <p:spPr bwMode="auto">
            <a:xfrm>
              <a:off x="1447800" y="1447800"/>
              <a:ext cx="4724400" cy="4724400"/>
            </a:xfrm>
            <a:prstGeom prst="rect">
              <a:avLst/>
            </a:prstGeom>
            <a:solidFill>
              <a:srgbClr val="FFFF00">
                <a:alpha val="22000"/>
              </a:srgb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 bwMode="auto">
            <a:xfrm flipV="1">
              <a:off x="1447800" y="2286000"/>
              <a:ext cx="4724400" cy="38862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10" name="TextBox 9"/>
          <p:cNvSpPr txBox="1"/>
          <p:nvPr/>
        </p:nvSpPr>
        <p:spPr>
          <a:xfrm>
            <a:off x="1282085" y="55814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A</a:t>
            </a:r>
            <a:endParaRPr lang="ru-RU" sz="7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6284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C</a:t>
            </a:r>
            <a:endParaRPr lang="ru-RU" sz="7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16085" y="5486400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D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29400" y="16190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K</a:t>
            </a:r>
            <a:endParaRPr lang="ru-RU" sz="7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29685" y="6284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B</a:t>
            </a:r>
            <a:endParaRPr lang="ru-RU" sz="7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2723971"/>
            <a:ext cx="1893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5см</a:t>
            </a:r>
            <a:endParaRPr lang="ru-RU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3295471"/>
            <a:ext cx="1893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/>
              <a:t>4</a:t>
            </a:r>
            <a:r>
              <a:rPr lang="ru-RU" sz="7200" b="1" dirty="0" smtClean="0"/>
              <a:t>см</a:t>
            </a:r>
            <a:endParaRPr lang="ru-RU" sz="7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84161" y="-40620"/>
            <a:ext cx="6307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ABCD - </a:t>
            </a:r>
            <a:r>
              <a:rPr lang="ru-RU" sz="2800" b="1" dirty="0" smtClean="0"/>
              <a:t>квадрат</a:t>
            </a:r>
            <a:endParaRPr lang="en-US" sz="2800" b="1" dirty="0" smtClean="0"/>
          </a:p>
          <a:p>
            <a:pPr algn="ctr"/>
            <a:r>
              <a:rPr lang="ru-RU" sz="2800" b="1" dirty="0" smtClean="0"/>
              <a:t>Найдите </a:t>
            </a:r>
            <a:r>
              <a:rPr lang="ru-RU" sz="2800" b="1" dirty="0" smtClean="0"/>
              <a:t>площадь трапеции </a:t>
            </a:r>
            <a:r>
              <a:rPr lang="en-US" sz="2800" b="1" dirty="0" smtClean="0"/>
              <a:t>ABCK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57278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219200"/>
            <a:ext cx="832485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5334000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A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58285" y="609600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B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68685" y="5257800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C</a:t>
            </a:r>
            <a:endParaRPr lang="ru-RU" sz="7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941107" y="4865416"/>
                <a:ext cx="1288493" cy="784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4400" b="1" i="1" smtClean="0">
                              <a:latin typeface="Cambria Math"/>
                            </a:rPr>
                            <m:t>𝟑𝟎</m:t>
                          </m:r>
                        </m:e>
                        <m:sup>
                          <m:r>
                            <a:rPr lang="ru-RU" sz="44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4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107" y="4865416"/>
                <a:ext cx="1288493" cy="7847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606086" y="2489537"/>
            <a:ext cx="1609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8см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5410200"/>
            <a:ext cx="1609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9см</a:t>
            </a:r>
            <a:endParaRPr lang="ru-RU" sz="6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59920" y="76200"/>
                <a:ext cx="303628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6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6000" b="1" i="1" smtClean="0"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ru-RU" sz="6000" b="1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6000" b="1" i="1" smtClean="0">
                            <a:latin typeface="Cambria Math"/>
                            <a:ea typeface="Cambria Math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sz="6000" b="1" dirty="0" smtClean="0"/>
                  <a:t>=?</a:t>
                </a:r>
                <a:endParaRPr lang="ru-RU" sz="60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920" y="76200"/>
                <a:ext cx="3036280" cy="1015663"/>
              </a:xfrm>
              <a:prstGeom prst="rect">
                <a:avLst/>
              </a:prstGeom>
              <a:blipFill rotWithShape="1">
                <a:blip r:embed="rId5"/>
                <a:stretch>
                  <a:fillRect t="-18072" r="-11022" b="-39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9535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526584" y="-795057"/>
            <a:ext cx="5786032" cy="7917981"/>
            <a:chOff x="1526584" y="-795057"/>
            <a:chExt cx="5786032" cy="7917981"/>
          </a:xfrm>
        </p:grpSpPr>
        <p:pic>
          <p:nvPicPr>
            <p:cNvPr id="5734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8951" y="-795057"/>
              <a:ext cx="5251449" cy="7917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526584" y="2379103"/>
              <a:ext cx="9880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/>
                <a:t>A</a:t>
              </a:r>
              <a:endParaRPr lang="ru-RU" sz="80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83984" y="5763161"/>
              <a:ext cx="9880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/>
                <a:t>D</a:t>
              </a:r>
              <a:endParaRPr lang="ru-RU" sz="8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24600" y="2362200"/>
              <a:ext cx="9880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/>
                <a:t>C</a:t>
              </a:r>
              <a:endParaRPr lang="ru-RU" sz="8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97310" y="-228600"/>
              <a:ext cx="9880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/>
                <a:t>B</a:t>
              </a:r>
              <a:endParaRPr lang="ru-RU" sz="80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715000" y="152400"/>
                <a:ext cx="335046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5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54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5400" b="1" i="1" smtClean="0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en-US" sz="5400" b="1" i="1" smtClean="0">
                          <a:latin typeface="Cambria Math"/>
                        </a:rPr>
                        <m:t>= ?</m:t>
                      </m:r>
                    </m:oMath>
                  </m:oMathPara>
                </a14:m>
                <a:endParaRPr lang="ru-RU" sz="5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152400"/>
                <a:ext cx="3350469" cy="9233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051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3250</TotalTime>
  <Words>133</Words>
  <Application>Microsoft Office PowerPoint</Application>
  <PresentationFormat>Экран (4:3)</PresentationFormat>
  <Paragraphs>53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School 1</cp:lastModifiedBy>
  <cp:revision>170</cp:revision>
  <cp:lastPrinted>1601-01-01T00:00:00Z</cp:lastPrinted>
  <dcterms:created xsi:type="dcterms:W3CDTF">1601-01-01T00:00:00Z</dcterms:created>
  <dcterms:modified xsi:type="dcterms:W3CDTF">2018-08-17T15:43:52Z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