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72" r:id="rId7"/>
    <p:sldId id="262" r:id="rId8"/>
    <p:sldId id="271" r:id="rId9"/>
    <p:sldId id="263" r:id="rId10"/>
    <p:sldId id="273" r:id="rId11"/>
    <p:sldId id="270" r:id="rId12"/>
    <p:sldId id="274" r:id="rId13"/>
    <p:sldId id="264" r:id="rId14"/>
    <p:sldId id="25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0E75"/>
    <a:srgbClr val="EAB200"/>
    <a:srgbClr val="C4E59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2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5ACFA-3EF8-4943-8D88-F2943F7C855D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3DEA-2645-4028-BB42-332DA6F82F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11103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5ACFA-3EF8-4943-8D88-F2943F7C855D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3DEA-2645-4028-BB42-332DA6F82F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0636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5ACFA-3EF8-4943-8D88-F2943F7C855D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3DEA-2645-4028-BB42-332DA6F82F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40078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5ACFA-3EF8-4943-8D88-F2943F7C855D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3DEA-2645-4028-BB42-332DA6F82F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27674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5ACFA-3EF8-4943-8D88-F2943F7C855D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3DEA-2645-4028-BB42-332DA6F82F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22144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5ACFA-3EF8-4943-8D88-F2943F7C855D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3DEA-2645-4028-BB42-332DA6F82F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54531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5ACFA-3EF8-4943-8D88-F2943F7C855D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3DEA-2645-4028-BB42-332DA6F82F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19634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5ACFA-3EF8-4943-8D88-F2943F7C855D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3DEA-2645-4028-BB42-332DA6F82F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37961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5ACFA-3EF8-4943-8D88-F2943F7C855D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3DEA-2645-4028-BB42-332DA6F82F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15227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5ACFA-3EF8-4943-8D88-F2943F7C855D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3DEA-2645-4028-BB42-332DA6F82F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93563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5ACFA-3EF8-4943-8D88-F2943F7C855D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3DEA-2645-4028-BB42-332DA6F82F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81616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4E5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05ACFA-3EF8-4943-8D88-F2943F7C855D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93DEA-2645-4028-BB42-332DA6F82F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00849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1484784"/>
            <a:ext cx="8912248" cy="32624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егиональная программа </a:t>
            </a:r>
          </a:p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детского сада №113 «</a:t>
            </a:r>
            <a:r>
              <a:rPr lang="ru-RU" sz="4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Капитошка</a:t>
            </a:r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 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«Экологическими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тропами Бурятии»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3436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Татьяна\Desktop\IMG_044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56992"/>
            <a:ext cx="2191666" cy="2277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C:\Users\Татьяна\Desktop\IMG_043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501008"/>
            <a:ext cx="2668058" cy="2000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Татьяна\Desktop\IMG_044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140968"/>
            <a:ext cx="1834593" cy="2293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3528" y="0"/>
            <a:ext cx="87129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                      </a:t>
            </a:r>
            <a:r>
              <a:rPr lang="ru-RU" sz="1600" b="1" dirty="0" smtClean="0">
                <a:solidFill>
                  <a:srgbClr val="FF0000"/>
                </a:solidFill>
              </a:rPr>
              <a:t>Детско-взрослое </a:t>
            </a:r>
            <a:r>
              <a:rPr lang="ru-RU" sz="1600" b="1" dirty="0">
                <a:solidFill>
                  <a:srgbClr val="FF0000"/>
                </a:solidFill>
              </a:rPr>
              <a:t>экологическое движение совместно с ГРИНПИС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332656"/>
            <a:ext cx="856895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Вот уже несколько лет наш детский сад </a:t>
            </a:r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активно </a:t>
            </a:r>
            <a:r>
              <a:rPr lang="ru-RU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сотрудничает с общественной организацией ГРИНПИС .Мы были участниками акции в рамках ГРИНПИС «Месяц леса», участниками конкурсов ГРИНПИС. За участие в восстановлении лесов в парке города и активный вклад в </a:t>
            </a:r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коллективу </a:t>
            </a:r>
            <a:r>
              <a:rPr lang="ru-RU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нашего сада вручили сертификат участника от общественной организации ГРИНПИС (г. Москва). Во Всероссийском конкурсе </a:t>
            </a:r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Гринпис воспитанница </a:t>
            </a:r>
            <a:r>
              <a:rPr lang="ru-RU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нашего детского сада №113 «</a:t>
            </a:r>
            <a:r>
              <a:rPr lang="ru-RU" sz="1600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Капитошка</a:t>
            </a:r>
            <a:r>
              <a:rPr lang="ru-RU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» приняла участие в нём и одержала </a:t>
            </a:r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победу. </a:t>
            </a:r>
            <a:r>
              <a:rPr lang="ru-RU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В бюллетене «Возродим наш лес» ГРИНПИС </a:t>
            </a:r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неоднократно печатали </a:t>
            </a:r>
            <a:r>
              <a:rPr lang="ru-RU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о нашей работе по экологическому образование с детьми в детском саду, публиковали статьи такие как «Кедры в детском саду», «Зимний сад в </a:t>
            </a:r>
            <a:r>
              <a:rPr lang="ru-RU" sz="1600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в</a:t>
            </a:r>
            <a:r>
              <a:rPr lang="ru-RU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саду «</a:t>
            </a:r>
            <a:r>
              <a:rPr lang="ru-RU" sz="1600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Капитошка</a:t>
            </a:r>
            <a:r>
              <a:rPr lang="ru-RU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» и другие. Получая посылки от Гринпис России, мы проводим беседы, рассматриваем иллюстративный материал, читаем художественную литературу, заучиваем стихи, распространяем плакаты-листовки о защите лесов. 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5877272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</a:rPr>
              <a:t>Сотрудничество, сотворчество взрослого и ребёнка –</a:t>
            </a:r>
          </a:p>
          <a:p>
            <a:r>
              <a:rPr lang="ru-RU" sz="1600" b="1" dirty="0" smtClean="0">
                <a:solidFill>
                  <a:srgbClr val="FF0000"/>
                </a:solidFill>
              </a:rPr>
              <a:t> Клуб «Станем юными защитниками природы», выпуски газет, плакатов.</a:t>
            </a:r>
            <a:endParaRPr lang="ru-RU" sz="1600" b="1" dirty="0">
              <a:solidFill>
                <a:srgbClr val="FF0000"/>
              </a:solidFill>
            </a:endParaRPr>
          </a:p>
        </p:txBody>
      </p:sp>
      <p:pic>
        <p:nvPicPr>
          <p:cNvPr id="9" name="Picture 2" descr="C:\Users\user\Desktop\IMG_143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732240" y="5013176"/>
            <a:ext cx="2276475" cy="17065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711187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88170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Все виды деятельности в нашей региональной программе подразделены на направления программы «Тропинки» В.Т. Кудрявцева,  по которой работает наш детский сад.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1560" y="906979"/>
            <a:ext cx="8712968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Содержание программы разработано в соответствии  ФГОС ДО и охватывает следующие </a:t>
            </a: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образовательные области:</a:t>
            </a:r>
          </a:p>
          <a:p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•	Физическое развитие</a:t>
            </a:r>
          </a:p>
          <a:p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•	Познавательное развитие</a:t>
            </a:r>
          </a:p>
          <a:p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•	Речевое развитие</a:t>
            </a:r>
          </a:p>
          <a:p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•	Социально-коммуникативное развитие</a:t>
            </a:r>
          </a:p>
          <a:p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•	Художественно-эстетическое развитие</a:t>
            </a:r>
          </a:p>
          <a:p>
            <a:endParaRPr lang="ru-RU" sz="16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Область Физическое развитие: </a:t>
            </a:r>
          </a:p>
          <a:p>
            <a:pPr>
              <a:buFont typeface="Wingdings" pitchFamily="2" charset="2"/>
              <a:buChar char="Ø"/>
            </a:pP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Тропинка в мир движения, тропинка к здоровью</a:t>
            </a:r>
          </a:p>
          <a:p>
            <a: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Туристские  прогулки «Мы ребята – </a:t>
            </a:r>
            <a:r>
              <a:rPr lang="ru-RU" sz="16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туристята</a:t>
            </a:r>
            <a: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» (спортивно-тренировочные, краеведческие, развлекательные)</a:t>
            </a:r>
          </a:p>
          <a:p>
            <a:endParaRPr lang="ru-RU" sz="16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 descr="C:\Users\user\Desktop\12гр\IMG_243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67744" y="3789040"/>
            <a:ext cx="2880320" cy="28974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350009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86409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Область Познавательное развитие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Тропинка в мир свойств и качеств предметов. Тропинка в окружающий мир</a:t>
            </a:r>
          </a:p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Игры-путешествия «Минутки любования», «Минутки познания»;</a:t>
            </a:r>
          </a:p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Игровое проблемное обучение, детское экспериментирование в экологической лаборатории.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3789040"/>
            <a:ext cx="29256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Область Речевое развитие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4149080"/>
            <a:ext cx="4572000" cy="6771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Тропинка в мир правильной речи</a:t>
            </a:r>
          </a:p>
          <a:p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Юный экскурсовод;</a:t>
            </a:r>
            <a:endParaRPr lang="ru-RU" dirty="0"/>
          </a:p>
        </p:txBody>
      </p:sp>
      <p:pic>
        <p:nvPicPr>
          <p:cNvPr id="4098" name="Picture 2" descr="C:\Users\user\Desktop\IMG_2785 — копия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932040" y="4077072"/>
            <a:ext cx="3285728" cy="2464296"/>
          </a:xfrm>
          <a:prstGeom prst="rect">
            <a:avLst/>
          </a:prstGeom>
          <a:noFill/>
        </p:spPr>
      </p:pic>
      <p:pic>
        <p:nvPicPr>
          <p:cNvPr id="4099" name="Picture 3" descr="C:\Users\user\Desktop\DSC_021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20072" y="1556792"/>
            <a:ext cx="3348011" cy="2234499"/>
          </a:xfrm>
          <a:prstGeom prst="rect">
            <a:avLst/>
          </a:prstGeom>
          <a:noFill/>
        </p:spPr>
      </p:pic>
      <p:pic>
        <p:nvPicPr>
          <p:cNvPr id="4100" name="Picture 4" descr="C:\Users\user\Documents\РАБОТА\я и кедр\DSC_060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51920" y="1700808"/>
            <a:ext cx="1152128" cy="1719441"/>
          </a:xfrm>
          <a:prstGeom prst="rect">
            <a:avLst/>
          </a:prstGeom>
          <a:noFill/>
        </p:spPr>
      </p:pic>
      <p:pic>
        <p:nvPicPr>
          <p:cNvPr id="4101" name="Picture 5" descr="C:\Users\user\Desktop\IMG_039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043608" y="1916832"/>
            <a:ext cx="2276475" cy="17065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9140" y="188640"/>
            <a:ext cx="835292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Область  Социально-коммуникативное развитие</a:t>
            </a:r>
          </a:p>
          <a:p>
            <a:pPr>
              <a:buFont typeface="Wingdings" pitchFamily="2" charset="2"/>
              <a:buChar char="Ø"/>
            </a:pP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Тропинка в мир людей. Тропинка в мир труда</a:t>
            </a:r>
          </a:p>
          <a:p>
            <a: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Игры с водой и природным материалом родного края.</a:t>
            </a:r>
          </a:p>
          <a:p>
            <a: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Клуб «Юные защитники природы», природоохранные акции.</a:t>
            </a:r>
          </a:p>
          <a:p>
            <a:endParaRPr lang="ru-RU" sz="16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Художественно-эстетическое развитие</a:t>
            </a:r>
          </a:p>
          <a:p>
            <a:pPr>
              <a:buFont typeface="Wingdings" pitchFamily="2" charset="2"/>
              <a:buChar char="Ø"/>
            </a:pP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Тропинка в мир музыки, Тропинка в мир изобразительного искусства</a:t>
            </a:r>
          </a:p>
          <a:p>
            <a: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Игры-путешествия – минутки любования;</a:t>
            </a:r>
          </a:p>
          <a:p>
            <a: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Прогулки- пленэр;</a:t>
            </a:r>
          </a:p>
          <a:p>
            <a: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Поэтический образ природы в детском  рисунке.</a:t>
            </a:r>
            <a:endParaRPr lang="ru-RU" sz="1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F:\Экология для СТП\P71024-102514 — копия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59832" y="4149080"/>
            <a:ext cx="1892188" cy="2522917"/>
          </a:xfrm>
          <a:prstGeom prst="rect">
            <a:avLst/>
          </a:prstGeom>
          <a:noFill/>
        </p:spPr>
      </p:pic>
      <p:pic>
        <p:nvPicPr>
          <p:cNvPr id="2052" name="Picture 4" descr="F:\Экология для СТП\Xi_LxB8w69o — копия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584" y="4149080"/>
            <a:ext cx="1870230" cy="2493640"/>
          </a:xfrm>
          <a:prstGeom prst="rect">
            <a:avLst/>
          </a:prstGeom>
          <a:noFill/>
        </p:spPr>
      </p:pic>
      <p:pic>
        <p:nvPicPr>
          <p:cNvPr id="2053" name="Picture 5" descr="C:\Users\user\Desktop\P71024-10310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12160" y="3429000"/>
            <a:ext cx="2376264" cy="3168352"/>
          </a:xfrm>
          <a:prstGeom prst="rect">
            <a:avLst/>
          </a:prstGeom>
          <a:noFill/>
        </p:spPr>
      </p:pic>
      <p:pic>
        <p:nvPicPr>
          <p:cNvPr id="8" name="Picture 3" descr="C:\Users\Татьяна\Desktop\Bz6Ogu5T8gs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196752"/>
            <a:ext cx="1656184" cy="1598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Татьяна\Desktop\KdsEZAQdDOo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196752"/>
            <a:ext cx="1944216" cy="1458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3635896" y="1484784"/>
            <a:ext cx="32403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 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Акция </a:t>
            </a:r>
          </a:p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«</a:t>
            </a:r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Посади кедр»</a:t>
            </a:r>
          </a:p>
        </p:txBody>
      </p:sp>
    </p:spTree>
    <p:extLst>
      <p:ext uri="{BB962C8B-B14F-4D97-AF65-F5344CB8AC3E}">
        <p14:creationId xmlns:p14="http://schemas.microsoft.com/office/powerpoint/2010/main" xmlns="" val="130274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1124744"/>
            <a:ext cx="6074100" cy="452431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 </a:t>
            </a:r>
          </a:p>
          <a:p>
            <a:pPr algn="ctr"/>
            <a:r>
              <a:rPr lang="ru-RU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внимание!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5364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RABOTA\Д.С. Капитошка\регионалка с рецензией\1gfg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04664"/>
            <a:ext cx="4139604" cy="587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1220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RABOTA\Д.С. Капитошка\регионалка с рецензией\РЕЦЕНЗИЯ НА РЕГИОНАЛЬНУЮ ПРОГРАММУ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16632"/>
            <a:ext cx="4752528" cy="6535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91305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RABOTA\Д.С. Капитошка\регионалка с рецензией\121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332656"/>
            <a:ext cx="7792848" cy="558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12430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404664"/>
            <a:ext cx="85689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В современных условиях экологический кризис носит глобальный характер. Меры по защите природы являются первостепенной задачей человеческого сообщества. Первые семь лет в жизни ребенка </a:t>
            </a:r>
            <a:r>
              <a:rPr lang="ru-RU" b="1" dirty="0" smtClean="0">
                <a:solidFill>
                  <a:srgbClr val="FF0000"/>
                </a:solidFill>
              </a:rPr>
              <a:t>идёт </a:t>
            </a:r>
            <a:r>
              <a:rPr lang="ru-RU" b="1" dirty="0">
                <a:solidFill>
                  <a:srgbClr val="FF0000"/>
                </a:solidFill>
              </a:rPr>
              <a:t>становление </a:t>
            </a:r>
            <a:r>
              <a:rPr lang="ru-RU" b="1" dirty="0" smtClean="0">
                <a:solidFill>
                  <a:srgbClr val="FF0000"/>
                </a:solidFill>
              </a:rPr>
              <a:t>самосознания.  В этот период закладываются основы взаимодействия человека с природой. При помощи взрослых ребенок начинает осознавать ее как общую ценность. Современный ребенок всё реже общается с природой, наблюдается процесс его отчуждения от неё. А природа, как известно, один из основных источников формирования детских ощущений, восприятий, представлений.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4346" y="2852936"/>
            <a:ext cx="82089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solidFill>
                  <a:srgbClr val="7030A0"/>
                </a:solidFill>
              </a:rPr>
              <a:t>Цель  региональной  программы:</a:t>
            </a:r>
            <a:endParaRPr lang="ru-RU" b="1" dirty="0">
              <a:solidFill>
                <a:srgbClr val="7030A0"/>
              </a:solidFill>
            </a:endParaRPr>
          </a:p>
          <a:p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формирование начал экологической этики и культуры  у детей дошкольного возраста. 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4005064"/>
            <a:ext cx="81369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Одни из задач это  : </a:t>
            </a:r>
          </a:p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1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. Формирование  системы элементарных экологических знаний, доступных пониманию ребёнка-дошкольника.</a:t>
            </a:r>
          </a:p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2. Развитие познавательного интереса к миру природы.</a:t>
            </a:r>
          </a:p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3. Расширение знаний дошкольников о природе малой родины и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её 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исторических ценностях.</a:t>
            </a:r>
          </a:p>
        </p:txBody>
      </p:sp>
    </p:spTree>
    <p:extLst>
      <p:ext uri="{BB962C8B-B14F-4D97-AF65-F5344CB8AC3E}">
        <p14:creationId xmlns:p14="http://schemas.microsoft.com/office/powerpoint/2010/main" xmlns="" val="361458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9467" y="548680"/>
            <a:ext cx="79928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В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нашей региональной программе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выделяются новые виды  деятельности:</a:t>
            </a:r>
          </a:p>
          <a:p>
            <a:r>
              <a:rPr lang="ru-RU" dirty="0">
                <a:solidFill>
                  <a:srgbClr val="FF0000"/>
                </a:solidFill>
              </a:rPr>
              <a:t>•	</a:t>
            </a:r>
            <a:r>
              <a:rPr lang="ru-RU" b="1" dirty="0">
                <a:solidFill>
                  <a:srgbClr val="FF0000"/>
                </a:solidFill>
              </a:rPr>
              <a:t>Игры-путешествия с решением экологических задач, </a:t>
            </a:r>
            <a:r>
              <a:rPr lang="ru-RU" b="1" dirty="0">
                <a:solidFill>
                  <a:srgbClr val="7030A0"/>
                </a:solidFill>
              </a:rPr>
              <a:t>т</a:t>
            </a:r>
            <a:r>
              <a:rPr lang="ru-RU" b="1" dirty="0" smtClean="0">
                <a:solidFill>
                  <a:srgbClr val="7030A0"/>
                </a:solidFill>
              </a:rPr>
              <a:t>. е </a:t>
            </a:r>
            <a:r>
              <a:rPr lang="ru-RU" b="1" dirty="0">
                <a:solidFill>
                  <a:srgbClr val="7030A0"/>
                </a:solidFill>
              </a:rPr>
              <a:t>когда даётся экологическая задача, </a:t>
            </a:r>
            <a:r>
              <a:rPr lang="ru-RU" b="1" dirty="0" smtClean="0">
                <a:solidFill>
                  <a:srgbClr val="7030A0"/>
                </a:solidFill>
              </a:rPr>
              <a:t>которую </a:t>
            </a:r>
            <a:r>
              <a:rPr lang="ru-RU" b="1" dirty="0">
                <a:solidFill>
                  <a:srgbClr val="7030A0"/>
                </a:solidFill>
              </a:rPr>
              <a:t>надо </a:t>
            </a:r>
            <a:r>
              <a:rPr lang="ru-RU" b="1" dirty="0" smtClean="0">
                <a:solidFill>
                  <a:srgbClr val="7030A0"/>
                </a:solidFill>
              </a:rPr>
              <a:t>решить .Он разбиты на разные возрастные группы  и делятся на </a:t>
            </a:r>
            <a:r>
              <a:rPr lang="ru-RU" b="1" i="1" dirty="0" smtClean="0">
                <a:solidFill>
                  <a:srgbClr val="DC0E75"/>
                </a:solidFill>
              </a:rPr>
              <a:t>минутки </a:t>
            </a:r>
            <a:r>
              <a:rPr lang="ru-RU" b="1" i="1" dirty="0">
                <a:solidFill>
                  <a:srgbClr val="DC0E75"/>
                </a:solidFill>
              </a:rPr>
              <a:t>л</a:t>
            </a:r>
            <a:r>
              <a:rPr lang="ru-RU" b="1" i="1" dirty="0" smtClean="0">
                <a:solidFill>
                  <a:srgbClr val="DC0E75"/>
                </a:solidFill>
              </a:rPr>
              <a:t>юбования </a:t>
            </a:r>
            <a:r>
              <a:rPr lang="ru-RU" b="1" dirty="0" smtClean="0">
                <a:solidFill>
                  <a:srgbClr val="7030A0"/>
                </a:solidFill>
              </a:rPr>
              <a:t>в младшей и средней группе, где дети учится любоваться</a:t>
            </a:r>
            <a:r>
              <a:rPr lang="ru-RU" b="1" dirty="0">
                <a:solidFill>
                  <a:srgbClr val="7030A0"/>
                </a:solidFill>
              </a:rPr>
              <a:t>, переживать радость от восприятия красоты природы</a:t>
            </a:r>
            <a:r>
              <a:rPr lang="ru-RU" b="1" dirty="0" smtClean="0">
                <a:solidFill>
                  <a:srgbClr val="7030A0"/>
                </a:solidFill>
              </a:rPr>
              <a:t> и </a:t>
            </a:r>
            <a:r>
              <a:rPr lang="ru-RU" b="1" i="1" dirty="0" smtClean="0">
                <a:solidFill>
                  <a:srgbClr val="DC0E75"/>
                </a:solidFill>
              </a:rPr>
              <a:t>минутки познания </a:t>
            </a:r>
            <a:r>
              <a:rPr lang="ru-RU" b="1" dirty="0" smtClean="0">
                <a:solidFill>
                  <a:srgbClr val="7030A0"/>
                </a:solidFill>
              </a:rPr>
              <a:t>в старших группах, где дети получают знания о растениях.</a:t>
            </a:r>
            <a:endParaRPr lang="ru-RU" b="1" dirty="0">
              <a:solidFill>
                <a:srgbClr val="7030A0"/>
              </a:solidFill>
            </a:endParaRPr>
          </a:p>
          <a:p>
            <a:r>
              <a:rPr lang="ru-RU" b="1" dirty="0" smtClean="0">
                <a:solidFill>
                  <a:srgbClr val="7030A0"/>
                </a:solidFill>
              </a:rPr>
              <a:t>В игры путешествия включено и детское экспериментирование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3" name="Рисунок 2" descr="IMG_6263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3073028"/>
            <a:ext cx="3794998" cy="2771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C:\Users\Татьяна\Desktop\P70919-11035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08004" y="3101611"/>
            <a:ext cx="3821160" cy="2594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61273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3817" y="160184"/>
            <a:ext cx="82089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•	Игровое проблемное обучение, 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т.е. когда даётся экологическая проблема и её необходимо решить.</a:t>
            </a: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•	Поэтический образ рисунка(пейзажа) в рисунках. 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Дети рисуют как традиционным, так и  в основном  нетрадиционным способом, сопровождая чтение стихов. </a:t>
            </a: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endParaRPr lang="ru-RU" b="1" dirty="0" smtClean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Татьяна\Desktop\00003.MTS_snapshot_02.00_[2016.02.08_07.32.56]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3801249"/>
            <a:ext cx="2552700" cy="173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Татьяна\Desktop\00007.MTS_snapshot_02.26_[2016.02.08_08.01.04]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801249"/>
            <a:ext cx="2552700" cy="173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Татьяна\Desktop\00005.MTS_snapshot_01.13_[2016.02.08_07.41.20]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6099" y="4575416"/>
            <a:ext cx="3064349" cy="2081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Татьяна\Desktop\0-02-05-81915fd706dba18af42270eb6e7b409820f83c8e5148665b146c26c59e7dbd92_full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1052736"/>
            <a:ext cx="2552700" cy="173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Татьяна\Desktop\viber image2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980728"/>
            <a:ext cx="2552700" cy="173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9082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820891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Туристические прогулки, прогулки пленэр 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на </a:t>
            </a:r>
            <a:r>
              <a:rPr lang="ru-RU" b="1" dirty="0">
                <a:solidFill>
                  <a:srgbClr val="FF0000"/>
                </a:solidFill>
              </a:rPr>
              <a:t>территории детского сада</a:t>
            </a:r>
          </a:p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Пленер - это рисование на фоне природы.</a:t>
            </a:r>
          </a:p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Дети делают зарисовки на конкретную тему </a:t>
            </a:r>
          </a:p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или свободную тему 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«</a:t>
            </a:r>
            <a:r>
              <a:rPr lang="ru-RU" b="1" dirty="0">
                <a:solidFill>
                  <a:srgbClr val="FF0000"/>
                </a:solidFill>
              </a:rPr>
              <a:t>Юный экскурсовод</a:t>
            </a:r>
            <a:r>
              <a:rPr lang="ru-RU" b="1" dirty="0" smtClean="0">
                <a:solidFill>
                  <a:srgbClr val="FF0000"/>
                </a:solidFill>
              </a:rPr>
              <a:t>»</a:t>
            </a:r>
            <a:r>
              <a:rPr lang="ru-RU" dirty="0"/>
              <a:t> </a:t>
            </a:r>
            <a:r>
              <a:rPr lang="ru-RU" dirty="0" smtClean="0"/>
              <a:t>, 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где главные задачи  это </a:t>
            </a:r>
          </a:p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развивать </a:t>
            </a:r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у детей монологическую форму 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речи</a:t>
            </a:r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 дать </a:t>
            </a:r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элементарные представления  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 </a:t>
            </a:r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профессии экскурсовода</a:t>
            </a:r>
            <a:endParaRPr lang="ru-RU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41551" y="2411305"/>
            <a:ext cx="25868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algn="ctr"/>
            <a:r>
              <a:rPr lang="ru-RU" sz="2000" b="1" dirty="0">
                <a:solidFill>
                  <a:srgbClr val="FF0000"/>
                </a:solidFill>
              </a:rPr>
              <a:t>Экологические акции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65745" y="3806899"/>
            <a:ext cx="24758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«Лес на подоконнике»</a:t>
            </a:r>
          </a:p>
        </p:txBody>
      </p:sp>
      <p:pic>
        <p:nvPicPr>
          <p:cNvPr id="4100" name="Picture 4" descr="C:\Users\Татьяна\Desktop\GpalV-7RXaM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1792" y="2983823"/>
            <a:ext cx="2525328" cy="1583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Татьяна\Desktop\20170926_07541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68785" y="3305680"/>
            <a:ext cx="751827" cy="1002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Татьяна\Desktop\0xNzJ8nck2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68934" y="3229705"/>
            <a:ext cx="1239978" cy="1091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Users\Татьяна\Desktop\IMG_411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85216" y="4707513"/>
            <a:ext cx="2552700" cy="173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344699" y="4343038"/>
            <a:ext cx="2633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Акция «Посади дерево»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51920" y="5155266"/>
            <a:ext cx="24325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Акция </a:t>
            </a:r>
          </a:p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«Дерево выпускника»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104" name="Picture 8" descr="C:\Users\Татьяна\Desktop\IMG_1558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4869160"/>
            <a:ext cx="2420892" cy="1644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user\Desktop\P71024-102640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940152" y="0"/>
            <a:ext cx="1381640" cy="1842187"/>
          </a:xfrm>
          <a:prstGeom prst="rect">
            <a:avLst/>
          </a:prstGeom>
          <a:noFill/>
        </p:spPr>
      </p:pic>
      <p:pic>
        <p:nvPicPr>
          <p:cNvPr id="3075" name="Picture 3" descr="C:\Users\user\Desktop\IMG_2788 — копия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092280" y="980728"/>
            <a:ext cx="1872208" cy="14041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077017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116632"/>
            <a:ext cx="872509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Встреча </a:t>
            </a:r>
            <a:r>
              <a:rPr lang="ru-RU" b="1" dirty="0">
                <a:solidFill>
                  <a:srgbClr val="FF0000"/>
                </a:solidFill>
              </a:rPr>
              <a:t>с носителями </a:t>
            </a:r>
            <a:r>
              <a:rPr lang="ru-RU" b="1" dirty="0" smtClean="0">
                <a:solidFill>
                  <a:srgbClr val="FF0000"/>
                </a:solidFill>
              </a:rPr>
              <a:t>опыта </a:t>
            </a:r>
            <a:r>
              <a:rPr lang="ru-RU" b="1" dirty="0">
                <a:solidFill>
                  <a:srgbClr val="FF0000"/>
                </a:solidFill>
              </a:rPr>
              <a:t>в художественной </a:t>
            </a:r>
            <a:r>
              <a:rPr lang="ru-RU" b="1" dirty="0" smtClean="0">
                <a:solidFill>
                  <a:srgbClr val="FF0000"/>
                </a:solidFill>
              </a:rPr>
              <a:t>деятельности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- сотрудничество </a:t>
            </a:r>
            <a:r>
              <a:rPr lang="ru-RU" b="1" dirty="0">
                <a:solidFill>
                  <a:srgbClr val="FF0000"/>
                </a:solidFill>
              </a:rPr>
              <a:t>с музеями города -  национальный музей Бурятии, музей </a:t>
            </a:r>
            <a:r>
              <a:rPr lang="ru-RU" b="1" dirty="0" smtClean="0">
                <a:solidFill>
                  <a:srgbClr val="FF0000"/>
                </a:solidFill>
              </a:rPr>
              <a:t>Природы. 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Мы активно сотрудничаем с Музеем Природы, Национальным Музеем, были неоднократными участниками открытий выставок , и были сами участниками выставок, как дети, так и </a:t>
            </a:r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взрослые </a:t>
            </a:r>
            <a:endParaRPr lang="ru-RU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ru-RU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ru-RU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ru-RU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r>
              <a:rPr lang="ru-RU" b="1" dirty="0">
                <a:solidFill>
                  <a:srgbClr val="FF0000"/>
                </a:solidFill>
              </a:rPr>
              <a:t>	</a:t>
            </a:r>
          </a:p>
          <a:p>
            <a:endParaRPr lang="ru-RU" b="1" dirty="0">
              <a:solidFill>
                <a:srgbClr val="FF0000"/>
              </a:solidFill>
            </a:endParaRPr>
          </a:p>
          <a:p>
            <a:r>
              <a:rPr lang="ru-RU" b="1" dirty="0">
                <a:solidFill>
                  <a:srgbClr val="FF0000"/>
                </a:solidFill>
              </a:rPr>
              <a:t>	</a:t>
            </a:r>
          </a:p>
        </p:txBody>
      </p:sp>
      <p:pic>
        <p:nvPicPr>
          <p:cNvPr id="2053" name="Picture 5" descr="C:\Users\Татьяна\Desktop\DSC01818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0097" y="2420888"/>
            <a:ext cx="2144792" cy="2201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Татьяна\Desktop\МУЗЕЙ 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44889" y="1605821"/>
            <a:ext cx="3175505" cy="1774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Татьяна\Desktop\IMG_053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5456" y="1952641"/>
            <a:ext cx="3276366" cy="2186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Татьяна\Desktop\МУЗЕЙ 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5862" y="4139323"/>
            <a:ext cx="3684532" cy="2043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C:\Users\Татьяна\Desktop\IMG_3812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1100" y="4445300"/>
            <a:ext cx="3528809" cy="1983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1" descr="C:\Users\Татьяна\Desktop\IMG_0652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75601" y="4991889"/>
            <a:ext cx="2181615" cy="1456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21439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355</TotalTime>
  <Words>511</Words>
  <Application>Microsoft Office PowerPoint</Application>
  <PresentationFormat>Экран (4:3)</PresentationFormat>
  <Paragraphs>95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user</cp:lastModifiedBy>
  <cp:revision>33</cp:revision>
  <cp:lastPrinted>2017-10-24T12:11:06Z</cp:lastPrinted>
  <dcterms:created xsi:type="dcterms:W3CDTF">2017-10-23T13:28:16Z</dcterms:created>
  <dcterms:modified xsi:type="dcterms:W3CDTF">2018-08-17T04:59:24Z</dcterms:modified>
</cp:coreProperties>
</file>