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60" r:id="rId4"/>
    <p:sldId id="259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3/16/2013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etrad3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260649"/>
            <a:ext cx="8640960" cy="633670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6E9A4-B73F-47EB-A741-4E0C2671FBDA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F9C1B-7B9D-4D60-A6AF-D6BDA691454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karanda13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56376" y="5301208"/>
            <a:ext cx="999831" cy="13656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3.wav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26" Type="http://schemas.openxmlformats.org/officeDocument/2006/relationships/image" Target="../media/image45.png"/><Relationship Id="rId3" Type="http://schemas.openxmlformats.org/officeDocument/2006/relationships/audio" Target="../media/audio8.wav"/><Relationship Id="rId21" Type="http://schemas.openxmlformats.org/officeDocument/2006/relationships/image" Target="../media/image40.png"/><Relationship Id="rId7" Type="http://schemas.openxmlformats.org/officeDocument/2006/relationships/audio" Target="../media/audio12.wav"/><Relationship Id="rId12" Type="http://schemas.openxmlformats.org/officeDocument/2006/relationships/image" Target="../media/image31.gif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2" Type="http://schemas.openxmlformats.org/officeDocument/2006/relationships/audio" Target="../media/audio7.wav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29" Type="http://schemas.openxmlformats.org/officeDocument/2006/relationships/image" Target="../media/image48.jpeg"/><Relationship Id="rId1" Type="http://schemas.openxmlformats.org/officeDocument/2006/relationships/audio" Target="../media/audio6.wav"/><Relationship Id="rId6" Type="http://schemas.openxmlformats.org/officeDocument/2006/relationships/audio" Target="../media/audio11.wav"/><Relationship Id="rId11" Type="http://schemas.openxmlformats.org/officeDocument/2006/relationships/audio" Target="../media/audio15.wav"/><Relationship Id="rId24" Type="http://schemas.openxmlformats.org/officeDocument/2006/relationships/image" Target="../media/image43.png"/><Relationship Id="rId5" Type="http://schemas.openxmlformats.org/officeDocument/2006/relationships/audio" Target="../media/audio10.wav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28" Type="http://schemas.openxmlformats.org/officeDocument/2006/relationships/image" Target="../media/image47.jpeg"/><Relationship Id="rId10" Type="http://schemas.openxmlformats.org/officeDocument/2006/relationships/audio" Target="../media/audio14.wav"/><Relationship Id="rId19" Type="http://schemas.openxmlformats.org/officeDocument/2006/relationships/image" Target="../media/image38.png"/><Relationship Id="rId4" Type="http://schemas.openxmlformats.org/officeDocument/2006/relationships/audio" Target="../media/audio9.wav"/><Relationship Id="rId9" Type="http://schemas.openxmlformats.org/officeDocument/2006/relationships/slideLayout" Target="../slideLayouts/slideLayout4.xml"/><Relationship Id="rId14" Type="http://schemas.openxmlformats.org/officeDocument/2006/relationships/image" Target="../media/image33.png"/><Relationship Id="rId22" Type="http://schemas.openxmlformats.org/officeDocument/2006/relationships/image" Target="../media/image41.png"/><Relationship Id="rId27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hyperlink" Target="http://www.pedlib.ru/books1/3/0298/image185.jpg" TargetMode="External"/><Relationship Id="rId18" Type="http://schemas.openxmlformats.org/officeDocument/2006/relationships/image" Target="../media/image11.jpeg"/><Relationship Id="rId3" Type="http://schemas.openxmlformats.org/officeDocument/2006/relationships/audio" Target="../media/audio3.wav"/><Relationship Id="rId7" Type="http://schemas.openxmlformats.org/officeDocument/2006/relationships/hyperlink" Target="http://www.pedlib.ru/books1/3/0298/image187.jpg" TargetMode="External"/><Relationship Id="rId12" Type="http://schemas.openxmlformats.org/officeDocument/2006/relationships/image" Target="../media/image8.png"/><Relationship Id="rId17" Type="http://schemas.openxmlformats.org/officeDocument/2006/relationships/hyperlink" Target="http://www.pedlib.ru/books1/3/0298/image183.jpg" TargetMode="External"/><Relationship Id="rId2" Type="http://schemas.openxmlformats.org/officeDocument/2006/relationships/audio" Target="../media/audio2.wav"/><Relationship Id="rId16" Type="http://schemas.openxmlformats.org/officeDocument/2006/relationships/image" Target="../media/image10.jpeg"/><Relationship Id="rId1" Type="http://schemas.openxmlformats.org/officeDocument/2006/relationships/audio" Target="../media/audio1.wav"/><Relationship Id="rId6" Type="http://schemas.openxmlformats.org/officeDocument/2006/relationships/slideLayout" Target="../slideLayouts/slideLayout4.xml"/><Relationship Id="rId11" Type="http://schemas.openxmlformats.org/officeDocument/2006/relationships/image" Target="../media/image7.png"/><Relationship Id="rId5" Type="http://schemas.openxmlformats.org/officeDocument/2006/relationships/audio" Target="../media/audio5.wav"/><Relationship Id="rId15" Type="http://schemas.openxmlformats.org/officeDocument/2006/relationships/hyperlink" Target="http://www.pedlib.ru/books1/3/0298/image151.jpg" TargetMode="External"/><Relationship Id="rId10" Type="http://schemas.openxmlformats.org/officeDocument/2006/relationships/image" Target="../media/image6.png"/><Relationship Id="rId4" Type="http://schemas.openxmlformats.org/officeDocument/2006/relationships/audio" Target="../media/audio4.wav"/><Relationship Id="rId9" Type="http://schemas.openxmlformats.org/officeDocument/2006/relationships/image" Target="../media/image5.png"/><Relationship Id="rId1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2957533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Презентация занятия по автоматизации звука</a:t>
            </a:r>
            <a:r>
              <a:rPr lang="en-US" sz="5400" dirty="0" smtClean="0">
                <a:solidFill>
                  <a:srgbClr val="C00000"/>
                </a:solidFill>
              </a:rPr>
              <a:t> [</a:t>
            </a:r>
            <a:r>
              <a:rPr lang="ru-RU" sz="5400" dirty="0" smtClean="0">
                <a:solidFill>
                  <a:srgbClr val="C00000"/>
                </a:solidFill>
              </a:rPr>
              <a:t>Р</a:t>
            </a:r>
            <a:r>
              <a:rPr lang="en-US" sz="5400" dirty="0" smtClean="0">
                <a:solidFill>
                  <a:srgbClr val="C00000"/>
                </a:solidFill>
              </a:rPr>
              <a:t>]</a:t>
            </a:r>
            <a:r>
              <a:rPr lang="ru-RU" sz="5400" dirty="0" smtClean="0">
                <a:solidFill>
                  <a:srgbClr val="C00000"/>
                </a:solidFill>
              </a:rPr>
              <a:t>.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Автор: Уварова Елена Викторовна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Логопед: ГБУЗ АО ДГКБ Отделения восстановительного лечения для детей.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Произнеси </a:t>
            </a:r>
            <a:r>
              <a:rPr lang="ru-RU" sz="5400" b="1" dirty="0" err="1" smtClean="0">
                <a:solidFill>
                  <a:srgbClr val="FF0000"/>
                </a:solidFill>
              </a:rPr>
              <a:t>чистоговорки</a:t>
            </a:r>
            <a:r>
              <a:rPr lang="ru-RU" sz="5400" b="1" dirty="0" smtClean="0">
                <a:solidFill>
                  <a:srgbClr val="FF0000"/>
                </a:solidFill>
              </a:rPr>
              <a:t>!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8295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Ру-ру-ру - розы на ветру.</a:t>
            </a:r>
          </a:p>
          <a:p>
            <a:pPr>
              <a:buNone/>
            </a:pPr>
            <a:r>
              <a:rPr lang="ru-RU" sz="4000" b="1" dirty="0" smtClean="0"/>
              <a:t>Ры-ры-ры – тигры у норы.</a:t>
            </a:r>
          </a:p>
          <a:p>
            <a:pPr>
              <a:buNone/>
            </a:pPr>
            <a:r>
              <a:rPr lang="ru-RU" sz="4000" b="1" dirty="0" smtClean="0"/>
              <a:t>Ор-ор-ор – заводи мотор.</a:t>
            </a:r>
          </a:p>
          <a:p>
            <a:pPr>
              <a:buNone/>
            </a:pPr>
            <a:r>
              <a:rPr lang="ru-RU" sz="4000" b="1" dirty="0" smtClean="0"/>
              <a:t>Тра-тра-тра – трактор у пруда.</a:t>
            </a:r>
          </a:p>
          <a:p>
            <a:pPr>
              <a:buNone/>
            </a:pPr>
            <a:r>
              <a:rPr lang="ru-RU" sz="4000" b="1" dirty="0" smtClean="0"/>
              <a:t>Ир-ир-ир – миру –мир.</a:t>
            </a:r>
            <a:endParaRPr lang="ru-RU" sz="4000" b="1" dirty="0"/>
          </a:p>
        </p:txBody>
      </p:sp>
      <p:pic>
        <p:nvPicPr>
          <p:cNvPr id="3075" name="Picture 3" descr="F:\рисунки\роза.files\flowers.files\r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142984"/>
            <a:ext cx="1285884" cy="1428760"/>
          </a:xfrm>
          <a:prstGeom prst="rect">
            <a:avLst/>
          </a:prstGeom>
          <a:noFill/>
        </p:spPr>
      </p:pic>
      <p:pic>
        <p:nvPicPr>
          <p:cNvPr id="3076" name="Picture 4" descr="F:\рисунки\тигр.files\beast3.files\t1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786058"/>
            <a:ext cx="1571636" cy="1143008"/>
          </a:xfrm>
          <a:prstGeom prst="rect">
            <a:avLst/>
          </a:prstGeom>
          <a:noFill/>
        </p:spPr>
      </p:pic>
      <p:pic>
        <p:nvPicPr>
          <p:cNvPr id="7" name="Picture 4" descr="F:\рисунки\тигр.files\beast3.files\t1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3000372"/>
            <a:ext cx="1500198" cy="1214446"/>
          </a:xfrm>
          <a:prstGeom prst="rect">
            <a:avLst/>
          </a:prstGeom>
          <a:noFill/>
        </p:spPr>
      </p:pic>
      <p:pic>
        <p:nvPicPr>
          <p:cNvPr id="3077" name="Picture 5" descr="F:\рисунки\трактор.files\trans2.files\sci-bulldozer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643446"/>
            <a:ext cx="2071702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logoped\My Documents\My Pictures\ВСЁ ДЛЯ ПРЕЗЕНТАЦИЙ\картинки и аниме для презентаций\человечки\gallery_1_385_9047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705600" y="1752600"/>
            <a:ext cx="1095375" cy="1095375"/>
          </a:xfrm>
          <a:prstGeom prst="rect">
            <a:avLst/>
          </a:prstGeom>
          <a:noFill/>
        </p:spPr>
      </p:pic>
      <p:pic>
        <p:nvPicPr>
          <p:cNvPr id="5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3"/>
          <a:stretch>
            <a:fillRect/>
          </a:stretch>
        </p:blipFill>
        <p:spPr>
          <a:xfrm>
            <a:off x="2133600" y="2590800"/>
            <a:ext cx="304800" cy="304800"/>
          </a:xfrm>
          <a:prstGeom prst="rect">
            <a:avLst/>
          </a:prstGeom>
        </p:spPr>
      </p:pic>
      <p:pic>
        <p:nvPicPr>
          <p:cNvPr id="5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4"/>
          <a:stretch>
            <a:fillRect/>
          </a:stretch>
        </p:blipFill>
        <p:spPr>
          <a:xfrm>
            <a:off x="1981200" y="5029200"/>
            <a:ext cx="304800" cy="304800"/>
          </a:xfrm>
          <a:prstGeom prst="rect">
            <a:avLst/>
          </a:prstGeom>
        </p:spPr>
      </p:pic>
      <p:pic>
        <p:nvPicPr>
          <p:cNvPr id="5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5"/>
          <a:stretch>
            <a:fillRect/>
          </a:stretch>
        </p:blipFill>
        <p:spPr>
          <a:xfrm>
            <a:off x="6934200" y="5029200"/>
            <a:ext cx="838200" cy="533400"/>
          </a:xfrm>
          <a:prstGeom prst="rect">
            <a:avLst/>
          </a:prstGeom>
        </p:spPr>
      </p:pic>
      <p:pic>
        <p:nvPicPr>
          <p:cNvPr id="48" name="j0214098.wav">
            <a:hlinkClick r:id="" action="ppaction://media"/>
          </p:cNvPr>
          <p:cNvPicPr>
            <a:picLocks noRot="1" noChangeAspect="1"/>
          </p:cNvPicPr>
          <p:nvPr>
            <a:wavAudioFile r:embed="rId4" name="j0214098.wav"/>
          </p:nvPr>
        </p:nvPicPr>
        <p:blipFill>
          <a:blip r:embed="rId16"/>
          <a:stretch>
            <a:fillRect/>
          </a:stretch>
        </p:blipFill>
        <p:spPr>
          <a:xfrm>
            <a:off x="6400800" y="3276600"/>
            <a:ext cx="304800" cy="304800"/>
          </a:xfrm>
          <a:prstGeom prst="rect">
            <a:avLst/>
          </a:prstGeom>
        </p:spPr>
      </p:pic>
      <p:pic>
        <p:nvPicPr>
          <p:cNvPr id="47" name="j0214098.wav">
            <a:hlinkClick r:id="" action="ppaction://media"/>
          </p:cNvPr>
          <p:cNvPicPr>
            <a:picLocks noRot="1" noChangeAspect="1"/>
          </p:cNvPicPr>
          <p:nvPr>
            <a:wavAudioFile r:embed="rId4" name="j0214098.wav"/>
          </p:nvPr>
        </p:nvPicPr>
        <p:blipFill>
          <a:blip r:embed="rId17"/>
          <a:stretch>
            <a:fillRect/>
          </a:stretch>
        </p:blipFill>
        <p:spPr>
          <a:xfrm>
            <a:off x="6324600" y="1447800"/>
            <a:ext cx="1905000" cy="1905000"/>
          </a:xfrm>
          <a:prstGeom prst="rect">
            <a:avLst/>
          </a:prstGeom>
        </p:spPr>
      </p:pic>
      <p:pic>
        <p:nvPicPr>
          <p:cNvPr id="45" name="j0214098.wav">
            <a:hlinkClick r:id="" action="ppaction://media"/>
          </p:cNvPr>
          <p:cNvPicPr>
            <a:picLocks noRot="1" noChangeAspect="1"/>
          </p:cNvPicPr>
          <p:nvPr>
            <a:wavAudioFile r:embed="rId4" name="j0214098.wav"/>
          </p:nvPr>
        </p:nvPicPr>
        <p:blipFill>
          <a:blip r:embed="rId18"/>
          <a:stretch>
            <a:fillRect/>
          </a:stretch>
        </p:blipFill>
        <p:spPr>
          <a:xfrm>
            <a:off x="6400800" y="1676400"/>
            <a:ext cx="1600200" cy="1600200"/>
          </a:xfrm>
          <a:prstGeom prst="rect">
            <a:avLst/>
          </a:prstGeom>
        </p:spPr>
      </p:pic>
      <p:pic>
        <p:nvPicPr>
          <p:cNvPr id="44" name="j0214098.wav">
            <a:hlinkClick r:id="" action="ppaction://media"/>
          </p:cNvPr>
          <p:cNvPicPr>
            <a:picLocks noRot="1" noChangeAspect="1"/>
          </p:cNvPicPr>
          <p:nvPr>
            <a:wavAudioFile r:embed="rId4" name="j0214098.wav"/>
          </p:nvPr>
        </p:nvPicPr>
        <p:blipFill>
          <a:blip r:embed="rId19"/>
          <a:stretch>
            <a:fillRect/>
          </a:stretch>
        </p:blipFill>
        <p:spPr>
          <a:xfrm>
            <a:off x="6172200" y="1676400"/>
            <a:ext cx="1981200" cy="1600200"/>
          </a:xfrm>
          <a:prstGeom prst="rect">
            <a:avLst/>
          </a:prstGeom>
        </p:spPr>
      </p:pic>
      <p:pic>
        <p:nvPicPr>
          <p:cNvPr id="43" name="j0214098.wav">
            <a:hlinkClick r:id="" action="ppaction://media"/>
          </p:cNvPr>
          <p:cNvPicPr>
            <a:picLocks noRot="1" noChangeAspect="1"/>
          </p:cNvPicPr>
          <p:nvPr>
            <a:wavAudioFile r:embed="rId4" name="j0214098.wav"/>
          </p:nvPr>
        </p:nvPicPr>
        <p:blipFill>
          <a:blip r:embed="rId20"/>
          <a:stretch>
            <a:fillRect/>
          </a:stretch>
        </p:blipFill>
        <p:spPr>
          <a:xfrm>
            <a:off x="6400800" y="1676400"/>
            <a:ext cx="1524000" cy="1524000"/>
          </a:xfrm>
          <a:prstGeom prst="rect">
            <a:avLst/>
          </a:prstGeom>
        </p:spPr>
      </p:pic>
      <p:pic>
        <p:nvPicPr>
          <p:cNvPr id="4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5" name="Записанный звук"/>
          </p:nvPr>
        </p:nvPicPr>
        <p:blipFill>
          <a:blip r:embed="rId21"/>
          <a:stretch>
            <a:fillRect/>
          </a:stretch>
        </p:blipFill>
        <p:spPr>
          <a:xfrm>
            <a:off x="990600" y="1447800"/>
            <a:ext cx="2133600" cy="1905000"/>
          </a:xfrm>
          <a:prstGeom prst="rect">
            <a:avLst/>
          </a:prstGeom>
        </p:spPr>
      </p:pic>
      <p:pic>
        <p:nvPicPr>
          <p:cNvPr id="4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5" name="Записанный звук"/>
          </p:nvPr>
        </p:nvPicPr>
        <p:blipFill>
          <a:blip r:embed="rId21"/>
          <a:stretch>
            <a:fillRect/>
          </a:stretch>
        </p:blipFill>
        <p:spPr>
          <a:xfrm>
            <a:off x="1143000" y="4724400"/>
            <a:ext cx="2133600" cy="1600200"/>
          </a:xfrm>
          <a:prstGeom prst="rect">
            <a:avLst/>
          </a:prstGeom>
        </p:spPr>
      </p:pic>
      <p:pic>
        <p:nvPicPr>
          <p:cNvPr id="38" name="j0214098.wav">
            <a:hlinkClick r:id="" action="ppaction://media"/>
          </p:cNvPr>
          <p:cNvPicPr>
            <a:picLocks noRot="1" noChangeAspect="1"/>
          </p:cNvPicPr>
          <p:nvPr>
            <a:wavAudioFile r:embed="rId4" name="j0214098.wav"/>
          </p:nvPr>
        </p:nvPicPr>
        <p:blipFill>
          <a:blip r:embed="rId22"/>
          <a:stretch>
            <a:fillRect/>
          </a:stretch>
        </p:blipFill>
        <p:spPr>
          <a:xfrm>
            <a:off x="6400800" y="1828800"/>
            <a:ext cx="1676400" cy="1524000"/>
          </a:xfrm>
          <a:prstGeom prst="rect">
            <a:avLst/>
          </a:prstGeom>
        </p:spPr>
      </p:pic>
      <p:pic>
        <p:nvPicPr>
          <p:cNvPr id="4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5" name="Записанный звук"/>
          </p:nvPr>
        </p:nvPicPr>
        <p:blipFill>
          <a:blip r:embed="rId21"/>
          <a:stretch>
            <a:fillRect/>
          </a:stretch>
        </p:blipFill>
        <p:spPr>
          <a:xfrm>
            <a:off x="6248400" y="4495800"/>
            <a:ext cx="2286000" cy="1600200"/>
          </a:xfrm>
          <a:prstGeom prst="rect">
            <a:avLst/>
          </a:prstGeom>
        </p:spPr>
      </p:pic>
      <p:pic>
        <p:nvPicPr>
          <p:cNvPr id="3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6" name="Записанный звук"/>
          </p:nvPr>
        </p:nvPicPr>
        <p:blipFill>
          <a:blip r:embed="rId23"/>
          <a:stretch>
            <a:fillRect/>
          </a:stretch>
        </p:blipFill>
        <p:spPr>
          <a:xfrm>
            <a:off x="6324600" y="4572000"/>
            <a:ext cx="1600200" cy="1600200"/>
          </a:xfrm>
          <a:prstGeom prst="rect">
            <a:avLst/>
          </a:prstGeom>
        </p:spPr>
      </p:pic>
      <p:pic>
        <p:nvPicPr>
          <p:cNvPr id="3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7" name="Записанный звук"/>
          </p:nvPr>
        </p:nvPicPr>
        <p:blipFill>
          <a:blip r:embed="rId24"/>
          <a:stretch>
            <a:fillRect/>
          </a:stretch>
        </p:blipFill>
        <p:spPr>
          <a:xfrm>
            <a:off x="1219200" y="4419600"/>
            <a:ext cx="1600200" cy="1600200"/>
          </a:xfrm>
          <a:prstGeom prst="rect">
            <a:avLst/>
          </a:prstGeom>
        </p:spPr>
      </p:pic>
      <p:pic>
        <p:nvPicPr>
          <p:cNvPr id="3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8" name="Записанный звук"/>
          </p:nvPr>
        </p:nvPicPr>
        <p:blipFill>
          <a:blip r:embed="rId25"/>
          <a:stretch>
            <a:fillRect/>
          </a:stretch>
        </p:blipFill>
        <p:spPr>
          <a:xfrm>
            <a:off x="1295400" y="1752600"/>
            <a:ext cx="1676400" cy="1676400"/>
          </a:xfrm>
          <a:prstGeom prst="rect">
            <a:avLst/>
          </a:prstGeom>
        </p:spPr>
      </p:pic>
      <p:pic>
        <p:nvPicPr>
          <p:cNvPr id="34" name="j0214098.wav">
            <a:hlinkClick r:id="" action="ppaction://media"/>
          </p:cNvPr>
          <p:cNvPicPr>
            <a:picLocks noRot="1" noChangeAspect="1"/>
          </p:cNvPicPr>
          <p:nvPr>
            <a:wavAudioFile r:embed="rId4" name="j0214098.wav"/>
          </p:nvPr>
        </p:nvPicPr>
        <p:blipFill>
          <a:blip r:embed="rId26"/>
          <a:stretch>
            <a:fillRect/>
          </a:stretch>
        </p:blipFill>
        <p:spPr>
          <a:xfrm>
            <a:off x="6096000" y="1600200"/>
            <a:ext cx="1905000" cy="1905000"/>
          </a:xfrm>
          <a:prstGeom prst="rect">
            <a:avLst/>
          </a:prstGeom>
        </p:spPr>
      </p:pic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457200" y="914400"/>
            <a:ext cx="8305800" cy="5715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733800" y="28194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152400"/>
            <a:ext cx="704712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НАЙДИ «ЛИШНЮЮ»  КАРТИНКУ</a:t>
            </a:r>
            <a:endParaRPr lang="ru-RU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3657600" y="2743200"/>
            <a:ext cx="2057400" cy="19812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62000" y="1143000"/>
            <a:ext cx="2743200" cy="2590800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867400" y="1143000"/>
            <a:ext cx="2667000" cy="2590800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800" b="1" i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43600" y="3962400"/>
            <a:ext cx="2667000" cy="2362200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38200" y="4038600"/>
            <a:ext cx="2667000" cy="2362200"/>
          </a:xfrm>
          <a:prstGeom prst="round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 descr="C:\Documents and Settings\logoped\My Documents\My Pictures\ВСЁ ДЛЯ ПРЕЗЕНТАЦИЙ\картинки и аниме для презентаций\человечки\gallery_1_385_9047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524000" y="4724400"/>
            <a:ext cx="1095375" cy="1095375"/>
          </a:xfrm>
          <a:prstGeom prst="rect">
            <a:avLst/>
          </a:prstGeom>
          <a:noFill/>
        </p:spPr>
      </p:pic>
      <p:pic>
        <p:nvPicPr>
          <p:cNvPr id="32" name="Рисунок 31"/>
          <p:cNvPicPr/>
          <p:nvPr/>
        </p:nvPicPr>
        <p:blipFill>
          <a:blip r:embed="rId27"/>
          <a:srcRect l="63531" t="6616" r="13862" b="67571"/>
          <a:stretch>
            <a:fillRect/>
          </a:stretch>
        </p:blipFill>
        <p:spPr bwMode="auto">
          <a:xfrm rot="5400000">
            <a:off x="1485900" y="1409700"/>
            <a:ext cx="1371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/>
          <p:cNvPicPr/>
          <p:nvPr/>
        </p:nvPicPr>
        <p:blipFill>
          <a:blip r:embed="rId27"/>
          <a:srcRect l="254" t="38459" r="61626" b="37749"/>
          <a:stretch>
            <a:fillRect/>
          </a:stretch>
        </p:blipFill>
        <p:spPr bwMode="auto">
          <a:xfrm rot="5400000">
            <a:off x="6476999" y="1447802"/>
            <a:ext cx="152400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38"/>
          <p:cNvPicPr/>
          <p:nvPr/>
        </p:nvPicPr>
        <p:blipFill>
          <a:blip r:embed="rId28"/>
          <a:srcRect l="5348" t="67659" r="62993" b="8881"/>
          <a:stretch>
            <a:fillRect/>
          </a:stretch>
        </p:blipFill>
        <p:spPr bwMode="auto">
          <a:xfrm rot="5400000">
            <a:off x="6438900" y="4229100"/>
            <a:ext cx="152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Рисунок 45"/>
          <p:cNvPicPr/>
          <p:nvPr/>
        </p:nvPicPr>
        <p:blipFill>
          <a:blip r:embed="rId29"/>
          <a:srcRect l="10498" t="68127" r="56433" b="9136"/>
          <a:stretch>
            <a:fillRect/>
          </a:stretch>
        </p:blipFill>
        <p:spPr bwMode="auto">
          <a:xfrm rot="5400000">
            <a:off x="1257299" y="4381501"/>
            <a:ext cx="1828801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248400"/>
            <a:ext cx="533400" cy="381000"/>
          </a:xfrm>
          <a:prstGeom prst="actionButtonForwardNex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  <p:audio>
              <p:cMediaNode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audio>
              <p:cMediaNode>
                <p:cTn id="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audio>
              <p:cMediaNode>
                <p:cTn id="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vol="98000"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занятия!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Чем мы сегодня занимались? </a:t>
            </a:r>
            <a:r>
              <a:rPr lang="ru-RU" smtClean="0"/>
              <a:t>Во </a:t>
            </a:r>
            <a:r>
              <a:rPr lang="ru-RU" dirty="0" smtClean="0"/>
              <a:t>что играли?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214546" y="1000108"/>
            <a:ext cx="4216400" cy="5337175"/>
          </a:xfrm>
        </p:spPr>
      </p:pic>
      <p:sp>
        <p:nvSpPr>
          <p:cNvPr id="4" name="TextBox 3"/>
          <p:cNvSpPr txBox="1"/>
          <p:nvPr/>
        </p:nvSpPr>
        <p:spPr>
          <a:xfrm>
            <a:off x="2286000" y="714375"/>
            <a:ext cx="3929063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800" i="1" dirty="0">
                <a:solidFill>
                  <a:schemeClr val="bg2">
                    <a:lumMod val="25000"/>
                  </a:schemeClr>
                </a:solidFill>
              </a:rPr>
              <a:t>Молодец!!!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00108"/>
            <a:ext cx="8229600" cy="435771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Отгадай загадку!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хозяином дружит,</a:t>
            </a:r>
            <a:br>
              <a:rPr lang="ru-RU" dirty="0" smtClean="0"/>
            </a:br>
            <a:r>
              <a:rPr lang="ru-RU" dirty="0" smtClean="0"/>
              <a:t>Дом сторожит,</a:t>
            </a:r>
            <a:br>
              <a:rPr lang="ru-RU" dirty="0" smtClean="0"/>
            </a:br>
            <a:r>
              <a:rPr lang="ru-RU" dirty="0" smtClean="0"/>
              <a:t>Живет под крылечком,</a:t>
            </a:r>
            <a:br>
              <a:rPr lang="ru-RU" dirty="0" smtClean="0"/>
            </a:br>
            <a:r>
              <a:rPr lang="ru-RU" dirty="0" smtClean="0"/>
              <a:t>А хвост колечком?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Р-Р-Р-Р-Р______</a:t>
            </a:r>
            <a:endParaRPr lang="ru-RU" dirty="0"/>
          </a:p>
        </p:txBody>
      </p:sp>
      <p:pic>
        <p:nvPicPr>
          <p:cNvPr id="3" name="Рисунок 2" descr="соба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714488"/>
            <a:ext cx="6072230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187.jpg">
            <a:hlinkClick r:id="rId7" tgtFrame="_blank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5984" y="3286124"/>
            <a:ext cx="990600" cy="76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ДЯТЕЛ">
            <a:hlinkClick r:id="" action="ppaction://media"/>
          </p:cNvPr>
          <p:cNvPicPr>
            <a:picLocks noRot="1" noChangeAspect="1"/>
          </p:cNvPicPr>
          <p:nvPr>
            <a:wavAudioFile r:embed="rId1" name="ДЯТЕЛ"/>
          </p:nvPr>
        </p:nvPicPr>
        <p:blipFill>
          <a:blip r:embed="rId9"/>
          <a:stretch>
            <a:fillRect/>
          </a:stretch>
        </p:blipFill>
        <p:spPr>
          <a:xfrm>
            <a:off x="8305800" y="57912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0"/>
            <a:ext cx="6705600" cy="8382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i="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2400" i="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2400" i="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АРТИКУЛЯЦИОННАЯ ГИМНАСТИКА</a:t>
            </a:r>
            <a:br>
              <a:rPr lang="ru-RU" sz="2400" i="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sz="2400" i="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5852" y="1066800"/>
            <a:ext cx="2428892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«Лошадка» </a:t>
            </a:r>
            <a:endParaRPr lang="ru-RU" sz="1400" dirty="0" smtClean="0"/>
          </a:p>
          <a:p>
            <a:r>
              <a:rPr lang="ru-RU" sz="1400" dirty="0" smtClean="0"/>
              <a:t>Открыть рот, производить цоканье (щелканье) языком, касаясь неба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943600" y="2057401"/>
            <a:ext cx="2667000" cy="18774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«Грибок»</a:t>
            </a:r>
            <a:endParaRPr lang="ru-RU" sz="1400" dirty="0" smtClean="0"/>
          </a:p>
          <a:p>
            <a:r>
              <a:rPr lang="ru-RU" sz="1400" dirty="0" smtClean="0"/>
              <a:t>Широкий, плоский язык присосать к твердому небу, боковые края языка прижать к коренным зубам.</a:t>
            </a:r>
          </a:p>
          <a:p>
            <a:endParaRPr lang="ru-RU" sz="1400" dirty="0" smtClean="0"/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" y="4143380"/>
            <a:ext cx="2209799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«Гармошка»</a:t>
            </a:r>
          </a:p>
          <a:p>
            <a:r>
              <a:rPr lang="ru-RU" sz="1400" dirty="0" smtClean="0"/>
              <a:t>Рот раскрыт. Язык присосать к нёбу. Не отрывая языка от нёба, сильно оттягивать вниз нижнюю челюсть.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867400" y="4648200"/>
            <a:ext cx="2743200" cy="166199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«Дятел»</a:t>
            </a:r>
            <a:endParaRPr lang="ru-RU" sz="1400" dirty="0" smtClean="0"/>
          </a:p>
          <a:p>
            <a:r>
              <a:rPr lang="ru-RU" sz="1400" dirty="0" smtClean="0"/>
              <a:t>Открыть рот, быстрыми движениями языка ударять твердым кончиком языка по альвеолам верхних зубов, произнося:«Д-д-д».</a:t>
            </a:r>
          </a:p>
          <a:p>
            <a:endParaRPr lang="ru-RU" dirty="0"/>
          </a:p>
        </p:txBody>
      </p:sp>
      <p:pic>
        <p:nvPicPr>
          <p:cNvPr id="37" name="ЛОШАДКА">
            <a:hlinkClick r:id="" action="ppaction://media"/>
          </p:cNvPr>
          <p:cNvPicPr>
            <a:picLocks noRot="1" noChangeAspect="1"/>
          </p:cNvPicPr>
          <p:nvPr>
            <a:wavAudioFile r:embed="rId2" name="ЛОШАДКА"/>
          </p:nvPr>
        </p:nvPicPr>
        <p:blipFill>
          <a:blip r:embed="rId10"/>
          <a:stretch>
            <a:fillRect/>
          </a:stretch>
        </p:blipFill>
        <p:spPr>
          <a:xfrm>
            <a:off x="3286116" y="1214422"/>
            <a:ext cx="304800" cy="304800"/>
          </a:xfrm>
          <a:prstGeom prst="rect">
            <a:avLst/>
          </a:prstGeom>
        </p:spPr>
      </p:pic>
      <p:pic>
        <p:nvPicPr>
          <p:cNvPr id="3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1"/>
          <a:stretch>
            <a:fillRect/>
          </a:stretch>
        </p:blipFill>
        <p:spPr>
          <a:xfrm>
            <a:off x="8305800" y="2286000"/>
            <a:ext cx="304800" cy="304800"/>
          </a:xfrm>
          <a:prstGeom prst="rect">
            <a:avLst/>
          </a:prstGeom>
        </p:spPr>
      </p:pic>
      <p:pic>
        <p:nvPicPr>
          <p:cNvPr id="39" name="ГАРМОШКА">
            <a:hlinkClick r:id="" action="ppaction://media"/>
          </p:cNvPr>
          <p:cNvPicPr>
            <a:picLocks noRot="1" noChangeAspect="1"/>
          </p:cNvPicPr>
          <p:nvPr>
            <a:wavAudioFile r:embed="rId4" name="ГАРМОШКА"/>
          </p:nvPr>
        </p:nvPicPr>
        <p:blipFill>
          <a:blip r:embed="rId12"/>
          <a:stretch>
            <a:fillRect/>
          </a:stretch>
        </p:blipFill>
        <p:spPr>
          <a:xfrm>
            <a:off x="2590800" y="4724400"/>
            <a:ext cx="304800" cy="304800"/>
          </a:xfrm>
          <a:prstGeom prst="rect">
            <a:avLst/>
          </a:prstGeom>
        </p:spPr>
      </p:pic>
      <p:pic>
        <p:nvPicPr>
          <p:cNvPr id="40" name="ДЯТЕЛ">
            <a:hlinkClick r:id="" action="ppaction://media"/>
          </p:cNvPr>
          <p:cNvPicPr>
            <a:picLocks noRot="1" noChangeAspect="1"/>
          </p:cNvPicPr>
          <p:nvPr>
            <a:wavAudioFile r:embed="rId5" name="ДЯТЕЛ"/>
          </p:nvPr>
        </p:nvPicPr>
        <p:blipFill>
          <a:blip r:embed="rId12"/>
          <a:stretch>
            <a:fillRect/>
          </a:stretch>
        </p:blipFill>
        <p:spPr>
          <a:xfrm>
            <a:off x="8305800" y="4724400"/>
            <a:ext cx="304800" cy="304800"/>
          </a:xfrm>
          <a:prstGeom prst="rect">
            <a:avLst/>
          </a:prstGeom>
        </p:spPr>
      </p:pic>
      <p:pic>
        <p:nvPicPr>
          <p:cNvPr id="11" name="Рисунок 10" descr="image185.jpg">
            <a:hlinkClick r:id="rId13" tgtFrame="_blank"/>
          </p:cNvPr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934200" y="3581400"/>
            <a:ext cx="91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age151.jpg">
            <a:hlinkClick r:id="rId15" tgtFrame="_blank"/>
          </p:cNvPr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714744" y="1071546"/>
            <a:ext cx="1295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image183.jpg">
            <a:hlinkClick r:id="rId17" tgtFrame="_blank"/>
          </p:cNvPr>
          <p:cNvPicPr/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086600" y="1295400"/>
            <a:ext cx="1019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248400"/>
            <a:ext cx="533400" cy="381000"/>
          </a:xfrm>
          <a:prstGeom prst="actionButtonForwardNex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5465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5047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1316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2957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green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714356"/>
            <a:ext cx="8553480" cy="5915044"/>
          </a:xfrm>
          <a:prstGeom prst="rect">
            <a:avLst/>
          </a:prstGeom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0" y="990600"/>
            <a:ext cx="1905000" cy="1981200"/>
            <a:chOff x="3515" y="663"/>
            <a:chExt cx="1587" cy="1422"/>
          </a:xfrm>
        </p:grpSpPr>
        <p:pic>
          <p:nvPicPr>
            <p:cNvPr id="12291" name="Picture 3" descr="59774e332cb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15" y="663"/>
              <a:ext cx="1587" cy="1422"/>
            </a:xfrm>
            <a:prstGeom prst="rect">
              <a:avLst/>
            </a:prstGeom>
            <a:noFill/>
          </p:spPr>
        </p:pic>
        <p:sp>
          <p:nvSpPr>
            <p:cNvPr id="12292" name="WordArt 4"/>
            <p:cNvSpPr>
              <a:spLocks noChangeArrowheads="1" noChangeShapeType="1" noTextEdit="1"/>
            </p:cNvSpPr>
            <p:nvPr/>
          </p:nvSpPr>
          <p:spPr bwMode="auto">
            <a:xfrm>
              <a:off x="4105" y="1071"/>
              <a:ext cx="544" cy="5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A50021"/>
                  </a:solidFill>
                  <a:latin typeface="Arial"/>
                  <a:cs typeface="Arial"/>
                </a:rPr>
                <a:t>о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609600" y="2438400"/>
            <a:ext cx="1981200" cy="2057400"/>
            <a:chOff x="3515" y="663"/>
            <a:chExt cx="1587" cy="1422"/>
          </a:xfrm>
        </p:grpSpPr>
        <p:pic>
          <p:nvPicPr>
            <p:cNvPr id="12294" name="Picture 6" descr="59774e332cb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15" y="663"/>
              <a:ext cx="1587" cy="1422"/>
            </a:xfrm>
            <a:prstGeom prst="rect">
              <a:avLst/>
            </a:prstGeom>
            <a:noFill/>
          </p:spPr>
        </p:pic>
        <p:sp>
          <p:nvSpPr>
            <p:cNvPr id="1229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4105" y="1071"/>
              <a:ext cx="544" cy="5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A50021"/>
                  </a:solidFill>
                  <a:latin typeface="Arial"/>
                  <a:cs typeface="Arial"/>
                </a:rPr>
                <a:t>у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6477000" y="3962400"/>
            <a:ext cx="2211388" cy="1981200"/>
            <a:chOff x="3515" y="807"/>
            <a:chExt cx="1393" cy="1248"/>
          </a:xfrm>
        </p:grpSpPr>
        <p:pic>
          <p:nvPicPr>
            <p:cNvPr id="12300" name="Picture 12" descr="59774e332cb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15" y="807"/>
              <a:ext cx="1393" cy="1248"/>
            </a:xfrm>
            <a:prstGeom prst="rect">
              <a:avLst/>
            </a:prstGeom>
            <a:noFill/>
          </p:spPr>
        </p:pic>
        <p:sp>
          <p:nvSpPr>
            <p:cNvPr id="1230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3899" y="1095"/>
              <a:ext cx="544" cy="5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A50021"/>
                  </a:solidFill>
                  <a:latin typeface="Arial"/>
                  <a:cs typeface="Arial"/>
                </a:rPr>
                <a:t>а</a:t>
              </a:r>
            </a:p>
          </p:txBody>
        </p:sp>
      </p:grpSp>
      <p:pic>
        <p:nvPicPr>
          <p:cNvPr id="12302" name="Picture 14" descr="0d86611ffc4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19400" y="1905000"/>
            <a:ext cx="3505200" cy="3657600"/>
          </a:xfrm>
          <a:prstGeom prst="rect">
            <a:avLst/>
          </a:prstGeom>
          <a:noFill/>
        </p:spPr>
      </p:pic>
      <p:sp>
        <p:nvSpPr>
          <p:cNvPr id="12303" name="WordArt 15"/>
          <p:cNvSpPr>
            <a:spLocks noChangeArrowheads="1" noChangeShapeType="1" noTextEdit="1"/>
          </p:cNvSpPr>
          <p:nvPr/>
        </p:nvSpPr>
        <p:spPr bwMode="auto">
          <a:xfrm>
            <a:off x="4419600" y="3429000"/>
            <a:ext cx="762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р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295400" y="152400"/>
            <a:ext cx="6582251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ЗВУК </a:t>
            </a:r>
            <a:r>
              <a:rPr lang="ru-RU" sz="32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 прямых СЛОГАХ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2" name="Picture 4" descr="C:\Documents and Settings\logoped\My Documents\My Pictures\ВСЁ ДЛЯ ПРЕЗЕНТАЦИЙ\картинки и аниме для презентаций\погода\NA01680_.WMF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6172200" y="914400"/>
            <a:ext cx="2362201" cy="1524000"/>
          </a:xfrm>
          <a:prstGeom prst="rect">
            <a:avLst/>
          </a:prstGeom>
          <a:noFill/>
        </p:spPr>
      </p:pic>
      <p:sp>
        <p:nvSpPr>
          <p:cNvPr id="25" name="WordArt 10"/>
          <p:cNvSpPr>
            <a:spLocks noChangeArrowheads="1" noChangeShapeType="1" noTextEdit="1"/>
          </p:cNvSpPr>
          <p:nvPr/>
        </p:nvSpPr>
        <p:spPr bwMode="auto">
          <a:xfrm>
            <a:off x="5867400" y="5257800"/>
            <a:ext cx="765979" cy="7785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A50021"/>
              </a:solidFill>
              <a:latin typeface="Arial"/>
              <a:cs typeface="Arial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124200" y="4648200"/>
            <a:ext cx="2138362" cy="1876425"/>
            <a:chOff x="3515" y="663"/>
            <a:chExt cx="1587" cy="1422"/>
          </a:xfrm>
        </p:grpSpPr>
        <p:pic>
          <p:nvPicPr>
            <p:cNvPr id="12297" name="Picture 9" descr="59774e332cb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15" y="663"/>
              <a:ext cx="1587" cy="1422"/>
            </a:xfrm>
            <a:prstGeom prst="rect">
              <a:avLst/>
            </a:prstGeom>
            <a:noFill/>
          </p:spPr>
        </p:pic>
        <p:sp>
          <p:nvSpPr>
            <p:cNvPr id="12298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4081" y="1071"/>
              <a:ext cx="568" cy="5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A50021"/>
                  </a:solidFill>
                  <a:latin typeface="Arial"/>
                  <a:cs typeface="Arial"/>
                </a:rPr>
                <a:t>ы</a:t>
              </a:r>
            </a:p>
          </p:txBody>
        </p:sp>
      </p:grpSp>
      <p:sp>
        <p:nvSpPr>
          <p:cNvPr id="23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248400"/>
            <a:ext cx="609600" cy="381000"/>
          </a:xfrm>
          <a:prstGeom prst="actionButtonForwardNex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94 0.09575 L -0.1684 -0.1463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84 -0.14639 L 0.5441 -0.26966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51 0.08534 L 0.20225 -0.23844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225 -0.23843 L 0.97395 -0.44796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28 0.08742 C 0.03958 0.08488 0.03941 0.0828 0.05052 0.06915 C 0.06163 0.05504 0.09184 0.02128 0.10746 0.00416 C 0.12274 -0.01295 0.12691 -0.01873 0.14305 -0.03492 C 0.15937 -0.05041 0.1809 -0.07007 0.20434 -0.08996 C 0.22812 -0.11008 0.25868 -0.13598 0.28489 -0.15495 C 0.31111 -0.17391 0.33073 -0.19773 0.3618 -0.20398 C 0.39288 -0.21022 0.44705 -0.21901 0.47257 -0.1938 C 0.49774 -0.1679 0.51128 -0.09389 0.51371 -0.04995 C 0.51614 -0.00624 0.50104 0.03215 0.48576 0.07031 " pathEditMode="relative" rAng="0" ptsTypes="aaaaaaaaaA">
                                      <p:cBhvr>
                                        <p:cTn id="2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576 0.07008 L 1.21042 0.48913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" y="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1 0.08233 C 0.03056 0.07655 0.03368 0.071 0.04532 0.06244 C 0.05695 0.05365 0.06702 0.03631 0.09705 0.03053 C 0.12726 0.02474 0.1816 0.01526 0.2257 0.02798 C 0.26997 0.04116 0.33525 0.06614 0.36268 0.10916 C 0.39011 0.15217 0.38993 0.21924 0.38993 0.28677 " pathEditMode="relative" rAng="0" ptsTypes="aaaaaA">
                                      <p:cBhvr>
                                        <p:cTn id="3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993 0.28677 L 0.9375 0.2664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" y="-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2" descr="C:\Users\Наш\Documents\ракета.jpg"/>
          <p:cNvPicPr>
            <a:picLocks noChangeAspect="1" noChangeArrowheads="1"/>
          </p:cNvPicPr>
          <p:nvPr/>
        </p:nvPicPr>
        <p:blipFill>
          <a:blip r:embed="rId2"/>
          <a:srcRect l="36401" r="37798"/>
          <a:stretch>
            <a:fillRect/>
          </a:stretch>
        </p:blipFill>
        <p:spPr bwMode="auto">
          <a:xfrm>
            <a:off x="5111750" y="404813"/>
            <a:ext cx="2935288" cy="615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467564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88" y="642938"/>
            <a:ext cx="3000375" cy="535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картинки!</a:t>
            </a:r>
            <a:endParaRPr lang="ru-RU" dirty="0"/>
          </a:p>
        </p:txBody>
      </p:sp>
      <p:pic>
        <p:nvPicPr>
          <p:cNvPr id="4" name="Picture 10" descr="G:\конкурс медиауроков\виноград.jpe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142984"/>
            <a:ext cx="2500330" cy="233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:\конкурс медиауроков\груша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071942"/>
            <a:ext cx="1928826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57158" y="3857628"/>
            <a:ext cx="2857519" cy="2357454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57158" y="1500174"/>
            <a:ext cx="2857520" cy="1785950"/>
          </a:xfrm>
          <a:prstGeom prst="rect">
            <a:avLst/>
          </a:prstGeom>
          <a:effectLst>
            <a:softEdge rad="112500"/>
          </a:effectLst>
        </p:spPr>
      </p:pic>
      <p:pic>
        <p:nvPicPr>
          <p:cNvPr id="8" name="Рисунок 7" descr="1243075234_tomato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43636" y="1500174"/>
            <a:ext cx="257176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Documents and Settings\logoped\My Documents\My Pictures\ВСЁ ДЛЯ ПРЕЗЕНТАЦИЙ\картинки и аниме для презентаций\человечки\зх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36" y="3857628"/>
            <a:ext cx="2214578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i="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СОСТАВЬ ПРЕДЛОЖЕНИЕ</a:t>
            </a:r>
            <a:endParaRPr lang="ru-RU" sz="3200" i="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10722" t="57942" r="19276" b="18968"/>
          <a:stretch>
            <a:fillRect/>
          </a:stretch>
        </p:blipFill>
        <p:spPr bwMode="auto">
          <a:xfrm rot="5400000">
            <a:off x="2076292" y="1852742"/>
            <a:ext cx="4562787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3400" y="6248400"/>
            <a:ext cx="5229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                                           ЧТО ДЕ</a:t>
            </a: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/>
              <a:t>ЖИТ </a:t>
            </a: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/>
              <a:t>АЯ В </a:t>
            </a: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/>
              <a:t>УКАХ?</a:t>
            </a:r>
            <a:endParaRPr lang="ru-RU" b="1" dirty="0"/>
          </a:p>
        </p:txBody>
      </p:sp>
      <p:sp>
        <p:nvSpPr>
          <p:cNvPr id="8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248400"/>
            <a:ext cx="533400" cy="381000"/>
          </a:xfrm>
          <a:prstGeom prst="actionButtonForwardNex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/>
          </a:bodyPr>
          <a:lstStyle/>
          <a:p>
            <a:r>
              <a:rPr lang="ru-RU" dirty="0" smtClean="0"/>
              <a:t>Помоги </a:t>
            </a:r>
            <a:r>
              <a:rPr lang="ru-RU" dirty="0" err="1" smtClean="0"/>
              <a:t>Бимке</a:t>
            </a:r>
            <a:r>
              <a:rPr lang="ru-RU" dirty="0" smtClean="0"/>
              <a:t> поймать шарик со словом в названии которого есть звук Р!</a:t>
            </a:r>
            <a:br>
              <a:rPr lang="ru-RU" dirty="0" smtClean="0"/>
            </a:br>
            <a:r>
              <a:rPr lang="ru-RU" dirty="0" smtClean="0"/>
              <a:t>(Игра «Учимся говорить»)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ablony-prezentatsiy-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shablony-prezentatsiy-12</Template>
  <TotalTime>71</TotalTime>
  <Words>199</Words>
  <Application>Microsoft Office PowerPoint</Application>
  <PresentationFormat>Экран (4:3)</PresentationFormat>
  <Paragraphs>35</Paragraphs>
  <Slides>13</Slides>
  <Notes>0</Notes>
  <HiddenSlides>0</HiddenSlides>
  <MMClips>21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shablony-prezentatsiy-12</vt:lpstr>
      <vt:lpstr>Презентация занятия по автоматизации звука [Р].</vt:lpstr>
      <vt:lpstr>Отгадай загадку! С хозяином дружит, Дом сторожит, Живет под крылечком, А хвост колечком? </vt:lpstr>
      <vt:lpstr>Р-Р-Р-Р-Р______</vt:lpstr>
      <vt:lpstr> АРТИКУЛЯЦИОННАЯ ГИМНАСТИКА </vt:lpstr>
      <vt:lpstr>Слайд 5</vt:lpstr>
      <vt:lpstr>Слайд 6</vt:lpstr>
      <vt:lpstr>Назови картинки!</vt:lpstr>
      <vt:lpstr>СОСТАВЬ ПРЕДЛОЖЕНИЕ</vt:lpstr>
      <vt:lpstr>Помоги Бимке поймать шарик со словом в названии которого есть звук Р! (Игра «Учимся говорить») </vt:lpstr>
      <vt:lpstr>Произнеси чистоговорки! </vt:lpstr>
      <vt:lpstr>Слайд 11</vt:lpstr>
      <vt:lpstr>Итог занятия!</vt:lpstr>
      <vt:lpstr>Слайд 13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занятия по автоматизации звука [Р].</dc:title>
  <dc:creator>FuckYouBill</dc:creator>
  <cp:lastModifiedBy>FuckYouBill</cp:lastModifiedBy>
  <cp:revision>8</cp:revision>
  <dcterms:created xsi:type="dcterms:W3CDTF">2013-03-16T04:03:33Z</dcterms:created>
  <dcterms:modified xsi:type="dcterms:W3CDTF">2013-03-16T05:18:26Z</dcterms:modified>
</cp:coreProperties>
</file>