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5" r:id="rId8"/>
    <p:sldId id="26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561F6A-0868-45E4-A142-0FFA240AAC2F}" type="datetimeFigureOut">
              <a:rPr lang="ru-RU" smtClean="0"/>
              <a:pPr/>
              <a:t>17.08.2018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FBC6F2-1EF0-4233-ADCF-4BDBD09819F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561F6A-0868-45E4-A142-0FFA240AAC2F}" type="datetimeFigureOut">
              <a:rPr lang="ru-RU" smtClean="0"/>
              <a:pPr/>
              <a:t>17.08.2018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FBC6F2-1EF0-4233-ADCF-4BDBD0981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561F6A-0868-45E4-A142-0FFA240AAC2F}" type="datetimeFigureOut">
              <a:rPr lang="ru-RU" smtClean="0"/>
              <a:pPr/>
              <a:t>17.08.2018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FBC6F2-1EF0-4233-ADCF-4BDBD0981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561F6A-0868-45E4-A142-0FFA240AAC2F}" type="datetimeFigureOut">
              <a:rPr lang="ru-RU" smtClean="0"/>
              <a:pPr/>
              <a:t>17.08.2018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FBC6F2-1EF0-4233-ADCF-4BDBD0981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561F6A-0868-45E4-A142-0FFA240AAC2F}" type="datetimeFigureOut">
              <a:rPr lang="ru-RU" smtClean="0"/>
              <a:pPr/>
              <a:t>17.08.2018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FBC6F2-1EF0-4233-ADCF-4BDBD09819F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561F6A-0868-45E4-A142-0FFA240AAC2F}" type="datetimeFigureOut">
              <a:rPr lang="ru-RU" smtClean="0"/>
              <a:pPr/>
              <a:t>17.08.2018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FBC6F2-1EF0-4233-ADCF-4BDBD0981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561F6A-0868-45E4-A142-0FFA240AAC2F}" type="datetimeFigureOut">
              <a:rPr lang="ru-RU" smtClean="0"/>
              <a:pPr/>
              <a:t>17.08.2018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FBC6F2-1EF0-4233-ADCF-4BDBD0981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561F6A-0868-45E4-A142-0FFA240AAC2F}" type="datetimeFigureOut">
              <a:rPr lang="ru-RU" smtClean="0"/>
              <a:pPr/>
              <a:t>17.08.2018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FBC6F2-1EF0-4233-ADCF-4BDBD0981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561F6A-0868-45E4-A142-0FFA240AAC2F}" type="datetimeFigureOut">
              <a:rPr lang="ru-RU" smtClean="0"/>
              <a:pPr/>
              <a:t>17.08.2018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FBC6F2-1EF0-4233-ADCF-4BDBD09819F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561F6A-0868-45E4-A142-0FFA240AAC2F}" type="datetimeFigureOut">
              <a:rPr lang="ru-RU" smtClean="0"/>
              <a:pPr/>
              <a:t>17.08.2018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FBC6F2-1EF0-4233-ADCF-4BDBD0981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561F6A-0868-45E4-A142-0FFA240AAC2F}" type="datetimeFigureOut">
              <a:rPr lang="ru-RU" smtClean="0"/>
              <a:pPr/>
              <a:t>17.08.2018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FBC6F2-1EF0-4233-ADCF-4BDBD09819F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8C561F6A-0868-45E4-A142-0FFA240AAC2F}" type="datetimeFigureOut">
              <a:rPr lang="ru-RU" smtClean="0"/>
              <a:pPr/>
              <a:t>17.08.2018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17FBC6F2-1EF0-4233-ADCF-4BDBD09819F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7258072" cy="640454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Театр в первой младшей группе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7472386" cy="698500"/>
          </a:xfrm>
        </p:spPr>
        <p:txBody>
          <a:bodyPr>
            <a:normAutofit/>
          </a:bodyPr>
          <a:lstStyle/>
          <a:p>
            <a:r>
              <a:rPr lang="ru-RU" dirty="0" smtClean="0"/>
              <a:t>Подготовила воспитатель: МКДОУ БГО Детского сада №</a:t>
            </a:r>
            <a:r>
              <a:rPr lang="ru-RU" sz="2000" dirty="0" smtClean="0"/>
              <a:t>1 </a:t>
            </a:r>
            <a:r>
              <a:rPr lang="ru-RU" sz="1500" dirty="0" smtClean="0"/>
              <a:t>(комбинированного  вида)</a:t>
            </a:r>
          </a:p>
          <a:p>
            <a:pPr algn="ctr"/>
            <a:r>
              <a:rPr lang="ru-RU" sz="1500" b="1" dirty="0" smtClean="0">
                <a:latin typeface="Times New Roman" pitchFamily="18" charset="0"/>
                <a:cs typeface="Times New Roman" pitchFamily="18" charset="0"/>
              </a:rPr>
              <a:t>Мещерякова Алена Евгеньевна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H:\театр в яслях\image.jpe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16219" y="2133600"/>
            <a:ext cx="3035362" cy="39925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643446"/>
            <a:ext cx="8229600" cy="1659890"/>
          </a:xfrm>
        </p:spPr>
        <p:txBody>
          <a:bodyPr>
            <a:normAutofit fontScale="90000"/>
          </a:bodyPr>
          <a:lstStyle/>
          <a:p>
            <a:r>
              <a:rPr lang="ru-RU" sz="1600" b="0" u="sng" dirty="0" smtClean="0">
                <a:latin typeface="Times New Roman" pitchFamily="18" charset="0"/>
                <a:cs typeface="Times New Roman" pitchFamily="18" charset="0"/>
              </a:rPr>
              <a:t>Цели и задачи</a:t>
            </a: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ru-RU" sz="16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1. Развитие речи детей, координированных движений мелких мышц пальцев и кистей рук.</a:t>
            </a:r>
            <a:br>
              <a:rPr lang="ru-RU" sz="16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2. Развитие памяти, внимания, пополнения словарного запаса.</a:t>
            </a:r>
            <a:br>
              <a:rPr lang="ru-RU" sz="16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3. Формирование и совершенствования чувства ритма </a:t>
            </a:r>
            <a:r>
              <a:rPr lang="ru-RU" sz="1600" b="0" i="1" dirty="0" smtClean="0">
                <a:latin typeface="Times New Roman" pitchFamily="18" charset="0"/>
                <a:cs typeface="Times New Roman" pitchFamily="18" charset="0"/>
              </a:rPr>
              <a:t>(слова соответствуют движениям сказочному персонажу.)</a:t>
            </a: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4. Учить устной речи, путём движения пальцев рук.</a:t>
            </a:r>
            <a:br>
              <a:rPr lang="ru-RU" sz="1600" b="0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0034" y="285728"/>
            <a:ext cx="7686700" cy="640080"/>
          </a:xfrm>
        </p:spPr>
        <p:txBody>
          <a:bodyPr>
            <a:noAutofit/>
          </a:bodyPr>
          <a:lstStyle/>
          <a:p>
            <a:pPr algn="ctr"/>
            <a:r>
              <a:rPr lang="ru-RU" sz="2000" b="1" i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Пальчиковый театр как средство развития речи детей</a:t>
            </a:r>
          </a:p>
          <a:p>
            <a:endParaRPr lang="ru-RU" sz="2000" b="1" i="1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:\театр в яслях\IMG_7063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518841"/>
            <a:ext cx="4022725" cy="3017044"/>
          </a:xfrm>
          <a:prstGeom prst="rect">
            <a:avLst/>
          </a:prstGeom>
          <a:noFill/>
        </p:spPr>
      </p:pic>
      <p:pic>
        <p:nvPicPr>
          <p:cNvPr id="2051" name="Picture 3" descr="H:\театр в яслях\IMG_7068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64075" y="1518841"/>
            <a:ext cx="4022725" cy="30170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00570"/>
            <a:ext cx="8229600" cy="1802766"/>
          </a:xfrm>
        </p:spPr>
        <p:txBody>
          <a:bodyPr>
            <a:normAutofit fontScale="90000"/>
          </a:bodyPr>
          <a:lstStyle/>
          <a:p>
            <a:r>
              <a:rPr lang="ru-RU" sz="1300" dirty="0" smtClean="0"/>
              <a:t/>
            </a:r>
            <a:br>
              <a:rPr lang="ru-RU" sz="1300" dirty="0" smtClean="0"/>
            </a:br>
            <a:r>
              <a:rPr lang="ru-RU" sz="1300" dirty="0" smtClean="0"/>
              <a:t/>
            </a:r>
            <a:br>
              <a:rPr lang="ru-RU" sz="1300" dirty="0" smtClean="0"/>
            </a:br>
            <a:r>
              <a:rPr lang="ru-RU" sz="1300" u="sng" dirty="0" smtClean="0"/>
              <a:t/>
            </a:r>
            <a:br>
              <a:rPr lang="ru-RU" sz="1300" u="sng" dirty="0" smtClean="0"/>
            </a:br>
            <a:r>
              <a:rPr lang="ru-RU" sz="1300" u="sng" dirty="0" smtClean="0">
                <a:latin typeface="Times New Roman" pitchFamily="18" charset="0"/>
                <a:cs typeface="Times New Roman" pitchFamily="18" charset="0"/>
              </a:rPr>
              <a:t>Цели  и задачи: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b="0" dirty="0" smtClean="0">
                <a:latin typeface="Times New Roman" pitchFamily="18" charset="0"/>
                <a:cs typeface="Times New Roman" pitchFamily="18" charset="0"/>
              </a:rPr>
              <a:t>1. Побуждать </a:t>
            </a:r>
            <a:r>
              <a:rPr lang="ru-RU" sz="1300" b="0" dirty="0" smtClean="0">
                <a:latin typeface="Times New Roman" pitchFamily="18" charset="0"/>
                <a:cs typeface="Times New Roman" pitchFamily="18" charset="0"/>
              </a:rPr>
              <a:t>ребенка правильно и удобно держать куклу</a:t>
            </a:r>
            <a:r>
              <a:rPr lang="ru-RU" sz="1300" b="0" dirty="0" smtClean="0">
                <a:latin typeface="Times New Roman" pitchFamily="18" charset="0"/>
                <a:cs typeface="Times New Roman" pitchFamily="18" charset="0"/>
              </a:rPr>
              <a:t>; </a:t>
            </a:r>
            <a:br>
              <a:rPr lang="ru-RU" sz="13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b="0" dirty="0" smtClean="0">
                <a:latin typeface="Times New Roman" pitchFamily="18" charset="0"/>
                <a:cs typeface="Times New Roman" pitchFamily="18" charset="0"/>
              </a:rPr>
              <a:t>2. стимулировать </a:t>
            </a:r>
            <a:r>
              <a:rPr lang="ru-RU" sz="1300" b="0" dirty="0" smtClean="0">
                <a:latin typeface="Times New Roman" pitchFamily="18" charset="0"/>
                <a:cs typeface="Times New Roman" pitchFamily="18" charset="0"/>
              </a:rPr>
              <a:t>внимание</a:t>
            </a:r>
            <a:r>
              <a:rPr lang="ru-RU" sz="1300" b="0" dirty="0" smtClean="0">
                <a:latin typeface="Times New Roman" pitchFamily="18" charset="0"/>
                <a:cs typeface="Times New Roman" pitchFamily="18" charset="0"/>
              </a:rPr>
              <a:t>; выполнять </a:t>
            </a:r>
            <a:r>
              <a:rPr lang="ru-RU" sz="1300" b="0" dirty="0" smtClean="0">
                <a:latin typeface="Times New Roman" pitchFamily="18" charset="0"/>
                <a:cs typeface="Times New Roman" pitchFamily="18" charset="0"/>
              </a:rPr>
              <a:t>движения спокойно, без напряжения </a:t>
            </a:r>
            <a:br>
              <a:rPr lang="ru-RU" sz="13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b="0" dirty="0" smtClean="0">
                <a:latin typeface="Times New Roman" pitchFamily="18" charset="0"/>
                <a:cs typeface="Times New Roman" pitchFamily="18" charset="0"/>
              </a:rPr>
              <a:t>3. Следить </a:t>
            </a:r>
            <a:r>
              <a:rPr lang="ru-RU" sz="1300" b="0" dirty="0" smtClean="0">
                <a:latin typeface="Times New Roman" pitchFamily="18" charset="0"/>
                <a:cs typeface="Times New Roman" pitchFamily="18" charset="0"/>
              </a:rPr>
              <a:t>чтобы руки и плечи были расслаблены, ребенок не был зажат;</a:t>
            </a:r>
            <a:br>
              <a:rPr lang="ru-RU" sz="13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b="0" dirty="0" smtClean="0">
                <a:latin typeface="Times New Roman" pitchFamily="18" charset="0"/>
                <a:cs typeface="Times New Roman" pitchFamily="18" charset="0"/>
              </a:rPr>
              <a:t>4. Развивать </a:t>
            </a:r>
            <a:r>
              <a:rPr lang="ru-RU" sz="1300" b="0" dirty="0" smtClean="0">
                <a:latin typeface="Times New Roman" pitchFamily="18" charset="0"/>
                <a:cs typeface="Times New Roman" pitchFamily="18" charset="0"/>
              </a:rPr>
              <a:t>выразительность речи  и жестов;</a:t>
            </a:r>
            <a:br>
              <a:rPr lang="ru-RU" sz="13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b="0" dirty="0" smtClean="0">
                <a:latin typeface="Times New Roman" pitchFamily="18" charset="0"/>
                <a:cs typeface="Times New Roman" pitchFamily="18" charset="0"/>
              </a:rPr>
              <a:t>5. Развивать </a:t>
            </a:r>
            <a:r>
              <a:rPr lang="ru-RU" sz="1300" b="0" dirty="0" smtClean="0">
                <a:latin typeface="Times New Roman" pitchFamily="18" charset="0"/>
                <a:cs typeface="Times New Roman" pitchFamily="18" charset="0"/>
              </a:rPr>
              <a:t>интерес и бережное отношение к театральным куклам.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8596" y="357166"/>
            <a:ext cx="8329642" cy="640080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ru-RU" sz="2600" b="1" i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Верховой театр как </a:t>
            </a:r>
            <a:r>
              <a:rPr lang="ru-RU" sz="2600" b="1" i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средство развития речи детей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4" name="Picture 2" descr="H:\театр в яслях\IMG_7078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083866"/>
            <a:ext cx="4022725" cy="3017044"/>
          </a:xfrm>
          <a:prstGeom prst="rect">
            <a:avLst/>
          </a:prstGeom>
          <a:noFill/>
        </p:spPr>
      </p:pic>
      <p:pic>
        <p:nvPicPr>
          <p:cNvPr id="3075" name="Picture 3" descr="H:\театр в яслях\IMG_7079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64075" y="1142983"/>
            <a:ext cx="4022725" cy="28507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200" u="sng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12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u="sng" dirty="0" smtClean="0"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b="0" dirty="0" smtClean="0">
                <a:latin typeface="Times New Roman" pitchFamily="18" charset="0"/>
                <a:cs typeface="Times New Roman" pitchFamily="18" charset="0"/>
              </a:rPr>
              <a:t>1.  Создание </a:t>
            </a:r>
            <a:r>
              <a:rPr lang="ru-RU" sz="1200" b="0" dirty="0" smtClean="0">
                <a:latin typeface="Times New Roman" pitchFamily="18" charset="0"/>
                <a:cs typeface="Times New Roman" pitchFamily="18" charset="0"/>
              </a:rPr>
              <a:t>социальной ситуации развития в процессе подготовки и реализации постановки </a:t>
            </a:r>
            <a:br>
              <a:rPr lang="ru-RU" sz="12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b="0" dirty="0" smtClean="0">
                <a:latin typeface="Times New Roman" pitchFamily="18" charset="0"/>
                <a:cs typeface="Times New Roman" pitchFamily="18" charset="0"/>
              </a:rPr>
              <a:t>2. Создать </a:t>
            </a:r>
            <a:r>
              <a:rPr lang="ru-RU" sz="1200" b="0" dirty="0" smtClean="0">
                <a:latin typeface="Times New Roman" pitchFamily="18" charset="0"/>
                <a:cs typeface="Times New Roman" pitchFamily="18" charset="0"/>
              </a:rPr>
              <a:t>условия для формирования представлений о театре.</a:t>
            </a:r>
            <a:br>
              <a:rPr lang="ru-RU" sz="12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b="0" dirty="0" smtClean="0">
                <a:latin typeface="Times New Roman" pitchFamily="18" charset="0"/>
                <a:cs typeface="Times New Roman" pitchFamily="18" charset="0"/>
              </a:rPr>
              <a:t>3. Обеспечить </a:t>
            </a:r>
            <a:r>
              <a:rPr lang="ru-RU" sz="1200" b="0" dirty="0" smtClean="0">
                <a:latin typeface="Times New Roman" pitchFamily="18" charset="0"/>
                <a:cs typeface="Times New Roman" pitchFamily="18" charset="0"/>
              </a:rPr>
              <a:t>условия для выбора роли, способа действий, партнеров, деятельности.</a:t>
            </a:r>
            <a:br>
              <a:rPr lang="ru-RU" sz="12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b="0" dirty="0" smtClean="0">
                <a:latin typeface="Times New Roman" pitchFamily="18" charset="0"/>
                <a:cs typeface="Times New Roman" pitchFamily="18" charset="0"/>
              </a:rPr>
              <a:t>4. Создать </a:t>
            </a:r>
            <a:r>
              <a:rPr lang="ru-RU" sz="1200" b="0" dirty="0" smtClean="0">
                <a:latin typeface="Times New Roman" pitchFamily="18" charset="0"/>
                <a:cs typeface="Times New Roman" pitchFamily="18" charset="0"/>
              </a:rPr>
              <a:t>условия для развития речевой активности: развитие диалогической речи.</a:t>
            </a:r>
            <a:br>
              <a:rPr lang="ru-RU" sz="1200" b="0" dirty="0" smtClean="0">
                <a:latin typeface="Times New Roman" pitchFamily="18" charset="0"/>
                <a:cs typeface="Times New Roman" pitchFamily="18" charset="0"/>
              </a:rPr>
            </a:b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7901014" cy="640080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sz="2000" b="1" i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Магнитный  </a:t>
            </a:r>
            <a:r>
              <a:rPr lang="ru-RU" sz="2000" b="1" i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театр как средство развития речи детей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4098" name="Picture 2" descr="H:\театр в яслях\IMG_7084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518841"/>
            <a:ext cx="4022725" cy="3017044"/>
          </a:xfrm>
          <a:prstGeom prst="rect">
            <a:avLst/>
          </a:prstGeom>
          <a:noFill/>
        </p:spPr>
      </p:pic>
      <p:pic>
        <p:nvPicPr>
          <p:cNvPr id="4100" name="Picture 4" descr="C:\Users\Евгений\Desktop\мещярикова\20180815_105155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64075" y="1500174"/>
            <a:ext cx="3979891" cy="30718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300" u="sng" dirty="0" smtClean="0"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sz="1300" u="sng" dirty="0" smtClean="0">
                <a:latin typeface="Times New Roman" pitchFamily="18" charset="0"/>
                <a:cs typeface="Times New Roman" pitchFamily="18" charset="0"/>
              </a:rPr>
              <a:t>и задачи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1300" b="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300" b="0" dirty="0" smtClean="0">
                <a:latin typeface="Times New Roman" pitchFamily="18" charset="0"/>
                <a:cs typeface="Times New Roman" pitchFamily="18" charset="0"/>
              </a:rPr>
              <a:t>Создание </a:t>
            </a:r>
            <a:r>
              <a:rPr lang="ru-RU" sz="1300" b="0" dirty="0" smtClean="0">
                <a:latin typeface="Times New Roman" pitchFamily="18" charset="0"/>
                <a:cs typeface="Times New Roman" pitchFamily="18" charset="0"/>
              </a:rPr>
              <a:t>педагогических условий для нравственно-эстетического развития дошкольников через знакомые сказки</a:t>
            </a:r>
            <a:r>
              <a:rPr lang="ru-RU" sz="1300" b="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3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b="0" dirty="0" smtClean="0">
                <a:latin typeface="Times New Roman" pitchFamily="18" charset="0"/>
                <a:cs typeface="Times New Roman" pitchFamily="18" charset="0"/>
              </a:rPr>
              <a:t>2. Учить </a:t>
            </a:r>
            <a:r>
              <a:rPr lang="ru-RU" sz="1300" b="0" dirty="0" smtClean="0">
                <a:latin typeface="Times New Roman" pitchFamily="18" charset="0"/>
                <a:cs typeface="Times New Roman" pitchFamily="18" charset="0"/>
              </a:rPr>
              <a:t>разыгрывать с помощью деревянного театра  знакомые сказки.</a:t>
            </a:r>
            <a:br>
              <a:rPr lang="ru-RU" sz="13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b="0" dirty="0" smtClean="0">
                <a:latin typeface="Times New Roman" pitchFamily="18" charset="0"/>
                <a:cs typeface="Times New Roman" pitchFamily="18" charset="0"/>
              </a:rPr>
              <a:t>3. Развивать </a:t>
            </a:r>
            <a:r>
              <a:rPr lang="ru-RU" sz="1300" b="0" dirty="0" smtClean="0">
                <a:latin typeface="Times New Roman" pitchFamily="18" charset="0"/>
                <a:cs typeface="Times New Roman" pitchFamily="18" charset="0"/>
              </a:rPr>
              <a:t>способность воспроизводить последовательность событий, память.</a:t>
            </a:r>
            <a:br>
              <a:rPr lang="ru-RU" sz="13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b="0" dirty="0" smtClean="0">
                <a:latin typeface="Times New Roman" pitchFamily="18" charset="0"/>
                <a:cs typeface="Times New Roman" pitchFamily="18" charset="0"/>
              </a:rPr>
              <a:t>4. Воспитывать </a:t>
            </a:r>
            <a:r>
              <a:rPr lang="ru-RU" sz="1300" b="0" dirty="0" smtClean="0">
                <a:latin typeface="Times New Roman" pitchFamily="18" charset="0"/>
                <a:cs typeface="Times New Roman" pitchFamily="18" charset="0"/>
              </a:rPr>
              <a:t>любовь к театру и народному творчеству.</a:t>
            </a:r>
            <a:r>
              <a:rPr lang="ru-RU" sz="1000" b="0" dirty="0" smtClean="0"/>
              <a:t/>
            </a:r>
            <a:br>
              <a:rPr lang="ru-RU" sz="1000" b="0" dirty="0" smtClean="0"/>
            </a:br>
            <a:endParaRPr lang="ru-RU" sz="1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8596" y="142852"/>
            <a:ext cx="8215370" cy="500066"/>
          </a:xfrm>
        </p:spPr>
        <p:txBody>
          <a:bodyPr>
            <a:normAutofit fontScale="32500" lnSpcReduction="20000"/>
          </a:bodyPr>
          <a:lstStyle/>
          <a:p>
            <a:endParaRPr lang="ru-RU" sz="1800" b="1" i="1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6200" b="1" i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Магнитный  </a:t>
            </a:r>
            <a:r>
              <a:rPr lang="ru-RU" sz="6200" b="1" i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театр как средство развития речи детей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/>
          </a:p>
          <a:p>
            <a:endParaRPr lang="ru-RU" dirty="0"/>
          </a:p>
        </p:txBody>
      </p:sp>
      <p:pic>
        <p:nvPicPr>
          <p:cNvPr id="5123" name="Picture 3" descr="H:\театр в яслях\IMG_7081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518841"/>
            <a:ext cx="4022725" cy="3017044"/>
          </a:xfrm>
          <a:prstGeom prst="rect">
            <a:avLst/>
          </a:prstGeom>
          <a:noFill/>
        </p:spPr>
      </p:pic>
      <p:pic>
        <p:nvPicPr>
          <p:cNvPr id="5124" name="Picture 4" descr="C:\Users\Евгений\Desktop\мещярикова\20180815_104847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64075" y="1428736"/>
            <a:ext cx="4022725" cy="30718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14884"/>
            <a:ext cx="8229600" cy="1588452"/>
          </a:xfrm>
        </p:spPr>
        <p:txBody>
          <a:bodyPr>
            <a:normAutofit fontScale="90000"/>
          </a:bodyPr>
          <a:lstStyle/>
          <a:p>
            <a:r>
              <a:rPr lang="ru-RU" sz="1300" u="sng" dirty="0" smtClean="0">
                <a:latin typeface="Times New Roman" pitchFamily="18" charset="0"/>
                <a:cs typeface="Times New Roman" pitchFamily="18" charset="0"/>
              </a:rPr>
              <a:t>Цель и задачи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13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b="0" dirty="0" smtClean="0">
                <a:latin typeface="Times New Roman" pitchFamily="18" charset="0"/>
                <a:cs typeface="Times New Roman" pitchFamily="18" charset="0"/>
              </a:rPr>
              <a:t>1.Развивать</a:t>
            </a:r>
            <a:r>
              <a:rPr lang="ru-RU" sz="1300" b="0" dirty="0" smtClean="0">
                <a:latin typeface="Times New Roman" pitchFamily="18" charset="0"/>
                <a:cs typeface="Times New Roman" pitchFamily="18" charset="0"/>
              </a:rPr>
              <a:t> связную речь у дошкольников средствами театрализованной деятельности</a:t>
            </a:r>
            <a:r>
              <a:rPr lang="ru-RU" sz="1300" b="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13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b="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1300" b="0" dirty="0" smtClean="0">
                <a:latin typeface="Times New Roman" pitchFamily="18" charset="0"/>
                <a:cs typeface="Times New Roman" pitchFamily="18" charset="0"/>
              </a:rPr>
              <a:t>. Создание предметно – развивающей среды, способствующей развитию интереса к театрализованной деятельности.</a:t>
            </a:r>
            <a:br>
              <a:rPr lang="ru-RU" sz="13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b="0" dirty="0" smtClean="0">
                <a:latin typeface="Times New Roman" pitchFamily="18" charset="0"/>
                <a:cs typeface="Times New Roman" pitchFamily="18" charset="0"/>
              </a:rPr>
              <a:t>4. Формирование умения эмоционально воспринимать содержание сказки, чувствовать и понимать её характер.</a:t>
            </a:r>
            <a:br>
              <a:rPr lang="ru-RU" sz="13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b="0" dirty="0" smtClean="0">
                <a:latin typeface="Times New Roman" pitchFamily="18" charset="0"/>
                <a:cs typeface="Times New Roman" pitchFamily="18" charset="0"/>
              </a:rPr>
              <a:t>5. Развитие у детей художественно – речевых исполнительских способностей - выразительности, эмоциональности исполнения, умения применять разнообразные интонации, выражающие характер сказки</a:t>
            </a:r>
            <a:br>
              <a:rPr lang="ru-RU" sz="13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b="0" dirty="0" smtClean="0">
                <a:latin typeface="Times New Roman" pitchFamily="18" charset="0"/>
                <a:cs typeface="Times New Roman" pitchFamily="18" charset="0"/>
              </a:rPr>
              <a:t>6. Воспитание у детей положительных черт характера (отзывчивости, доброжелательности, сочувствия, способствующих лучшему взаимопониманию в процессе общения.</a:t>
            </a:r>
            <a:r>
              <a:rPr lang="ru-RU" sz="900" b="0" dirty="0" smtClean="0"/>
              <a:t/>
            </a:r>
            <a:br>
              <a:rPr lang="ru-RU" sz="900" b="0" dirty="0" smtClean="0"/>
            </a:br>
            <a:endParaRPr lang="ru-RU" sz="9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285728"/>
            <a:ext cx="8329642" cy="500066"/>
          </a:xfrm>
        </p:spPr>
        <p:txBody>
          <a:bodyPr>
            <a:normAutofit fontScale="25000" lnSpcReduction="20000"/>
          </a:bodyPr>
          <a:lstStyle/>
          <a:p>
            <a:endParaRPr lang="ru-RU" sz="2400" b="1" i="1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6400" b="1" i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Масочный   </a:t>
            </a:r>
            <a:r>
              <a:rPr lang="ru-RU" sz="6400" b="1" i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театр как средство развития речи детей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6146" name="Picture 2" descr="H:\театр в яслях\IMG_7083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262459"/>
            <a:ext cx="4022725" cy="3017044"/>
          </a:xfrm>
          <a:prstGeom prst="rect">
            <a:avLst/>
          </a:prstGeom>
          <a:noFill/>
        </p:spPr>
      </p:pic>
      <p:pic>
        <p:nvPicPr>
          <p:cNvPr id="6147" name="Picture 3" descr="H:\театр в яслях\IMG_7087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64075" y="1226741"/>
            <a:ext cx="4022725" cy="30170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642918"/>
            <a:ext cx="8153400" cy="5483245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Театрализованная деятельность имеет огромное значение в эмоциональном воздействии на человека, в данном случае на ребёнка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Увлекая детей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театром, мы делаем жизнь детей содержательной. Она наполняется радостью творчества, яркими впечатлениями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Всё получится, если проявить художественное творчество и фантазию!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785794"/>
            <a:ext cx="8153400" cy="5340369"/>
          </a:xfrm>
        </p:spPr>
        <p:txBody>
          <a:bodyPr/>
          <a:lstStyle/>
          <a:p>
            <a:pPr algn="ctr">
              <a:buNone/>
            </a:pPr>
            <a:r>
              <a:rPr lang="ru-RU" sz="48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за внимание</a:t>
            </a:r>
          </a:p>
          <a:p>
            <a:pPr algn="ctr">
              <a:buNone/>
            </a:pPr>
            <a:endParaRPr lang="ru-RU" dirty="0"/>
          </a:p>
        </p:txBody>
      </p:sp>
      <p:pic>
        <p:nvPicPr>
          <p:cNvPr id="5" name="Рисунок 4" descr="ÐÐ°ÑÑÐ¸Ð½ÐºÐ¸ Ð¿Ð¾ Ð·Ð°Ð¿ÑÐ¾ÑÑ ÑÐµÐ°ÑÑ Ð² Ð´ÐµÑÑÐºÐ¾Ð¼ ÑÐ°Ð´Ñ"/>
          <p:cNvPicPr/>
          <p:nvPr/>
        </p:nvPicPr>
        <p:blipFill>
          <a:blip r:embed="rId2"/>
          <a:srcRect l="9460" t="15598" r="9561" b="11325"/>
          <a:stretch>
            <a:fillRect/>
          </a:stretch>
        </p:blipFill>
        <p:spPr bwMode="auto">
          <a:xfrm>
            <a:off x="2165350" y="1800225"/>
            <a:ext cx="4813300" cy="325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432</TotalTime>
  <Words>75</Words>
  <Application>Microsoft Office PowerPoint</Application>
  <PresentationFormat>Экран (4:3)</PresentationFormat>
  <Paragraphs>17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Солнцестояние</vt:lpstr>
      <vt:lpstr>Театр в первой младшей группе</vt:lpstr>
      <vt:lpstr>Цели и задачи: 1. Развитие речи детей, координированных движений мелких мышц пальцев и кистей рук. 2. Развитие памяти, внимания, пополнения словарного запаса. 3. Формирование и совершенствования чувства ритма (слова соответствуют движениям сказочному персонажу.) 4. Учить устной речи, путём движения пальцев рук. </vt:lpstr>
      <vt:lpstr>   Цели  и задачи: 1. Побуждать ребенка правильно и удобно держать куклу;  2. стимулировать внимание; выполнять движения спокойно, без напряжения  3. Следить чтобы руки и плечи были расслаблены, ребенок не был зажат; 4. Развивать выразительность речи  и жестов; 5. Развивать интерес и бережное отношение к театральным куклам. </vt:lpstr>
      <vt:lpstr>Цель задачи:   1.  Создание социальной ситуации развития в процессе подготовки и реализации постановки  2. Создать условия для формирования представлений о театре. 3. Обеспечить условия для выбора роли, способа действий, партнеров, деятельности. 4. Создать условия для развития речевой активности: развитие диалогической речи. </vt:lpstr>
      <vt:lpstr>Цель и задачи:  1.  Создание педагогических условий для нравственно-эстетического развития дошкольников через знакомые сказки. 2. Учить разыгрывать с помощью деревянного театра  знакомые сказки. 3. Развивать способность воспроизводить последовательность событий, память. 4. Воспитывать любовь к театру и народному творчеству. </vt:lpstr>
      <vt:lpstr>Цель и задачи: 1.Развивать связную речь у дошкольников средствами театрализованной деятельности. 3. Создание предметно – развивающей среды, способствующей развитию интереса к театрализованной деятельности. 4. Формирование умения эмоционально воспринимать содержание сказки, чувствовать и понимать её характер. 5. Развитие у детей художественно – речевых исполнительских способностей - выразительности, эмоциональности исполнения, умения применять разнообразные интонации, выражающие характер сказки 6. Воспитание у детей положительных черт характера (отзывчивости, доброжелательности, сочувствия, способствующих лучшему взаимопониманию в процессе общения. </vt:lpstr>
      <vt:lpstr>Слайд 7</vt:lpstr>
      <vt:lpstr>Слайд 8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Яна</dc:creator>
  <cp:lastModifiedBy>Евгений</cp:lastModifiedBy>
  <cp:revision>52</cp:revision>
  <dcterms:created xsi:type="dcterms:W3CDTF">2013-08-28T06:00:49Z</dcterms:created>
  <dcterms:modified xsi:type="dcterms:W3CDTF">2018-08-17T09:03:04Z</dcterms:modified>
</cp:coreProperties>
</file>