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71" r:id="rId8"/>
    <p:sldId id="272" r:id="rId9"/>
    <p:sldId id="265" r:id="rId10"/>
    <p:sldId id="264" r:id="rId11"/>
    <p:sldId id="263" r:id="rId12"/>
    <p:sldId id="266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E9EFF7"/>
    <a:srgbClr val="CAD9EC"/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677" autoAdjust="0"/>
  </p:normalViewPr>
  <p:slideViewPr>
    <p:cSldViewPr>
      <p:cViewPr varScale="1">
        <p:scale>
          <a:sx n="105" d="100"/>
          <a:sy n="105" d="100"/>
        </p:scale>
        <p:origin x="-1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466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907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345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425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931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2368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4713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2895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40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310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00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AE3A0-7229-4A17-850F-2C1426B54BC6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5C213-925A-4501-9E94-E6E19B6314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773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5014" y="1844824"/>
            <a:ext cx="77339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ПЛАНИРОВАНИЕ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8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14375527"/>
              </p:ext>
            </p:extLst>
          </p:nvPr>
        </p:nvGraphicFramePr>
        <p:xfrm>
          <a:off x="179512" y="692696"/>
          <a:ext cx="8856984" cy="60639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38226"/>
                <a:gridCol w="2022048"/>
                <a:gridCol w="1492024"/>
                <a:gridCol w="1530666"/>
                <a:gridCol w="1772896"/>
                <a:gridCol w="1301124"/>
              </a:tblGrid>
              <a:tr h="621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Дата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Активные формы работы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Цель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Темы групповых 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индивидуальных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консультаций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5815" algn="l"/>
                        </a:tabLs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Информационно-аналитический блок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FF00"/>
                          </a:solidFill>
                          <a:effectLst/>
                        </a:rPr>
                        <a:t>Другие формы работы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</a:tr>
              <a:tr h="36532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октябрь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Выставка </a:t>
                      </a:r>
                      <a:r>
                        <a:rPr lang="ru-RU" sz="1400" dirty="0">
                          <a:effectLst/>
                        </a:rPr>
                        <a:t>«Сделаем сами своими руками» — поделки из овощей и природного материала;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Выставка цветов «Осенний букет»;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Создание сборника рассказов детей  об осени «Время года – осень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Детско-родительский клуб «Пчёлка»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Тема: Семья. стили семейного воспитания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Памятка: Семинар-практикум. Игровые упражнения,, </a:t>
                      </a:r>
                      <a:r>
                        <a:rPr lang="ru-RU" sz="1400" dirty="0" err="1">
                          <a:effectLst/>
                        </a:rPr>
                        <a:t>арттерапия</a:t>
                      </a:r>
                      <a:r>
                        <a:rPr lang="ru-RU" sz="1400" dirty="0">
                          <a:effectLst/>
                        </a:rPr>
                        <a:t>, обмен опытом.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Внедрять в работу  новые формы сотрудничества  с родителями, осуществлять разностороннее развитие дошкольников в триаде: Семья-педагог- ребёнок.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«Русская мудрость о воспитании»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0015" algn="l"/>
                        </a:tabLst>
                      </a:pPr>
                      <a:r>
                        <a:rPr lang="ru-RU" sz="1400" dirty="0">
                          <a:effectLst/>
                        </a:rPr>
                        <a:t>	«О речевом развитие ребёнка»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001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0015" algn="l"/>
                        </a:tabLst>
                      </a:pPr>
                      <a:r>
                        <a:rPr lang="ru-RU" sz="1400" dirty="0">
                          <a:effectLst/>
                        </a:rPr>
                        <a:t>«Речевые игры по дороге домой».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001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20015" algn="l"/>
                        </a:tabLst>
                      </a:pPr>
                      <a:r>
                        <a:rPr lang="ru-RU" sz="1400" dirty="0">
                          <a:effectLst/>
                        </a:rPr>
                        <a:t>Памятка для родителей по развитию речи детей с использованием ИКТ.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Оформление стенда по тематике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«Золотая осень»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Фотовернисаж</a:t>
                      </a:r>
                      <a:r>
                        <a:rPr lang="ru-RU" sz="1400" dirty="0">
                          <a:effectLst/>
                        </a:rPr>
                        <a:t> «Осенняя пора « (с рассказами детей)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Детские рисунки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Поделки из разных материалов на осеннюю тему «Вместе с мамой, вместе с папой»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ru-RU" sz="1400" dirty="0">
                          <a:effectLst/>
                        </a:rPr>
                        <a:t>	Совместные игровые сеансы (родитель-педагог- ребёнок)на прогулке.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0665" algn="l"/>
                        </a:tabLs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Трудовой десант (сбор листьев на территории участка)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876" marR="57876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7704" y="116632"/>
            <a:ext cx="4707924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413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413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413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413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413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413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413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413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413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1300" algn="l"/>
              </a:tabLst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План работы с родителями 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13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6596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99006654"/>
              </p:ext>
            </p:extLst>
          </p:nvPr>
        </p:nvGraphicFramePr>
        <p:xfrm>
          <a:off x="467544" y="764704"/>
          <a:ext cx="7975888" cy="5608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87944"/>
                <a:gridCol w="3987944"/>
              </a:tblGrid>
              <a:tr h="26202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rgbClr val="FFFF00"/>
                          </a:solidFill>
                          <a:effectLst/>
                        </a:rPr>
                        <a:t>Ситуация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Воспитатель разложила по группе осенние листики. Они везде – на столе, на полу, на стульях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rgbClr val="FFFF00"/>
                          </a:solidFill>
                          <a:effectLst/>
                        </a:rPr>
                        <a:t>Задача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Что с ними делать?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Ответы детей. Они записываются воспитателем. Из ответов детей вытекает следующая деятельность детей, чем будут заниматься в течение дня.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8" marR="58258" marT="0" marB="0"/>
                </a:tc>
              </a:tr>
              <a:tr h="190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rgbClr val="FFFF00"/>
                          </a:solidFill>
                          <a:effectLst/>
                        </a:rPr>
                        <a:t>Проблема</a:t>
                      </a:r>
                      <a:endParaRPr lang="ru-RU" sz="16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Зачем, для чего эти листики? Какие они? Что с ними делать?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8" marR="5825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solidFill>
                            <a:srgbClr val="FF0000"/>
                          </a:solidFill>
                          <a:effectLst/>
                        </a:rPr>
                        <a:t>Деятельность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</a:rPr>
                        <a:t> (может быть спонтанной деятельностью</a:t>
                      </a:r>
                      <a:r>
                        <a:rPr lang="ru-RU" sz="1600" b="1" dirty="0" smtClean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endParaRPr lang="ru-RU" sz="16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Вытекает из вопросов и ответов детей. Дети предлагают, что можно делать в течении дня: узнать, почему желтеют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Рисование листьями нетрадиционным способом (печать ) Чтение рассказов об осени. И т.д.</a:t>
                      </a:r>
                      <a:endParaRPr lang="ru-RU" sz="16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258" marR="58258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470" y="253480"/>
            <a:ext cx="7333354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Провокация в среде(</a:t>
            </a:r>
            <a:r>
              <a:rPr kumimoji="0" lang="ru-RU" alt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заполняется педагогом ежедневно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5385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u="sng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</a:t>
            </a:r>
          </a:p>
          <a:p>
            <a:pPr algn="ctr"/>
            <a:r>
              <a:rPr lang="ru-RU" sz="1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 </a:t>
            </a:r>
            <a:r>
              <a:rPr lang="ru-RU" sz="1400" b="1" i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(2-я–4-я недели октября</a:t>
            </a:r>
            <a:r>
              <a:rPr lang="ru-RU" sz="12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</a:t>
            </a:r>
            <a:r>
              <a:rPr lang="ru-RU" sz="1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 – Праздник Осени, выставка детского творчества</a:t>
            </a:r>
            <a:r>
              <a:rPr lang="ru-RU" sz="1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</a:t>
            </a:r>
            <a:r>
              <a:rPr lang="ru-RU" sz="1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образовательная среда для самостоятельной деятельности детей и поддержки детской инициативы: </a:t>
            </a:r>
            <a:endParaRPr lang="ru-RU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среды группы картинами, книгами о труде людей осенью в парке, саду, огороде, на даче, энциклопедического содержания;  иллюстрациями, картинками, играми по теме «Осень»; Фотоконкурс «Краски осени». (фотографии сделанные родителями). Обновить  природный материал в Центре  Науки и природы, уголке Краеведения. Пополнить театр  куклами для театра, декорациями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изобразительного искусства</a:t>
            </a:r>
            <a:endParaRPr lang="ru-RU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Разместить самые разнообразные художественные и природные материалы: засушенные листья, листы тонированной бумаги для коллажа на тему «Осенние мотивы», условия для рисования листьев по шаблонам, раскраски, трафареты, на осеннюю тематику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Создание условий для рассматривания репродукций картин художников по теме «Осень глазами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художников•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«Что бывает такого цвета», «Подбери по цвету и по форме», «С какой ветки детки?» </a:t>
            </a:r>
          </a:p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центр</a:t>
            </a:r>
            <a:endParaRPr lang="ru-RU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Разместить осенние букеты, сделанные детьми. Внесение необходимого природного материала для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поделок:семена,засушенные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Разместить для рассматривания гербарии листьев и семян.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Дидактические игры: Лото «Времена года», «Круглый год», «Когда это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бывает»,«Двенадцать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месяцев».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«Осень», для составления описательного рассказа 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Музыкально-театральный центр.</a:t>
            </a:r>
            <a:endParaRPr lang="ru-RU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Оформить осеннюю поляну с иллюстрациями музыкальных инструментов для игры – импровизации «Звуки осеннего леса» (дятел, кукушка, ветер в листьях, траве, ручей, ежик и т. д.) </a:t>
            </a:r>
          </a:p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 книги. </a:t>
            </a:r>
            <a:endParaRPr lang="ru-RU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Создать условия для с\р игр «Журналисты» (внести микрофон или диктофон), «Интервью у осеннего леса» (один ребёнок – журналист, второй – дерево…). Вспомнить об интервью на Радио Сибирь.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книги о природе для самостоятельного чтения и рассматривания иллюстраций на тему осени.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Книги энциклопедического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содержания, серия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демонстрационных картин «Круглый год»</a:t>
            </a:r>
          </a:p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речи </a:t>
            </a:r>
            <a:endParaRPr lang="ru-RU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Д/и «Дерево нужных слов»,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пословицы и поговорки об осени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выученным стихотворениям об осени (А. Пушкин,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А.Блок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Ф. Тютчев и др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872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тьяна\Desktop\Безымянный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352927" cy="652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4235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419" y="2204864"/>
            <a:ext cx="885716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73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556792"/>
            <a:ext cx="51845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Титульный лист.</a:t>
            </a:r>
          </a:p>
          <a:p>
            <a:endParaRPr lang="ru-RU" sz="5400" b="1" dirty="0" smtClean="0">
              <a:solidFill>
                <a:srgbClr val="FF0000"/>
              </a:solidFill>
            </a:endParaRPr>
          </a:p>
          <a:p>
            <a:r>
              <a:rPr lang="ru-RU" sz="5400" b="1" dirty="0" smtClean="0">
                <a:solidFill>
                  <a:srgbClr val="FF0000"/>
                </a:solidFill>
              </a:rPr>
              <a:t>Годовые задачи.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793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51344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Целевые ориентиры образования в соответствии с ФГОС ДО</a:t>
            </a:r>
            <a:r>
              <a:rPr lang="ru-RU" b="1" i="1" dirty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>
                <a:solidFill>
                  <a:srgbClr val="7030A0"/>
                </a:solidFill>
              </a:rPr>
              <a:t>1. Освоение культурных способов действия.</a:t>
            </a:r>
            <a:endParaRPr lang="ru-RU" dirty="0">
              <a:solidFill>
                <a:srgbClr val="7030A0"/>
              </a:solidFill>
            </a:endParaRPr>
          </a:p>
          <a:p>
            <a:pPr hangingPunct="0"/>
            <a:r>
              <a:rPr lang="ru-RU" b="1" dirty="0">
                <a:solidFill>
                  <a:srgbClr val="7030A0"/>
                </a:solidFill>
              </a:rPr>
              <a:t>2. Инициатива и самостоятельность в деятельности (в </a:t>
            </a:r>
            <a:r>
              <a:rPr lang="ru-RU" b="1" dirty="0" err="1">
                <a:solidFill>
                  <a:srgbClr val="7030A0"/>
                </a:solidFill>
              </a:rPr>
              <a:t>т.ч</a:t>
            </a:r>
            <a:r>
              <a:rPr lang="ru-RU" b="1" dirty="0">
                <a:solidFill>
                  <a:srgbClr val="7030A0"/>
                </a:solidFill>
              </a:rPr>
              <a:t>. совместной).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3. Положительное отношение к миру и окружающим.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4. Воображение.</a:t>
            </a:r>
            <a:endParaRPr lang="ru-RU" dirty="0">
              <a:solidFill>
                <a:srgbClr val="7030A0"/>
              </a:solidFill>
            </a:endParaRPr>
          </a:p>
          <a:p>
            <a:pPr hangingPunct="0"/>
            <a:r>
              <a:rPr lang="ru-RU" b="1" dirty="0">
                <a:solidFill>
                  <a:srgbClr val="7030A0"/>
                </a:solidFill>
              </a:rPr>
              <a:t>5. Развитая игра. Понимание норм и правил и способность следовать им.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6. Развитая речь. Основы грамотности.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7. Крупная и мелкая моторика. Управление движениями.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8. Произвольность. Развитая волевая сфера.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9. Любознательность.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10. Начальные знания о себе и мире.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11. Принятие собственных решений.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42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0558024"/>
              </p:ext>
            </p:extLst>
          </p:nvPr>
        </p:nvGraphicFramePr>
        <p:xfrm>
          <a:off x="251520" y="116632"/>
          <a:ext cx="8640960" cy="64346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2957"/>
                <a:gridCol w="1667884"/>
                <a:gridCol w="1321234"/>
                <a:gridCol w="181747"/>
                <a:gridCol w="2092189"/>
                <a:gridCol w="166403"/>
                <a:gridCol w="1728546"/>
              </a:tblGrid>
              <a:tr h="888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Социально-коммуникативное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развитие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Познавательное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развитие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Речевое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развитие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Художественно-эстетическое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развитие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Физическое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развитие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384676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CC00"/>
                          </a:solidFill>
                          <a:effectLst/>
                        </a:rPr>
                        <a:t>Направления образовательного процесса</a:t>
                      </a:r>
                      <a:endParaRPr lang="ru-RU" sz="1800" dirty="0">
                        <a:solidFill>
                          <a:srgbClr val="FFCC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8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«Развитие культуры общения»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«Развитие культуры познания»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«Развитие культуры речи»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«Развитие художественно-эстетической культуры»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«Развитие культуры движений и оздоровительная работа»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34911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Задачи: создание условий для: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- развития положительного отношения ребенка к себе и другим людям;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– развития коммуникативной и социальной компетентности, в том числе информационно-социальной компетентности;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– развития игровой деятельности;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–.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>
                    <a:solidFill>
                      <a:srgbClr val="CAD9E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Задачи: создание условий для: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 развития любознательности, познавательной активности, познавательных способностей детей;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 развития представлений в разных сферах знаний об окружающей действительности, в том числе о виртуальной среде, о возможностях и рисках Интернета.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Задачи: создание условий для: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 формирования основы речевой и языковой культуры, совершенствования разных сторон речи ребенка;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 приобщения детей к культуре чтения художественной литературы.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Задачи: создание условий для: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  развития у детей интереса  к эстетической стороне действительности, ознакомления с разными видами и жанрами искусства в том числе народного творчества;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–развития способности к восприятию музыки, художественной литературы, фольклора;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 приобщения к разным видам художественно-эстетической деятельности,  развития потребности  в творческом самовыражении, инициативности, самостоятельности в воплощении художественного замысла.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Задачи: создание условий для: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 становления у детей ценностей здорового образа жизни;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 развития представлений о своем теле и своих физических возможностях;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 приобретения двигательного опыта и совершенствования двигательной активности;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–формирования начальных представлений о некоторых видах спорта, овладения подвижными играми с правилами.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575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51921196"/>
              </p:ext>
            </p:extLst>
          </p:nvPr>
        </p:nvGraphicFramePr>
        <p:xfrm>
          <a:off x="395536" y="1196752"/>
          <a:ext cx="8229600" cy="3024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2359"/>
                <a:gridCol w="1588483"/>
                <a:gridCol w="1431430"/>
                <a:gridCol w="2151071"/>
                <a:gridCol w="1646257"/>
              </a:tblGrid>
              <a:tr h="756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Тропинка в мир людей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Тропинка в мир свойств и качеств предметов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Тропинка в развитие культуры речи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Тропинка в мир художественной литературы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Тропинка в мир движения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</a:tr>
              <a:tr h="756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Тропинка в мир труда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Тропинка в окружающий мир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Тропинка к грамоте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Тропинка в мир музыки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Тропинка к здоровью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</a:tr>
              <a:tr h="756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Тропинка в развитие культуры общения»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Тропинка в мир математики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Тропинка в мир правильной речи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Тропинка в мир изобразительного искусства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Тропинка в развитие культуры движений и оздоровительная работа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</a:tr>
              <a:tr h="756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Тропинка в развитие культуры познания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Тропинка в развитие художественно-эстетической культуры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578" marR="6057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99525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166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Способы направления детской инициативы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8143518"/>
              </p:ext>
            </p:extLst>
          </p:nvPr>
        </p:nvGraphicFramePr>
        <p:xfrm>
          <a:off x="457200" y="1052736"/>
          <a:ext cx="8229599" cy="515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0379"/>
                <a:gridCol w="1059060"/>
                <a:gridCol w="1664923"/>
                <a:gridCol w="1664389"/>
                <a:gridCol w="1664389"/>
                <a:gridCol w="1286459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FFFF00"/>
                          </a:solidFill>
                          <a:effectLst/>
                        </a:rPr>
                        <a:t>Тематика, месяц</a:t>
                      </a:r>
                      <a:endParaRPr lang="ru-RU" sz="9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FFFF00"/>
                          </a:solidFill>
                          <a:effectLst/>
                        </a:rPr>
                        <a:t>Праздники</a:t>
                      </a:r>
                      <a:endParaRPr lang="ru-RU" sz="9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FFFF00"/>
                          </a:solidFill>
                          <a:effectLst/>
                        </a:rPr>
                        <a:t>Акции</a:t>
                      </a:r>
                      <a:endParaRPr lang="ru-RU" sz="9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FFFF00"/>
                          </a:solidFill>
                          <a:effectLst/>
                        </a:rPr>
                        <a:t>Проекты</a:t>
                      </a:r>
                      <a:endParaRPr lang="ru-RU" sz="9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FFFF00"/>
                          </a:solidFill>
                          <a:effectLst/>
                        </a:rPr>
                        <a:t>Конкурсы</a:t>
                      </a:r>
                      <a:endParaRPr lang="ru-RU" sz="9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FFFF00"/>
                          </a:solidFill>
                          <a:effectLst/>
                        </a:rPr>
                        <a:t>Детское </a:t>
                      </a: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Движение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</a:tr>
              <a:tr h="3502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Октябрь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Осень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Праздник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«Осень в гости к нам пришла)»</a:t>
                      </a:r>
                      <a:endParaRPr lang="ru-RU" sz="9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Гринпис - «Посади </a:t>
                      </a:r>
                      <a:r>
                        <a:rPr lang="ru-RU" sz="1200" b="1" dirty="0">
                          <a:effectLst/>
                        </a:rPr>
                        <a:t>лес» 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Цель: привлечь внимание педагогов, родителей и детей к сохранению и размножению леса. Сплотить педагогов, родителей и детей в совместной деятельности </a:t>
                      </a:r>
                      <a:endParaRPr lang="ru-RU" sz="9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Проект «Золотая осень»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Конкурс рисунков </a:t>
                      </a:r>
                      <a:r>
                        <a:rPr lang="ru-RU" sz="1200" b="1" dirty="0" smtClean="0">
                          <a:effectLst/>
                        </a:rPr>
                        <a:t>«Осень</a:t>
                      </a:r>
                      <a:r>
                        <a:rPr lang="ru-RU" sz="1200" b="1" baseline="0" dirty="0" smtClean="0">
                          <a:effectLst/>
                        </a:rPr>
                        <a:t> золотая</a:t>
                      </a:r>
                      <a:r>
                        <a:rPr lang="ru-RU" sz="1200" b="1" dirty="0" smtClean="0">
                          <a:effectLst/>
                        </a:rPr>
                        <a:t>» </a:t>
                      </a:r>
                      <a:r>
                        <a:rPr lang="ru-RU" sz="1200" b="1" dirty="0">
                          <a:effectLst/>
                        </a:rPr>
                        <a:t>(Всероссийский по интернету)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«Рябиновая осень</a:t>
                      </a:r>
                      <a:r>
                        <a:rPr lang="ru-RU" sz="1200" b="1" dirty="0">
                          <a:effectLst/>
                        </a:rPr>
                        <a:t>. (Международный по интернету)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Конкурс поделок по теме «Осень в гости к нам пришла»</a:t>
                      </a:r>
                      <a:endParaRPr lang="ru-RU" sz="9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1.Выставка детских работ «Мы разные, но мы дружим».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2.Проведение подвижных игр по тематике «Осень»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3.Экскурсии совместно с родителями и детьми по паркам  </a:t>
                      </a:r>
                      <a:r>
                        <a:rPr lang="ru-RU" sz="1200" b="1" dirty="0" smtClean="0">
                          <a:effectLst/>
                        </a:rPr>
                        <a:t>города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</a:t>
                      </a:r>
                      <a:r>
                        <a:rPr lang="ru-RU" sz="1200" b="1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Совместно с Музеем Природы мастер-класс «Осень в городе»</a:t>
                      </a:r>
                      <a:endParaRPr lang="ru-RU" sz="9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639" marR="5763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0707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476672"/>
          <a:ext cx="8352929" cy="6127497"/>
        </p:xfrm>
        <a:graphic>
          <a:graphicData uri="http://schemas.openxmlformats.org/drawingml/2006/table">
            <a:tbl>
              <a:tblPr/>
              <a:tblGrid>
                <a:gridCol w="2046129"/>
                <a:gridCol w="2046129"/>
                <a:gridCol w="1378674"/>
                <a:gridCol w="1064837"/>
                <a:gridCol w="940185"/>
                <a:gridCol w="876975"/>
              </a:tblGrid>
              <a:tr h="3824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Сроки проведения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Содержание работы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Работа с родителями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Предметно-пространственная среда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Образовательное событие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Ф.К.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Р.К.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1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 нашей группе. Адаптация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(1-я неделя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сентября)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Продолжать знакомство с детским садом как ближайшим социальным окружением ребёнка: профессии сотрудников детского сада, предметное окружение, правила поведения в детском саду, взаимоотношения со сверстниками. Продолжать знакомство с окружающей средой группы, помещениями детского сада. Предлагать рассматривать игрушки, называть их цвет,  форму, строение. Формировать дружеские, доброжелательные отношения между детьми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Знакомить детей друг с другом в ходе игр (если дети уже знакомы, следует помочь им вспомнить друг друга).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Игры с природным материалом родного края.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Индивидуальные консультации по адаптации детей к детскому саду.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Амплификация  центров, содержательная насыщенность материалами для всех видов детской деятельности.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Развлечение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8389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«Мой любимый детский сад»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12" marR="412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339752" y="58316"/>
            <a:ext cx="44644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389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Вторая младшая группа (от 3 до 4 лет)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20688"/>
            <a:ext cx="741682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Сентябрь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1неделя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«Мой город»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2неделя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«Осень перелётные птицы». 8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сентября-Всемирный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день журавля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«Моя семья»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«Детский сад»27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сентября-день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воспитателя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«Бабушки и дедушки» 1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октября-Международный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день пожилых людей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«Мир животных» 2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октября-Всемирный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день животных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«Моя Родина»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«Мультфильмы»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Ноябрь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  неделя -   «Дружба»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ноября – День народного единства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16ноября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Международный день   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толерантности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«Неделя игры и игрушки»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«Предметный мир»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4    неделя – «Детский мир» 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Декабрь  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- «Зима»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«Я -человек»10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декабря-День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прав человека, 12 декабря – День Конституции,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20 декабря – Международный день Солидарности.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«Новый год»</a:t>
            </a:r>
            <a:endParaRPr lang="ru-RU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– «Новый год»</a:t>
            </a:r>
            <a:endParaRPr lang="ru-RU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29032148"/>
              </p:ext>
            </p:extLst>
          </p:nvPr>
        </p:nvGraphicFramePr>
        <p:xfrm>
          <a:off x="323528" y="652907"/>
          <a:ext cx="8136905" cy="59843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98623"/>
                <a:gridCol w="5338282"/>
              </a:tblGrid>
              <a:tr h="1762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Виды работ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rgbClr val="FFFF00"/>
                          </a:solidFill>
                          <a:effectLst/>
                        </a:rPr>
                        <a:t>Тема,цель</a:t>
                      </a:r>
                      <a:r>
                        <a:rPr lang="ru-RU" sz="1400" dirty="0" smtClean="0">
                          <a:solidFill>
                            <a:srgbClr val="FFFF00"/>
                          </a:solidFill>
                          <a:effectLst/>
                        </a:rPr>
                        <a:t>.</a:t>
                      </a:r>
                      <a:r>
                        <a:rPr lang="ru-RU" sz="1400" baseline="0" dirty="0" smtClean="0">
                          <a:solidFill>
                            <a:srgbClr val="FFFF00"/>
                          </a:solidFill>
                          <a:effectLst/>
                        </a:rPr>
                        <a:t> 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</a:tr>
              <a:tr h="1057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Оформление родительских 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уголков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«Зимой гуляем, наблюдаем, трудимся,  играем»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Стихи, пословицы, поговорки о зиме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Оформить родительский уголок по теме « Что мы читаем» (детям 3-4 лет)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Оформить родительский уголок по теме «Весна»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«Весенние стихи», пословицы и поговорки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</a:tr>
              <a:tr h="7403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Советы родителям, рекомендации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 «Как воспитать вежливость»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«Какие игрушки необходимы детям»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«Формирование культуры трапезы»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</a:tr>
              <a:tr h="7646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Уголок 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здоровья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 О профилактике ОРВИ »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«Бережём здоровье детей  вместе!»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 Ветряная оспа »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</a:tr>
              <a:tr h="7403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Беседы с родителями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 Как научить ребёнка убирать игрушки»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«Почему ребёнок капризничает»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«Играйте вместе с детьми»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</a:tr>
              <a:tr h="1410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Родительские собрания, папки-передвижки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Папка-передвижка «Как рисовать интересно»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Цель: Рассказать родителям о видах нетрадиционного  рисовании 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Папка-передвижка «Как провести выходной день с детьми»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Цель: помочь сделать семейный, выходной день по-настоящему захватывающим для ребенка.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Папка-передвижка «Капризы и упрямство»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Цель: показать  родителям способы преодоления капризов и упрямства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</a:tr>
              <a:tr h="1057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Индивидуальная 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                  работа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 родителями Софьей К. Владика, Вовой, Таней, Анжелой, </a:t>
                      </a:r>
                      <a:r>
                        <a:rPr lang="ru-RU" sz="1000" dirty="0" err="1">
                          <a:effectLst/>
                        </a:rPr>
                        <a:t>Номиной</a:t>
                      </a:r>
                      <a:r>
                        <a:rPr lang="ru-RU" sz="1000" dirty="0">
                          <a:effectLst/>
                        </a:rPr>
                        <a:t>, Булата « О самообслуживании», «Я сам(а)».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 родителями Настей, Димой, Славой, Аней «О самообслуживании»</a:t>
                      </a:r>
                      <a:endParaRPr lang="ru-RU" sz="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 родителями Софьей К., Владика, Викой, Полиной, Андреем, Славой, </a:t>
                      </a:r>
                      <a:r>
                        <a:rPr lang="ru-RU" sz="1000" dirty="0" err="1">
                          <a:effectLst/>
                        </a:rPr>
                        <a:t>Дариной</a:t>
                      </a:r>
                      <a:r>
                        <a:rPr lang="ru-RU" sz="1000" dirty="0">
                          <a:effectLst/>
                        </a:rPr>
                        <a:t>  «Отработка упражнений  с мячом, равновесию, ходьбе, беге.»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7145" marR="47145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63688" y="6576"/>
            <a:ext cx="63367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</a:t>
            </a: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 с родителями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95597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1471</Words>
  <Application>Microsoft Office PowerPoint</Application>
  <PresentationFormat>Экран (4:3)</PresentationFormat>
  <Paragraphs>281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16</cp:revision>
  <dcterms:created xsi:type="dcterms:W3CDTF">2017-10-28T07:36:14Z</dcterms:created>
  <dcterms:modified xsi:type="dcterms:W3CDTF">2017-10-30T05:59:49Z</dcterms:modified>
</cp:coreProperties>
</file>