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27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67587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88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89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7590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7591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7592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59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9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7595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7597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1AF910F-7C6D-4050-87C3-E5F5995113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9A7E9-DB5F-475A-83ED-1A6F97EB58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D842A-8B71-439C-9033-F2F028A18A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7086E304-0328-422B-85F1-66EF7E9093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9C4C0017-5D77-4556-A77F-8ADDF841A6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AAD0B545-323B-4E5A-B204-A0B5F04742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7E5E3-A78B-43CF-B3D8-9B84447DD3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64A8F-A33F-428E-99B2-43412830EE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CCAAB-D273-4E2F-A576-026AAFFE9E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B90D0-0FD2-4424-AA68-E26A2CB25B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75CCC-A2D9-4B1C-A5B9-904E6E664A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9ECA8-3765-4BBB-8C8E-49A2B4E223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8B2B0-000C-43B6-AA7F-A26B2F6006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4219B-005A-4DAE-AB35-3DC77F6BBB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6656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6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6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6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7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57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657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657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01B654E-8134-4F22-9582-2F3CCCF1946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657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57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2285992"/>
            <a:ext cx="7772400" cy="1736725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Современное выставочное искусство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Художественное стекло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0" y="2285992"/>
            <a:ext cx="3500399" cy="3095636"/>
          </a:xfrm>
        </p:spPr>
        <p:txBody>
          <a:bodyPr/>
          <a:lstStyle/>
          <a:p>
            <a:pPr>
              <a:buNone/>
            </a:pPr>
            <a:r>
              <a:rPr lang="ru-RU" sz="2000" dirty="0"/>
              <a:t>	</a:t>
            </a:r>
            <a:r>
              <a:rPr lang="ru-RU" sz="2000" dirty="0" smtClean="0"/>
              <a:t>	</a:t>
            </a:r>
            <a:r>
              <a:rPr lang="ru-RU" sz="1800" dirty="0" smtClean="0"/>
              <a:t>Изделия из стекла  очень живо реагируют на свет, высвечивая глубину, отражая все цвета радуги. Работа художника – стекольщика необычайно сложна. Она требует высокого мастерства, чувства материала. </a:t>
            </a:r>
            <a:endParaRPr lang="ru-RU" sz="1800" dirty="0"/>
          </a:p>
        </p:txBody>
      </p:sp>
      <p:pic>
        <p:nvPicPr>
          <p:cNvPr id="839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8627" y="1370032"/>
            <a:ext cx="5346924" cy="527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2857496"/>
            <a:ext cx="495303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/>
          <a:srcRect b="140"/>
          <a:stretch>
            <a:fillRect/>
          </a:stretch>
        </p:blipFill>
        <p:spPr bwMode="auto">
          <a:xfrm>
            <a:off x="0" y="1142984"/>
            <a:ext cx="4209652" cy="3762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127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285728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tx2"/>
                </a:solidFill>
                <a:latin typeface="+mj-lt"/>
              </a:rPr>
              <a:t>Гутное</a:t>
            </a:r>
            <a:r>
              <a:rPr lang="ru-RU" dirty="0" smtClean="0">
                <a:solidFill>
                  <a:schemeClr val="tx2"/>
                </a:solidFill>
                <a:latin typeface="+mj-lt"/>
              </a:rPr>
              <a:t> стекло - выдувное стекло, получаемое ручным способом</a:t>
            </a:r>
            <a:endParaRPr lang="ru-RU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Гобелен – это художественно исполненный  тканый ковер для украшения стены.</a:t>
            </a:r>
            <a:endParaRPr lang="ru-RU" sz="2400" dirty="0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85992"/>
            <a:ext cx="3769474" cy="295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704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1357298"/>
            <a:ext cx="4759382" cy="528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57158" y="5572140"/>
            <a:ext cx="3520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Создается за ткацким станком.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806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849287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Художественная ковка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90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714488"/>
            <a:ext cx="4630751" cy="34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285860"/>
            <a:ext cx="400559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041385"/>
          </a:xfrm>
        </p:spPr>
        <p:txBody>
          <a:bodyPr/>
          <a:lstStyle/>
          <a:p>
            <a:pPr algn="ctr"/>
            <a:r>
              <a:rPr lang="ru-RU" sz="4000" dirty="0" smtClean="0"/>
              <a:t>Художественное литьё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01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857364"/>
            <a:ext cx="412752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142984"/>
            <a:ext cx="4125525" cy="550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1857364"/>
            <a:ext cx="437641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500042"/>
            <a:ext cx="4453323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Художественная сварка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67286"/>
            <a:ext cx="8429684" cy="5265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31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859677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215106"/>
          </a:xfrm>
        </p:spPr>
        <p:txBody>
          <a:bodyPr/>
          <a:lstStyle/>
          <a:p>
            <a:pPr>
              <a:buNone/>
            </a:pPr>
            <a:r>
              <a:rPr lang="ru-RU" sz="2400" dirty="0"/>
              <a:t>	</a:t>
            </a:r>
            <a:r>
              <a:rPr lang="ru-RU" sz="2400" dirty="0" smtClean="0"/>
              <a:t>	Выставочное искусство - авторские художественные произведения, в которых наиболее ярко проявлена творческая индивидуальность профессионального художника, в единственном экземпляре.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	Художник-прикладник свободен в осуществлении творческих замыслов. Он экспериментирует с материалом, формой, цветом, создавая каждый раз что-то новое.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/>
              <a:t>		Современное декоративно-прикладное искусство очень разнообразно – это керамика, стекло, металл, гобелен, батик, мода и многое другое.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+mn-lt"/>
              </a:rPr>
              <a:t>Батик- техника росписи тканей, многоцветная ткань, рисунок на которую наносится ручным способом.</a:t>
            </a:r>
            <a:endParaRPr lang="ru-RU" sz="2400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628" y="2714620"/>
            <a:ext cx="3927475" cy="2309818"/>
          </a:xfrm>
        </p:spPr>
        <p:txBody>
          <a:bodyPr/>
          <a:lstStyle/>
          <a:p>
            <a:r>
              <a:rPr lang="ru-RU" dirty="0" smtClean="0"/>
              <a:t>Холодный батик -  </a:t>
            </a:r>
            <a:r>
              <a:rPr lang="ru-RU" sz="2000" dirty="0" smtClean="0"/>
              <a:t>рисунок выполняется по ткани специальным составом (резервом) при помощи стеклянных трубочек. </a:t>
            </a:r>
            <a:endParaRPr lang="ru-RU" sz="2000" dirty="0"/>
          </a:p>
        </p:txBody>
      </p:sp>
      <p:pic>
        <p:nvPicPr>
          <p:cNvPr id="942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326892"/>
            <a:ext cx="4786346" cy="539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285728"/>
            <a:ext cx="8142317" cy="64294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Горячий батик </a:t>
            </a:r>
          </a:p>
        </p:txBody>
      </p:sp>
      <p:pic>
        <p:nvPicPr>
          <p:cNvPr id="952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14422"/>
            <a:ext cx="6572296" cy="541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715140" y="2571744"/>
            <a:ext cx="24288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/>
              <a:t>Растопленный воск наносится на ткань точно по рисунку, и постепенно им покрывают все цвета в соответствии с рисунком (от светлого к темному).</a:t>
            </a:r>
            <a:endParaRPr lang="ru-RU" sz="1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488" y="357166"/>
            <a:ext cx="3927475" cy="6667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Узелковый батик</a:t>
            </a:r>
            <a:endParaRPr lang="ru-RU" dirty="0"/>
          </a:p>
        </p:txBody>
      </p:sp>
      <p:pic>
        <p:nvPicPr>
          <p:cNvPr id="9625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1908" y="1928802"/>
            <a:ext cx="5297506" cy="397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071546"/>
            <a:ext cx="3410267" cy="55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357166"/>
            <a:ext cx="8377270" cy="4191000"/>
          </a:xfrm>
        </p:spPr>
        <p:txBody>
          <a:bodyPr/>
          <a:lstStyle/>
          <a:p>
            <a:pPr>
              <a:buNone/>
            </a:pPr>
            <a:r>
              <a:rPr lang="ru-RU" dirty="0"/>
              <a:t>	</a:t>
            </a:r>
            <a:r>
              <a:rPr lang="ru-RU" sz="2800" dirty="0" smtClean="0"/>
              <a:t>Выставочная деятельность – это упорный, напряженный труд, в результате которого рождаются авторские вещи. В отличие от предметов массового производства авторские вещи всегда неповторимы. Они сохраняют творческую индивидуальность и становятся продолжением личности художника.</a:t>
            </a:r>
          </a:p>
          <a:p>
            <a:endParaRPr lang="ru-RU" sz="2800" dirty="0" smtClean="0"/>
          </a:p>
          <a:p>
            <a:pPr>
              <a:buNone/>
            </a:pPr>
            <a:r>
              <a:rPr lang="ru-RU" sz="2800" dirty="0"/>
              <a:t>	</a:t>
            </a:r>
            <a:r>
              <a:rPr lang="ru-RU" sz="2800" dirty="0" smtClean="0"/>
              <a:t>Современные художники-профессионалы нередко обращаются к русской старине, к традиционным образам и сюжетам народного искусства.</a:t>
            </a:r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684195"/>
          </a:xfrm>
        </p:spPr>
        <p:txBody>
          <a:bodyPr/>
          <a:lstStyle/>
          <a:p>
            <a:pPr algn="ctr"/>
            <a:r>
              <a:rPr lang="ru-RU" sz="1800" dirty="0"/>
              <a:t>Литература </a:t>
            </a: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85786" y="857232"/>
            <a:ext cx="8007350" cy="4191000"/>
          </a:xfrm>
        </p:spPr>
        <p:txBody>
          <a:bodyPr/>
          <a:lstStyle/>
          <a:p>
            <a:r>
              <a:rPr lang="ru-RU" sz="1400" dirty="0" smtClean="0"/>
              <a:t>Горяева Н. А. Изобразительное искусство. Декоративно-прикладное искусство в жизни </a:t>
            </a:r>
            <a:r>
              <a:rPr lang="ru-RU" sz="1400" dirty="0" err="1" smtClean="0"/>
              <a:t>человеа</a:t>
            </a:r>
            <a:r>
              <a:rPr lang="ru-RU" sz="1400" dirty="0" smtClean="0"/>
              <a:t>. 5 класс: учеб. для общеобразовательных учреждений. – </a:t>
            </a:r>
            <a:r>
              <a:rPr lang="ru-RU" sz="1400" dirty="0" err="1" smtClean="0"/>
              <a:t>М.:Просвещение</a:t>
            </a:r>
            <a:r>
              <a:rPr lang="ru-RU" sz="1400" dirty="0" smtClean="0"/>
              <a:t>, 2011. – 192 с.</a:t>
            </a:r>
            <a:endParaRPr lang="ru-RU" sz="1400" dirty="0"/>
          </a:p>
          <a:p>
            <a:r>
              <a:rPr lang="ru-RU" sz="1400" dirty="0" smtClean="0"/>
              <a:t>Поисковая система  </a:t>
            </a:r>
            <a:r>
              <a:rPr lang="en-US" sz="1400" dirty="0" err="1" smtClean="0"/>
              <a:t>google</a:t>
            </a:r>
            <a:r>
              <a:rPr lang="en-US" sz="1400" dirty="0" smtClean="0"/>
              <a:t>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285720" y="428604"/>
            <a:ext cx="8715436" cy="147001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+mn-lt"/>
              </a:rPr>
              <a:t>Керамика </a:t>
            </a:r>
            <a:r>
              <a:rPr lang="ru-RU" sz="2800" dirty="0" smtClean="0">
                <a:latin typeface="+mn-lt"/>
              </a:rPr>
              <a:t>– это изделия из цветной обожженной глины. </a:t>
            </a:r>
            <a:endParaRPr lang="ru-RU" sz="2800" dirty="0">
              <a:latin typeface="+mn-lt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"/>
          </p:nvPr>
        </p:nvSpPr>
        <p:spPr>
          <a:xfrm>
            <a:off x="571472" y="1785926"/>
            <a:ext cx="8001056" cy="373857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		</a:t>
            </a:r>
            <a:r>
              <a:rPr lang="ru-RU" sz="2400" dirty="0" smtClean="0">
                <a:solidFill>
                  <a:schemeClr val="tx2"/>
                </a:solidFill>
                <a:effectLst/>
              </a:rPr>
              <a:t>В </a:t>
            </a:r>
            <a:r>
              <a:rPr lang="ru-RU" sz="2400" dirty="0">
                <a:solidFill>
                  <a:schemeClr val="tx2"/>
                </a:solidFill>
                <a:effectLst/>
              </a:rPr>
              <a:t>зависимости от строения различают </a:t>
            </a:r>
            <a:r>
              <a:rPr lang="ru-RU" sz="2400" i="1" dirty="0">
                <a:solidFill>
                  <a:schemeClr val="tx2"/>
                </a:solidFill>
                <a:effectLst/>
              </a:rPr>
              <a:t>тонкую керамику </a:t>
            </a:r>
            <a:r>
              <a:rPr lang="ru-RU" sz="2400" dirty="0">
                <a:solidFill>
                  <a:schemeClr val="tx2"/>
                </a:solidFill>
                <a:effectLst/>
              </a:rPr>
              <a:t>(черепок стекловидный или мелкозернистый) и </a:t>
            </a:r>
            <a:r>
              <a:rPr lang="ru-RU" sz="2400" i="1" dirty="0">
                <a:solidFill>
                  <a:schemeClr val="tx2"/>
                </a:solidFill>
                <a:effectLst/>
              </a:rPr>
              <a:t>грубую</a:t>
            </a:r>
            <a:r>
              <a:rPr lang="ru-RU" sz="2400" dirty="0">
                <a:solidFill>
                  <a:schemeClr val="tx2"/>
                </a:solidFill>
                <a:effectLst/>
              </a:rPr>
              <a:t> (черепок крупнозернистый). Основные </a:t>
            </a:r>
            <a:r>
              <a:rPr lang="ru-RU" sz="2400" dirty="0">
                <a:solidFill>
                  <a:srgbClr val="FFFF00"/>
                </a:solidFill>
                <a:effectLst/>
              </a:rPr>
              <a:t>виды тонкой керамики — </a:t>
            </a:r>
            <a:r>
              <a:rPr lang="ru-RU" sz="2400" i="1" dirty="0">
                <a:solidFill>
                  <a:srgbClr val="FFFF00"/>
                </a:solidFill>
                <a:effectLst/>
              </a:rPr>
              <a:t>фарфор, полуфарфор, фаянс, майолика.</a:t>
            </a:r>
            <a:r>
              <a:rPr lang="ru-RU" sz="2400" dirty="0">
                <a:solidFill>
                  <a:schemeClr val="tx2"/>
                </a:solidFill>
                <a:effectLst/>
              </a:rPr>
              <a:t> Основной </a:t>
            </a:r>
            <a:r>
              <a:rPr lang="ru-RU" sz="2400" dirty="0">
                <a:solidFill>
                  <a:srgbClr val="FFFF00"/>
                </a:solidFill>
                <a:effectLst/>
              </a:rPr>
              <a:t>вид грубой керамики — </a:t>
            </a:r>
            <a:r>
              <a:rPr lang="ru-RU" sz="2400" i="1" dirty="0">
                <a:solidFill>
                  <a:srgbClr val="FFFF00"/>
                </a:solidFill>
                <a:effectLst/>
              </a:rPr>
              <a:t>гончарная </a:t>
            </a:r>
            <a:r>
              <a:rPr lang="ru-RU" sz="2400" i="1" dirty="0" smtClean="0">
                <a:solidFill>
                  <a:srgbClr val="FFFF00"/>
                </a:solidFill>
                <a:effectLst/>
              </a:rPr>
              <a:t>керамика</a:t>
            </a:r>
            <a:r>
              <a:rPr lang="ru-RU" sz="2400" dirty="0" smtClean="0">
                <a:solidFill>
                  <a:srgbClr val="FFFF00"/>
                </a:solidFill>
                <a:effectLst/>
              </a:rPr>
              <a:t>. </a:t>
            </a:r>
          </a:p>
          <a:p>
            <a:pPr>
              <a:buNone/>
            </a:pPr>
            <a:r>
              <a:rPr lang="ru-RU" sz="2400" dirty="0">
                <a:solidFill>
                  <a:srgbClr val="FFFF00"/>
                </a:solidFill>
                <a:effectLst/>
              </a:rPr>
              <a:t>	</a:t>
            </a:r>
            <a:r>
              <a:rPr lang="ru-RU" sz="2400" dirty="0" smtClean="0">
                <a:solidFill>
                  <a:srgbClr val="FFFF00"/>
                </a:solidFill>
                <a:effectLst/>
              </a:rPr>
              <a:t>	</a:t>
            </a:r>
            <a:r>
              <a:rPr lang="ru-RU" sz="2400" dirty="0" smtClean="0">
                <a:solidFill>
                  <a:schemeClr val="tx2"/>
                </a:solidFill>
                <a:effectLst/>
              </a:rPr>
              <a:t>В современном  декоративном искусстве керамику применяют в оформлении помещений, раскрывают новые пластические возможности материала, создают новые оригинальные формы и целые композиции. </a:t>
            </a:r>
            <a:endParaRPr lang="ru-RU" sz="2400" dirty="0"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3672800" cy="482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285728"/>
            <a:ext cx="4953219" cy="577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28728" y="785794"/>
            <a:ext cx="1356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фарфор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43636" y="5715016"/>
            <a:ext cx="1344592" cy="500066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	фаянс</a:t>
            </a:r>
            <a:endParaRPr lang="ru-RU" sz="2000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57166"/>
            <a:ext cx="3739268" cy="486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071678"/>
            <a:ext cx="4420659" cy="4479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642918"/>
            <a:ext cx="4579937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071546"/>
            <a:ext cx="3927475" cy="363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43636" y="5286388"/>
            <a:ext cx="1220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майолика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8569325" cy="632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620713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357430"/>
            <a:ext cx="5387975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57224" y="5715016"/>
            <a:ext cx="2352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гончарная керамика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85728"/>
            <a:ext cx="4248776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785794"/>
            <a:ext cx="4148507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286124"/>
            <a:ext cx="43815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377</TotalTime>
  <Words>150</Words>
  <Application>Microsoft Office PowerPoint</Application>
  <PresentationFormat>Экран (4:3)</PresentationFormat>
  <Paragraphs>32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Трава</vt:lpstr>
      <vt:lpstr>Современное выставочное искусство</vt:lpstr>
      <vt:lpstr>Слайд 2</vt:lpstr>
      <vt:lpstr> Керамика – это изделия из цветной обожженной глины. </vt:lpstr>
      <vt:lpstr>Слайд 4</vt:lpstr>
      <vt:lpstr>Слайд 5</vt:lpstr>
      <vt:lpstr>Слайд 6</vt:lpstr>
      <vt:lpstr>Слайд 7</vt:lpstr>
      <vt:lpstr>Слайд 8</vt:lpstr>
      <vt:lpstr>Слайд 9</vt:lpstr>
      <vt:lpstr>Художественное стекло</vt:lpstr>
      <vt:lpstr>Слайд 11</vt:lpstr>
      <vt:lpstr>Слайд 12</vt:lpstr>
      <vt:lpstr>Гобелен – это художественно исполненный  тканый ковер для украшения стены.</vt:lpstr>
      <vt:lpstr>Слайд 14</vt:lpstr>
      <vt:lpstr>Художественная ковка</vt:lpstr>
      <vt:lpstr>Художественное литьё</vt:lpstr>
      <vt:lpstr>Слайд 17</vt:lpstr>
      <vt:lpstr>Художественная сварка</vt:lpstr>
      <vt:lpstr>Слайд 19</vt:lpstr>
      <vt:lpstr>Батик- техника росписи тканей, многоцветная ткань, рисунок на которую наносится ручным способом.</vt:lpstr>
      <vt:lpstr>Слайд 21</vt:lpstr>
      <vt:lpstr>Слайд 22</vt:lpstr>
      <vt:lpstr>Слайд 23</vt:lpstr>
      <vt:lpstr>Литература 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выставочное искусство</dc:title>
  <dc:creator>Светлана</dc:creator>
  <cp:lastModifiedBy>Home</cp:lastModifiedBy>
  <cp:revision>40</cp:revision>
  <dcterms:created xsi:type="dcterms:W3CDTF">2011-02-07T18:34:33Z</dcterms:created>
  <dcterms:modified xsi:type="dcterms:W3CDTF">2018-08-17T18:17:19Z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1081888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