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81" r:id="rId3"/>
    <p:sldId id="280" r:id="rId4"/>
    <p:sldId id="278" r:id="rId5"/>
    <p:sldId id="279" r:id="rId6"/>
    <p:sldId id="269" r:id="rId7"/>
    <p:sldId id="282" r:id="rId8"/>
    <p:sldId id="283" r:id="rId9"/>
    <p:sldId id="28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0" autoAdjust="0"/>
  </p:normalViewPr>
  <p:slideViewPr>
    <p:cSldViewPr>
      <p:cViewPr varScale="1">
        <p:scale>
          <a:sx n="104" d="100"/>
          <a:sy n="10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09EF241-FA17-4D6E-B938-14DB8EB52F0C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A1CA74-3E9E-4358-A2A0-1D9DB68E0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4923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D8FDC20-EF15-40F4-A4C3-6C7D88DE1D47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2B69BF-BDE3-4E1D-8CBA-236215BA0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612827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</p:spTree>
    <p:extLst>
      <p:ext uri="{BB962C8B-B14F-4D97-AF65-F5344CB8AC3E}">
        <p14:creationId xmlns="" xmlns:p14="http://schemas.microsoft.com/office/powerpoint/2010/main" val="42989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</p:spTree>
    <p:extLst>
      <p:ext uri="{BB962C8B-B14F-4D97-AF65-F5344CB8AC3E}">
        <p14:creationId xmlns="" xmlns:p14="http://schemas.microsoft.com/office/powerpoint/2010/main" val="159132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</p:spTree>
    <p:extLst>
      <p:ext uri="{BB962C8B-B14F-4D97-AF65-F5344CB8AC3E}">
        <p14:creationId xmlns="" xmlns:p14="http://schemas.microsoft.com/office/powerpoint/2010/main" val="246464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656AA-2331-407E-A87A-572255116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88EDE-09B8-4472-82EB-47DA24B7D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6EA1F-EC43-4D83-A9A7-EBC88295F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71FA6-F2FC-4E5E-9E23-1218F34D1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F1E4E-DFF5-4C0D-BD49-EFEE117CF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DF25E-ABF8-4DCF-B623-03736433E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0E13E-9EDA-4A89-949F-1B653E3B1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0F8D2-AD47-434B-8A70-8279BFAD9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BE538-5EE9-4D10-8DBA-A7F4EF2B1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BFE9C-B7BE-411D-B724-A59609C53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5776-1573-4BFA-9957-22EF6B43C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5B040-753F-4E01-9394-DA8A7FBE6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93F23-C259-403E-96C8-79233A6C1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450F1-F857-4962-86C0-64326E303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440A0-6085-41E7-A7B5-7234ABD68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B370-4D27-48B2-9B55-4D15D82AD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08841-961C-4D55-89A0-F3E845FB6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5F3B-36AA-4228-BFBC-7D3AA5AD8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723F-ED4F-4290-9124-A4D5A23AA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BE430-DD87-4E65-BFEE-A95A17FE2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7A4EE-443A-4E59-B362-8BBB3442A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469EE8-58D5-4D41-BD4B-EF5FCDD8C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83" r:id="rId7"/>
    <p:sldLayoutId id="2147483665" r:id="rId8"/>
    <p:sldLayoutId id="2147483664" r:id="rId9"/>
    <p:sldLayoutId id="2147483663" r:id="rId10"/>
    <p:sldLayoutId id="2147483662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Чупров Л.А. МОУ СОШ №3 с. Камень-Рыболов Ханкайского района Приморского края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DCA0F1-FFCD-4975-8992-8A6A66426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Ivan_III_of_Russia_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ru.wikipedia.org/wiki/%D0%A4%D0%B0%D0%B9%D0%BB:Vasil2b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012825"/>
          </a:xfrm>
        </p:spPr>
        <p:txBody>
          <a:bodyPr/>
          <a:lstStyle/>
          <a:p>
            <a:r>
              <a:rPr lang="ru-RU" sz="3600" b="1">
                <a:solidFill>
                  <a:schemeClr val="accent2"/>
                </a:solidFill>
              </a:rPr>
              <a:t>2. Борьба за власть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964613" cy="56165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  </a:t>
            </a:r>
            <a:r>
              <a:rPr lang="ru-RU" sz="2400" b="1">
                <a:solidFill>
                  <a:schemeClr val="accent2"/>
                </a:solidFill>
              </a:rPr>
              <a:t>Орда выдала ярлык Василию, но не согласный с этим Юрий стал в Галиче собирать все силы недовольные Василием.</a:t>
            </a:r>
          </a:p>
          <a:p>
            <a:pPr algn="ctr">
              <a:buFontTx/>
              <a:buNone/>
            </a:pPr>
            <a:r>
              <a:rPr lang="ru-RU" sz="2400" b="1">
                <a:solidFill>
                  <a:schemeClr val="accent2"/>
                </a:solidFill>
              </a:rPr>
              <a:t>    В </a:t>
            </a:r>
            <a:r>
              <a:rPr lang="ru-RU" sz="2400" b="1">
                <a:solidFill>
                  <a:srgbClr val="FF3300"/>
                </a:solidFill>
              </a:rPr>
              <a:t>1433 г.</a:t>
            </a:r>
            <a:r>
              <a:rPr lang="ru-RU" sz="2400" b="1">
                <a:solidFill>
                  <a:schemeClr val="accent2"/>
                </a:solidFill>
              </a:rPr>
              <a:t> началось открытое противостояние – московские войска были разбиты, Василий бежал в Кострому, но был взят в плен сыновьями Юрия. </a:t>
            </a:r>
          </a:p>
          <a:p>
            <a:pPr algn="ctr">
              <a:buFontTx/>
              <a:buNone/>
            </a:pPr>
            <a:r>
              <a:rPr lang="ru-RU" sz="2400" b="1">
                <a:solidFill>
                  <a:schemeClr val="accent2"/>
                </a:solidFill>
              </a:rPr>
              <a:t>    Юрий дал ему в удел </a:t>
            </a:r>
            <a:r>
              <a:rPr lang="ru-RU" sz="2400" b="1">
                <a:solidFill>
                  <a:srgbClr val="FF3300"/>
                </a:solidFill>
              </a:rPr>
              <a:t>Коломну</a:t>
            </a:r>
            <a:r>
              <a:rPr lang="ru-RU" sz="2400" b="1">
                <a:solidFill>
                  <a:schemeClr val="accent2"/>
                </a:solidFill>
              </a:rPr>
              <a:t> (второй по величине город Московского княжества). К нему стали собираться все его сторонники и Юрий добровольно уступил ему Москву.</a:t>
            </a:r>
          </a:p>
          <a:p>
            <a:pPr algn="ctr">
              <a:buFontTx/>
              <a:buNone/>
            </a:pPr>
            <a:r>
              <a:rPr lang="ru-RU" sz="2400" b="1">
                <a:solidFill>
                  <a:schemeClr val="accent2"/>
                </a:solidFill>
              </a:rPr>
              <a:t>    Василий собрал войска, чтобы расправиться с сыновьями Юрия – </a:t>
            </a:r>
            <a:r>
              <a:rPr lang="ru-RU" sz="2400" b="1">
                <a:solidFill>
                  <a:srgbClr val="FF3300"/>
                </a:solidFill>
              </a:rPr>
              <a:t>Василием Юрьевичем Косым</a:t>
            </a:r>
            <a:r>
              <a:rPr lang="ru-RU" sz="2400" b="1">
                <a:solidFill>
                  <a:schemeClr val="accent2"/>
                </a:solidFill>
              </a:rPr>
              <a:t> и </a:t>
            </a:r>
            <a:r>
              <a:rPr lang="ru-RU" sz="2400" b="1">
                <a:solidFill>
                  <a:srgbClr val="FF3300"/>
                </a:solidFill>
              </a:rPr>
              <a:t>Дмитрием Юрьевичем Шемякой</a:t>
            </a:r>
            <a:r>
              <a:rPr lang="ru-RU" sz="2400" b="1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7173" name="Picture 5" descr="274styakovP_SofVitovNaSvG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048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Междоусобная война на Руси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62000" y="228600"/>
            <a:ext cx="3095625" cy="830997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Дмитрий Иванович Донской (1359-1389)</a:t>
            </a:r>
          </a:p>
        </p:txBody>
      </p:sp>
      <p:pic>
        <p:nvPicPr>
          <p:cNvPr id="5126" name="Picture 6" descr="Василий I Дмитри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90800"/>
            <a:ext cx="1360488" cy="1800225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52400" y="2590800"/>
            <a:ext cx="2640013" cy="1200329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Василий Дмитриевич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(1389-1425)</a:t>
            </a:r>
          </a:p>
        </p:txBody>
      </p:sp>
      <p:pic>
        <p:nvPicPr>
          <p:cNvPr id="5128" name="Picture 8" descr="Дмитрий Иванович Донск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8600"/>
            <a:ext cx="1338263" cy="1798637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9" name="Picture 9" descr="Юрий IV Дмитриевич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590800"/>
            <a:ext cx="1514475" cy="1800225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629400" y="2590800"/>
            <a:ext cx="2266950" cy="857250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Юрий Дмитриевич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3276600" y="1981200"/>
            <a:ext cx="720725" cy="503238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5257800" y="1981200"/>
            <a:ext cx="720725" cy="574675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3048000" y="4419600"/>
            <a:ext cx="406400" cy="685800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135" name="Picture 15" descr="Васи́лий II Васи́льевич Тёмный (1415—1462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572000"/>
            <a:ext cx="1363662" cy="1798637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752600" y="5105400"/>
            <a:ext cx="2819400" cy="1200329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Василий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Васильевич</a:t>
            </a:r>
          </a:p>
          <a:p>
            <a:pPr algn="ctr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(1425-1462)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6629400" y="4114800"/>
            <a:ext cx="1600200" cy="15240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H="1">
            <a:off x="5562600" y="4419600"/>
            <a:ext cx="215900" cy="21748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629400" y="5715000"/>
            <a:ext cx="2266950" cy="830997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Дмитрий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Шемяка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800600" y="4724400"/>
            <a:ext cx="2266950" cy="830997"/>
          </a:xfrm>
          <a:prstGeom prst="rect">
            <a:avLst/>
          </a:prstGeom>
          <a:solidFill>
            <a:srgbClr val="FFFF99"/>
          </a:solidFill>
          <a:ln w="349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Василий Косой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31" grpId="0" animBg="1"/>
      <p:bldP spid="5132" grpId="0" animBg="1"/>
      <p:bldP spid="5133" grpId="0" animBg="1"/>
      <p:bldP spid="5134" grpId="0" animBg="1"/>
      <p:bldP spid="5136" grpId="0" animBg="1"/>
      <p:bldP spid="5141" grpId="0" animBg="1"/>
      <p:bldP spid="5142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219200"/>
            <a:ext cx="8532812" cy="3124200"/>
          </a:xfrm>
          <a:prstGeom prst="rect">
            <a:avLst/>
          </a:prstGeom>
          <a:solidFill>
            <a:srgbClr val="15F7D1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Междоусобная война в Московской Руси (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1425-1453) – война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 великое княжение между потомками Дмитрия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Донского.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нязь Московский Василий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II (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Тёмный) Васильевич        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его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дядя, князь звенигородский Юрий Дмитриевич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Князь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Московский Василий II (Тёмный) Васильевич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его брат Василий  Юрьевич(Косой)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Князь Московский Василий II (Тёмный) Васильевич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его брат Дмитрий Юрьевич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Шемяка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Великокняжеский престол несколько раз переходил из рук в руки.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397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Междоусобная война на Руси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6248400" y="1981200"/>
            <a:ext cx="381000" cy="76200"/>
          </a:xfrm>
          <a:prstGeom prst="left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6248400" y="2590800"/>
            <a:ext cx="457200" cy="76200"/>
          </a:xfrm>
          <a:prstGeom prst="left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6248400" y="3200400"/>
            <a:ext cx="457200" cy="76200"/>
          </a:xfrm>
          <a:prstGeom prst="left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824" y="115889"/>
            <a:ext cx="5540375" cy="1789112"/>
          </a:xfrm>
          <a:prstGeom prst="rect">
            <a:avLst/>
          </a:prstGeom>
          <a:solidFill>
            <a:srgbClr val="15F7D1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Причины войны: </a:t>
            </a:r>
            <a:endParaRPr lang="ru-RU" sz="2400" b="1" i="1" u="sng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Система престолонаследия.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Борьба за московский престол.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4221163"/>
            <a:ext cx="5953125" cy="2520950"/>
          </a:xfrm>
          <a:prstGeom prst="rect">
            <a:avLst/>
          </a:prstGeom>
          <a:solidFill>
            <a:srgbClr val="15F7D1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Результат:</a:t>
            </a:r>
            <a:endParaRPr lang="ru-RU" sz="2400" b="1" i="1" u="sng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иквидация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большинства мелких уделов в составе Московского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княжества.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крепление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власти великого князя.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0327" y="123825"/>
            <a:ext cx="2976498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53000" y="3429000"/>
            <a:ext cx="4191000" cy="609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Василий 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передает престол без ханского ярлыка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05000"/>
            <a:ext cx="3105150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7400" y="115888"/>
            <a:ext cx="3097213" cy="2322512"/>
          </a:xfrm>
          <a:prstGeom prst="rect">
            <a:avLst/>
          </a:prstGeom>
          <a:solidFill>
            <a:srgbClr val="15F7D1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Вокруг малолетнего племянника сплотились мощные силы: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вдова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Василия I, великая княгиня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Софья,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 главное, ее отец, великий князь литовский Витовт.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44463"/>
            <a:ext cx="5519737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9700" y="3805238"/>
            <a:ext cx="55245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П. Чистяков. «Литовская княжна и Золотой пояс». 1861 г. Фрагмент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4267201"/>
            <a:ext cx="8542337" cy="1142999"/>
          </a:xfrm>
          <a:prstGeom prst="rect">
            <a:avLst/>
          </a:prstGeom>
          <a:solidFill>
            <a:srgbClr val="15F7D1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Полностью на стороне Василия II был и митрополит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Фотий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боярское окружение, состоявшее из представителей старомосковских родов и недавних, при отце Василия II, выезжих из Литвы.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Завершение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мятежа. Победа Василия Темного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85225" cy="511333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Захвативший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власть Дмитрий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Шемяка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не получил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обществе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никакой поддержки. </a:t>
            </a:r>
          </a:p>
          <a:p>
            <a:pPr marL="0" indent="0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Василия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перевели на жительство в Вологду и взяли с него клятву не бороться за возвращение княжеской власти. В Вологду стали стекаться его сторонники со всей Руси. Игумен освободил Василия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от данной клятвы и тот, собрав силы, потребовал от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Шемяки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оставить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Москву.</a:t>
            </a:r>
          </a:p>
          <a:p>
            <a:pPr marL="0" indent="0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Противоборство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между ними продолжалось до смерти Дмитрия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Шемяки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1453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marL="0" indent="0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укрепления своей власти на Руси Василий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женил своего сына Ивана на дочери тверского князя.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785225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возвращения на московский престол Василий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стал привлекать к управлению государством своего сына Ивана, который со временем стал его соправителем.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Умирая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Василий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оставил сыну ослабленную, разоренную, но практически уже полностью объединенную Северо-Восточную Русь.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2293" name="Picture 5" descr="Иван III Васильевич">
            <a:hlinkClick r:id="rId2" tooltip="Иван III Васильевич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14600"/>
            <a:ext cx="2667000" cy="3514725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2295" name="Picture 7" descr="Василий Васильевич Тёмный">
            <a:hlinkClick r:id="rId4" tooltip="Василий Васильевич Тёмный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590800"/>
            <a:ext cx="2667000" cy="3514725"/>
          </a:xfrm>
          <a:prstGeom prst="rect">
            <a:avLst/>
          </a:prstGeom>
          <a:solidFill>
            <a:srgbClr val="C3EFF5"/>
          </a:solidFill>
          <a:ln w="222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3505200" y="4114800"/>
            <a:ext cx="1871662" cy="0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0" y="5943600"/>
            <a:ext cx="4319587" cy="400110"/>
          </a:xfrm>
          <a:prstGeom prst="rect">
            <a:avLst/>
          </a:prstGeom>
          <a:solidFill>
            <a:srgbClr val="C3EFF5"/>
          </a:solidFill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Василий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Васильевич Темный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410200" y="5943600"/>
            <a:ext cx="2952750" cy="400110"/>
          </a:xfrm>
          <a:prstGeom prst="rect">
            <a:avLst/>
          </a:prstGeom>
          <a:solidFill>
            <a:srgbClr val="C3EFF5"/>
          </a:solidFill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Иван 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Васильевич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Завершение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мятежа. Победа Василия Темного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7" grpId="0" animBg="1"/>
      <p:bldP spid="122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868363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4525963"/>
          </a:xfrm>
        </p:spPr>
        <p:txBody>
          <a:bodyPr/>
          <a:lstStyle/>
          <a:p>
            <a:pPr marL="609600" indent="-6096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16</a:t>
            </a:r>
          </a:p>
          <a:p>
            <a:pPr marL="609600" indent="-609600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Ответить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7,8 на стр. 193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РУСЬ ПОД ИГ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438" y="2349500"/>
            <a:ext cx="3351212" cy="4175125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101" name="Picture 5" descr="лучни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349500"/>
            <a:ext cx="2817812" cy="4175125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510</Words>
  <Application>Microsoft Office PowerPoint</Application>
  <PresentationFormat>Экран (4:3)</PresentationFormat>
  <Paragraphs>48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Специальное оформление</vt:lpstr>
      <vt:lpstr>2. Борьба за власть</vt:lpstr>
      <vt:lpstr>Слайд 2</vt:lpstr>
      <vt:lpstr>Междоусобная война на Руси</vt:lpstr>
      <vt:lpstr>Слайд 4</vt:lpstr>
      <vt:lpstr>Слайд 5</vt:lpstr>
      <vt:lpstr>Завершение мятежа. Победа Василия Темного</vt:lpstr>
      <vt:lpstr>Завершение мятежа. Победа Василия Темного</vt:lpstr>
      <vt:lpstr>Домашнее задание</vt:lpstr>
    </vt:vector>
  </TitlesOfParts>
  <Company>Macintosh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User</cp:lastModifiedBy>
  <cp:revision>52</cp:revision>
  <dcterms:created xsi:type="dcterms:W3CDTF">2010-05-11T16:43:02Z</dcterms:created>
  <dcterms:modified xsi:type="dcterms:W3CDTF">2017-12-11T15:46:50Z</dcterms:modified>
</cp:coreProperties>
</file>