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9" r:id="rId4"/>
    <p:sldId id="280" r:id="rId5"/>
    <p:sldId id="260" r:id="rId6"/>
    <p:sldId id="281" r:id="rId7"/>
    <p:sldId id="287" r:id="rId8"/>
    <p:sldId id="282" r:id="rId9"/>
    <p:sldId id="283" r:id="rId10"/>
    <p:sldId id="284" r:id="rId11"/>
    <p:sldId id="285" r:id="rId12"/>
    <p:sldId id="286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5977D9-8351-4647-8657-33C5812321E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FBFFBF-C5B0-46D1-9CB2-4B3A0908CC7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5614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«Формирование читательской самостоятельности младших школьников через умения и навыки работы с книгой на уроках, а также на занятиях в формах, отличных от урока по ФГОС»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93676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Лацыгина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 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32955" y="3286124"/>
            <a:ext cx="4163363" cy="3357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Виды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r>
              <a:rPr lang="ru-RU" dirty="0" smtClean="0"/>
              <a:t>- дискуссия;</a:t>
            </a:r>
          </a:p>
          <a:p>
            <a:r>
              <a:rPr lang="ru-RU" dirty="0" smtClean="0"/>
              <a:t>- коллективное чтение;</a:t>
            </a:r>
          </a:p>
          <a:p>
            <a:r>
              <a:rPr lang="ru-RU" dirty="0" smtClean="0"/>
              <a:t>- беседа;- беседа – «приманка»;</a:t>
            </a:r>
          </a:p>
          <a:p>
            <a:r>
              <a:rPr lang="ru-RU" dirty="0" smtClean="0"/>
              <a:t>- состязание чтецов;</a:t>
            </a:r>
          </a:p>
          <a:p>
            <a:r>
              <a:rPr lang="ru-RU" dirty="0" smtClean="0"/>
              <a:t>- реклама книг;</a:t>
            </a:r>
          </a:p>
          <a:p>
            <a:r>
              <a:rPr lang="ru-RU" dirty="0" smtClean="0"/>
              <a:t>- литературный праздник;</a:t>
            </a:r>
          </a:p>
          <a:p>
            <a:r>
              <a:rPr lang="ru-RU" dirty="0" smtClean="0"/>
              <a:t>- литературная игра;</a:t>
            </a:r>
          </a:p>
          <a:p>
            <a:r>
              <a:rPr lang="ru-RU" dirty="0" smtClean="0"/>
              <a:t>- библиотечный час;</a:t>
            </a:r>
          </a:p>
          <a:p>
            <a:r>
              <a:rPr lang="ru-RU" dirty="0" smtClean="0"/>
              <a:t>- литературная гостиная;</a:t>
            </a:r>
          </a:p>
          <a:p>
            <a:r>
              <a:rPr lang="ru-RU" dirty="0" smtClean="0"/>
              <a:t>- час «тихого чтения».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72819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Заключительный этап обучения читательской самостоятельности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36504"/>
          </a:xfrm>
        </p:spPr>
        <p:txBody>
          <a:bodyPr/>
          <a:lstStyle/>
          <a:p>
            <a:r>
              <a:rPr lang="ru-RU" dirty="0" smtClean="0"/>
              <a:t>это этап формирования у детей читательских предпочтений и интересов на базе полученных за годы обучения знаний о книгах и умений с ними самостоятельно действовать.</a:t>
            </a:r>
          </a:p>
          <a:p>
            <a:r>
              <a:rPr lang="ru-RU" b="1" dirty="0" smtClean="0"/>
              <a:t>Цель обучения: </a:t>
            </a:r>
            <a:r>
              <a:rPr lang="ru-RU" dirty="0" smtClean="0"/>
              <a:t>предельно расширить читательский кругозор детей, на формирование навыка анализа и оценки содержания книги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Формы организации работы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дискуссии;</a:t>
            </a:r>
          </a:p>
          <a:p>
            <a:pPr lvl="0"/>
            <a:r>
              <a:rPr lang="ru-RU" dirty="0" smtClean="0"/>
              <a:t>диспуты;</a:t>
            </a:r>
          </a:p>
          <a:p>
            <a:pPr lvl="0"/>
            <a:r>
              <a:rPr lang="ru-RU" dirty="0" smtClean="0"/>
              <a:t>литературные праздники;</a:t>
            </a:r>
          </a:p>
          <a:p>
            <a:pPr lvl="0"/>
            <a:r>
              <a:rPr lang="ru-RU" dirty="0" smtClean="0"/>
              <a:t>встречи с интересными людьми,</a:t>
            </a:r>
          </a:p>
          <a:p>
            <a:pPr lvl="0"/>
            <a:r>
              <a:rPr lang="ru-RU" dirty="0" smtClean="0"/>
              <a:t>конкурсы сочинений на заданную тему,</a:t>
            </a:r>
          </a:p>
          <a:p>
            <a:pPr lvl="0"/>
            <a:r>
              <a:rPr lang="ru-RU" dirty="0" smtClean="0"/>
              <a:t>проекты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u="sng" dirty="0" smtClean="0"/>
              <a:t>Например:</a:t>
            </a:r>
            <a:r>
              <a:rPr lang="ru-RU" dirty="0" smtClean="0"/>
              <a:t> «Самая старая книга в моей семье»</a:t>
            </a:r>
          </a:p>
          <a:p>
            <a:pPr lvl="0">
              <a:buNone/>
            </a:pPr>
            <a:r>
              <a:rPr lang="ru-RU" dirty="0" smtClean="0"/>
              <a:t>«В моём возрасте родители читали…»</a:t>
            </a:r>
          </a:p>
          <a:p>
            <a:pPr lvl="0"/>
            <a:r>
              <a:rPr lang="ru-RU" dirty="0" smtClean="0"/>
              <a:t>создание рисованных «диафильмов»</a:t>
            </a:r>
          </a:p>
          <a:p>
            <a:pPr lvl="0"/>
            <a:r>
              <a:rPr lang="ru-RU" dirty="0" smtClean="0"/>
              <a:t>исследовательская деятельность</a:t>
            </a:r>
          </a:p>
          <a:p>
            <a:pPr lvl="0"/>
            <a:r>
              <a:rPr lang="ru-RU" dirty="0" smtClean="0"/>
              <a:t>творческие работы. </a:t>
            </a:r>
          </a:p>
          <a:p>
            <a:pPr lvl="0">
              <a:buNone/>
            </a:pPr>
            <a:r>
              <a:rPr lang="ru-RU" dirty="0" smtClean="0"/>
              <a:t>Например: </a:t>
            </a:r>
            <a:r>
              <a:rPr lang="ru-RU" i="1" dirty="0" smtClean="0"/>
              <a:t>создать такую рекламу, чтобы у одноклассников возникло желание прочитать книгу от корки до корки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Дневник «Минутка»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C:\Documents and Settings\Домашний\Local Settings\Temporary Internet Files\Content.IE5\HXYRDS0C\MCj0232735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57356" y="2143116"/>
            <a:ext cx="5572164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04389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dirty="0" smtClean="0"/>
              <a:t>Станица первая!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Ум	сом	   кот	      лев     	мел	  день	         рысь</a:t>
            </a:r>
          </a:p>
          <a:p>
            <a:pPr>
              <a:buNone/>
            </a:pPr>
            <a:r>
              <a:rPr lang="ru-RU" dirty="0" smtClean="0"/>
              <a:t>Уж	сон	   вот	      лук	мал	  тень	         гусь</a:t>
            </a:r>
          </a:p>
          <a:p>
            <a:pPr>
              <a:buNone/>
            </a:pPr>
            <a:r>
              <a:rPr lang="ru-RU" dirty="0" smtClean="0"/>
              <a:t>Ус	сын	   тот	     лак	мол	  пень	         весь</a:t>
            </a:r>
          </a:p>
          <a:p>
            <a:pPr>
              <a:buNone/>
            </a:pPr>
            <a:r>
              <a:rPr lang="ru-RU" dirty="0" smtClean="0"/>
              <a:t>Ух	сор	  так	     рак	мыл	  дом	         печь</a:t>
            </a:r>
          </a:p>
          <a:p>
            <a:pPr>
              <a:buNone/>
            </a:pPr>
            <a:r>
              <a:rPr lang="ru-RU" dirty="0" smtClean="0"/>
              <a:t>Ёж	сыр	  ток	     жук	мир	  том           речь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Скажи, какие слова ты запомнил! Сколько их?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Сколько ошибок ты допустил при чтении?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Читай быстро и четко слова в столбиках.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Проговаривай ясно!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643834" y="4214818"/>
          <a:ext cx="976298" cy="4603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6298"/>
              </a:tblGrid>
              <a:tr h="4603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072330" y="5143512"/>
          <a:ext cx="1547802" cy="6429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7802"/>
              </a:tblGrid>
              <a:tr h="6429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Читай вслух!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5429288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dirty="0" smtClean="0"/>
              <a:t>Л.Н.Толстой</a:t>
            </a:r>
          </a:p>
          <a:p>
            <a:pPr>
              <a:buNone/>
            </a:pPr>
            <a:r>
              <a:rPr lang="ru-RU" dirty="0" smtClean="0"/>
              <a:t>           	Саша был  трус. Была гроза и гром. Саша влез в шкаф. Там ему было темно и душно. Саше неслышно было, прошла ли гроза. Сиди Саша долго в шкафу за то, что ты трус.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r>
              <a:rPr lang="ru-RU" sz="1800" dirty="0" smtClean="0"/>
              <a:t>Как звали мальчика?                    </a:t>
            </a:r>
          </a:p>
          <a:p>
            <a:r>
              <a:rPr lang="ru-RU" sz="1800" dirty="0" smtClean="0"/>
              <a:t>  Где он спрятался?</a:t>
            </a:r>
          </a:p>
          <a:p>
            <a:r>
              <a:rPr lang="ru-RU" sz="1800" dirty="0" smtClean="0"/>
              <a:t>Чего он испугался? </a:t>
            </a:r>
          </a:p>
          <a:p>
            <a:pPr>
              <a:buNone/>
            </a:pPr>
            <a:r>
              <a:rPr lang="ru-RU" sz="1800" dirty="0" smtClean="0"/>
              <a:t>___________________20___ года.</a:t>
            </a:r>
          </a:p>
          <a:p>
            <a:pPr>
              <a:buNone/>
            </a:pPr>
            <a:r>
              <a:rPr lang="ru-RU" sz="1800" dirty="0" smtClean="0"/>
              <a:t>          (число, месяц)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                                  слов в минуту</a:t>
            </a: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86446" y="4071942"/>
          <a:ext cx="1833554" cy="107157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33554"/>
              </a:tblGrid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</a:t>
                      </a:r>
                    </a:p>
                    <a:p>
                      <a:pPr algn="ctr"/>
                      <a:r>
                        <a:rPr lang="ru-RU" dirty="0" smtClean="0"/>
                        <a:t>слова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5857892"/>
          <a:ext cx="1928826" cy="78581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28826"/>
              </a:tblGrid>
              <a:tr h="7858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Страница вторая!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Читай слова в столбцах.</a:t>
            </a:r>
          </a:p>
          <a:p>
            <a:pPr>
              <a:buNone/>
            </a:pPr>
            <a:r>
              <a:rPr lang="ru-RU" dirty="0" smtClean="0"/>
              <a:t>Волк       март	  фант        свет   	 сток	     трос</a:t>
            </a:r>
          </a:p>
          <a:p>
            <a:pPr>
              <a:buNone/>
            </a:pPr>
            <a:r>
              <a:rPr lang="ru-RU" dirty="0" smtClean="0"/>
              <a:t>Герб	    метр	  весть       слон	слом	     трон</a:t>
            </a:r>
          </a:p>
          <a:p>
            <a:pPr>
              <a:buNone/>
            </a:pPr>
            <a:r>
              <a:rPr lang="ru-RU" dirty="0" smtClean="0"/>
              <a:t>Зонт       серп            гость       слог	смех	     трус</a:t>
            </a:r>
          </a:p>
          <a:p>
            <a:pPr>
              <a:buNone/>
            </a:pPr>
            <a:r>
              <a:rPr lang="ru-RU" dirty="0" smtClean="0"/>
              <a:t>Куст	    торт             кость       след	снять	     ткань</a:t>
            </a:r>
          </a:p>
          <a:p>
            <a:pPr>
              <a:buNone/>
            </a:pPr>
            <a:r>
              <a:rPr lang="ru-RU" dirty="0" smtClean="0"/>
              <a:t>Кадр	    танк	  часть        слеп	 свет	     твой</a:t>
            </a:r>
          </a:p>
          <a:p>
            <a:pPr>
              <a:buNone/>
            </a:pPr>
            <a:r>
              <a:rPr lang="ru-RU" dirty="0" smtClean="0"/>
              <a:t>Лист	   тигр	  сесть          спор	трап	     хвост</a:t>
            </a:r>
          </a:p>
          <a:p>
            <a:endParaRPr lang="ru-RU" dirty="0" smtClean="0"/>
          </a:p>
          <a:p>
            <a:r>
              <a:rPr lang="ru-RU" sz="2000" dirty="0" smtClean="0"/>
              <a:t>Все ли тебе слова понятны? Какие слова тебе надо разъяснить? Прочитай эти слова.</a:t>
            </a:r>
          </a:p>
          <a:p>
            <a:r>
              <a:rPr lang="ru-RU" sz="2000" dirty="0" smtClean="0"/>
              <a:t>Сколько ошибок ты допустил при чтении?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5643578"/>
          <a:ext cx="1571636" cy="57150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71636"/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48" y="6357958"/>
            <a:ext cx="3008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Не ошибался?     Молодец!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43889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Читай вслух!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МЫШКИ.                                                         </a:t>
            </a:r>
          </a:p>
          <a:p>
            <a:pPr algn="r">
              <a:buNone/>
            </a:pPr>
            <a:r>
              <a:rPr lang="ru-RU" dirty="0" smtClean="0"/>
              <a:t>  К.Л.Ушинский</a:t>
            </a:r>
          </a:p>
          <a:p>
            <a:pPr>
              <a:buNone/>
            </a:pPr>
            <a:r>
              <a:rPr lang="ru-RU" dirty="0" smtClean="0"/>
              <a:t>             Собрались мышки у своей норки – старые и малые. Глазки у них черненькие, лапки у них маленькие, остренькие зубки, серенькие шубки, ушки кверху торчат, хвостища по земле волочатся.</a:t>
            </a:r>
          </a:p>
          <a:p>
            <a:pPr>
              <a:buNone/>
            </a:pPr>
            <a:r>
              <a:rPr lang="ru-RU" dirty="0" smtClean="0"/>
              <a:t>	      … Ох, берегись мышка. Ваш приятель Вася недалеко. Он вас очень любит, лапкой приголубит, хвостик вам помнёт, </a:t>
            </a:r>
            <a:r>
              <a:rPr lang="ru-RU" dirty="0" err="1" smtClean="0"/>
              <a:t>шубочки</a:t>
            </a:r>
            <a:r>
              <a:rPr lang="ru-RU" dirty="0" smtClean="0"/>
              <a:t> вам порвет.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2200" dirty="0" smtClean="0"/>
              <a:t>     Как выглядят мышки?   Какие они?               </a:t>
            </a:r>
          </a:p>
          <a:p>
            <a:pPr>
              <a:buNone/>
            </a:pPr>
            <a:r>
              <a:rPr lang="ru-RU" sz="2200" dirty="0" smtClean="0"/>
              <a:t>    Кто такой Васька?</a:t>
            </a:r>
          </a:p>
          <a:p>
            <a:pPr>
              <a:buNone/>
            </a:pPr>
            <a:r>
              <a:rPr lang="ru-RU" sz="2200" dirty="0" smtClean="0"/>
              <a:t>    Почему мышкам надо бояться Васьки?</a:t>
            </a:r>
          </a:p>
          <a:p>
            <a:pPr>
              <a:buNone/>
            </a:pPr>
            <a:r>
              <a:rPr lang="ru-RU" sz="2200" dirty="0" smtClean="0"/>
              <a:t> </a:t>
            </a:r>
          </a:p>
          <a:p>
            <a:pPr>
              <a:buNone/>
            </a:pPr>
            <a:r>
              <a:rPr lang="ru-RU" sz="2200" dirty="0" smtClean="0"/>
              <a:t>     ___________________20__года</a:t>
            </a:r>
          </a:p>
          <a:p>
            <a:pPr>
              <a:buNone/>
            </a:pPr>
            <a:r>
              <a:rPr lang="ru-RU" sz="2200" dirty="0" smtClean="0"/>
              <a:t>                </a:t>
            </a:r>
            <a:r>
              <a:rPr lang="ru-RU" sz="1500" dirty="0" smtClean="0"/>
              <a:t>   (число, месяц)				</a:t>
            </a:r>
          </a:p>
          <a:p>
            <a:pPr algn="r">
              <a:buNone/>
            </a:pPr>
            <a:r>
              <a:rPr lang="ru-RU" dirty="0" smtClean="0"/>
              <a:t> Слов в минуту        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929454" y="3643314"/>
          <a:ext cx="976298" cy="640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976298"/>
              </a:tblGrid>
              <a:tr h="4603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 слов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86314" y="5715016"/>
          <a:ext cx="1547802" cy="85725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47802"/>
              </a:tblGrid>
              <a:tr h="857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3" descr="C:\Documents and Settings\Домашний\Local Settings\Temporary Internet Files\Content.IE5\HXYRDS0C\MCj0232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500570"/>
            <a:ext cx="1000132" cy="119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b="1" dirty="0" smtClean="0"/>
              <a:t>Страница третья!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Читай вслух!</a:t>
            </a:r>
          </a:p>
          <a:p>
            <a:pPr>
              <a:buNone/>
            </a:pPr>
            <a:r>
              <a:rPr lang="ru-RU" dirty="0" smtClean="0"/>
              <a:t>                         </a:t>
            </a:r>
            <a:r>
              <a:rPr lang="ru-RU" sz="3200" dirty="0" smtClean="0"/>
              <a:t>                    Вьюга.</a:t>
            </a:r>
          </a:p>
          <a:p>
            <a:pPr algn="r">
              <a:buNone/>
            </a:pPr>
            <a:r>
              <a:rPr lang="ru-RU" sz="3200" dirty="0" smtClean="0"/>
              <a:t>                                                                 В.А.Сухомлинский</a:t>
            </a:r>
          </a:p>
          <a:p>
            <a:pPr>
              <a:buNone/>
            </a:pPr>
            <a:r>
              <a:rPr lang="ru-RU" sz="3200" dirty="0" smtClean="0"/>
              <a:t>                 Утром первоклассник Толя вышел из дому. На дворе была вьюга. Грозно шумели деревья.</a:t>
            </a:r>
          </a:p>
          <a:p>
            <a:pPr>
              <a:buNone/>
            </a:pPr>
            <a:r>
              <a:rPr lang="ru-RU" sz="3200" dirty="0" smtClean="0"/>
              <a:t>	           Испугался мальчик, стал под тополем и думает: «Не пойду в школу. Страшно…»</a:t>
            </a:r>
          </a:p>
          <a:p>
            <a:pPr>
              <a:buNone/>
            </a:pPr>
            <a:r>
              <a:rPr lang="ru-RU" sz="3200" dirty="0" smtClean="0"/>
              <a:t>	          Тут он увидел Сашу, стоящего под липой. Саша жил рядом. Он тоже собирался в школу и тоже испугался.</a:t>
            </a:r>
          </a:p>
          <a:p>
            <a:pPr>
              <a:buNone/>
            </a:pPr>
            <a:r>
              <a:rPr lang="ru-RU" sz="3200" dirty="0" smtClean="0"/>
              <a:t>	          Мальчики увидели друг друга. Им стало радостно. Они побежали навстречу, взялись за руки и вместе пошли в школу.</a:t>
            </a:r>
          </a:p>
          <a:p>
            <a:pPr>
              <a:buNone/>
            </a:pPr>
            <a:r>
              <a:rPr lang="ru-RU" sz="3200" dirty="0" smtClean="0"/>
              <a:t>	         Вьюга выла, свистела, но она уже была не страшной.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Про кого говорится в рассказе?                 </a:t>
            </a:r>
          </a:p>
          <a:p>
            <a:pPr>
              <a:buNone/>
            </a:pPr>
            <a:r>
              <a:rPr lang="ru-RU" dirty="0" smtClean="0"/>
              <a:t> В каком классе учились мальчики?</a:t>
            </a:r>
          </a:p>
          <a:p>
            <a:pPr>
              <a:buNone/>
            </a:pPr>
            <a:r>
              <a:rPr lang="ru-RU" dirty="0" smtClean="0"/>
              <a:t> Отчего мальчикам стало радостно?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___________________20__ года.</a:t>
            </a:r>
          </a:p>
          <a:p>
            <a:pPr>
              <a:buNone/>
            </a:pPr>
            <a:r>
              <a:rPr lang="ru-RU" dirty="0" smtClean="0"/>
              <a:t>                 (число, месяц)	                                                          слов в минуту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215206" y="4429132"/>
          <a:ext cx="1357322" cy="64294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357322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70</a:t>
                      </a:r>
                    </a:p>
                    <a:p>
                      <a:pPr algn="ctr"/>
                      <a:r>
                        <a:rPr lang="ru-RU" dirty="0" smtClean="0"/>
                        <a:t>слов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43438" y="5786454"/>
          <a:ext cx="1547802" cy="7143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47802"/>
              </a:tblGrid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3" descr="C:\Documents and Settings\Домашний\Local Settings\Temporary Internet Files\Content.IE5\HXYRDS0C\MCj0232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5286388"/>
            <a:ext cx="1000132" cy="119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b="1" dirty="0" smtClean="0"/>
              <a:t>Читай четко без ошибок.</a:t>
            </a:r>
            <a:br>
              <a:rPr lang="ru-RU" sz="2400" b="1" dirty="0" smtClean="0"/>
            </a:br>
            <a:r>
              <a:rPr lang="ru-RU" sz="2000" i="1" dirty="0" smtClean="0"/>
              <a:t>Будь внимателен!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100" dirty="0" smtClean="0"/>
              <a:t>У Саши в каше</a:t>
            </a:r>
          </a:p>
          <a:p>
            <a:pPr>
              <a:buNone/>
            </a:pPr>
            <a:r>
              <a:rPr lang="ru-RU" sz="5100" dirty="0" smtClean="0"/>
              <a:t>Сыворотка из–под простокваши.</a:t>
            </a:r>
          </a:p>
          <a:p>
            <a:pPr>
              <a:buNone/>
            </a:pPr>
            <a:r>
              <a:rPr lang="ru-RU" sz="5100" dirty="0" smtClean="0"/>
              <a:t> </a:t>
            </a:r>
          </a:p>
          <a:p>
            <a:pPr>
              <a:buNone/>
            </a:pPr>
            <a:r>
              <a:rPr lang="ru-RU" sz="5100" dirty="0" smtClean="0"/>
              <a:t>Хохлатые хохотушки хохотом</a:t>
            </a:r>
          </a:p>
          <a:p>
            <a:pPr>
              <a:buNone/>
            </a:pPr>
            <a:r>
              <a:rPr lang="ru-RU" sz="5100" dirty="0" smtClean="0"/>
              <a:t>Хохотали:</a:t>
            </a:r>
          </a:p>
          <a:p>
            <a:pPr>
              <a:buNone/>
            </a:pPr>
            <a:r>
              <a:rPr lang="ru-RU" sz="5100" dirty="0" smtClean="0"/>
              <a:t>Ха! Ха! Ха!</a:t>
            </a:r>
          </a:p>
          <a:p>
            <a:pPr>
              <a:buNone/>
            </a:pPr>
            <a:r>
              <a:rPr lang="ru-RU" sz="5100" dirty="0" smtClean="0"/>
              <a:t> </a:t>
            </a:r>
          </a:p>
          <a:p>
            <a:pPr>
              <a:buNone/>
            </a:pPr>
            <a:r>
              <a:rPr lang="ru-RU" sz="5100" dirty="0" smtClean="0"/>
              <a:t>Лена искала булавку, а булавка				</a:t>
            </a:r>
          </a:p>
          <a:p>
            <a:pPr>
              <a:buNone/>
            </a:pPr>
            <a:r>
              <a:rPr lang="ru-RU" sz="5100" dirty="0" smtClean="0"/>
              <a:t>Упала под лавку.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Ты не ошибся ни разу?</a:t>
            </a:r>
          </a:p>
          <a:p>
            <a:pPr>
              <a:buNone/>
            </a:pPr>
            <a:r>
              <a:rPr lang="ru-RU" sz="3800" dirty="0" smtClean="0"/>
              <a:t> 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</a:rPr>
              <a:t>Молодец!</a:t>
            </a:r>
          </a:p>
          <a:p>
            <a:pPr>
              <a:buNone/>
            </a:pPr>
            <a:r>
              <a:rPr lang="ru-RU" sz="3800" dirty="0" smtClean="0"/>
              <a:t> </a:t>
            </a:r>
          </a:p>
          <a:p>
            <a:pPr>
              <a:buNone/>
            </a:pPr>
            <a:r>
              <a:rPr lang="ru-RU" sz="3800" dirty="0" smtClean="0"/>
              <a:t> </a:t>
            </a:r>
          </a:p>
          <a:p>
            <a:pPr>
              <a:buNone/>
            </a:pPr>
            <a:r>
              <a:rPr lang="ru-RU" sz="3800" dirty="0" smtClean="0"/>
              <a:t>Допустил ошибку? </a:t>
            </a:r>
            <a:r>
              <a:rPr lang="ru-RU" sz="3800" dirty="0" smtClean="0">
                <a:solidFill>
                  <a:srgbClr val="FF0000"/>
                </a:solidFill>
              </a:rPr>
              <a:t>Не огорчайся.</a:t>
            </a:r>
          </a:p>
          <a:p>
            <a:pPr>
              <a:buNone/>
            </a:pPr>
            <a:r>
              <a:rPr lang="ru-RU" sz="3800" dirty="0" smtClean="0"/>
              <a:t>Читай ещё раз. </a:t>
            </a:r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220430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 детей мотив обращения к книгам, формировать конкретные знания, умения, навыки, обеспечивающие взаимодействие читателя с книгой и текстом  на этапе реализации ФГОС НОО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16943" y="2924944"/>
            <a:ext cx="4556640" cy="362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Страница четвертая !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Читаем молча.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Про двух козликов.</a:t>
            </a:r>
          </a:p>
          <a:p>
            <a:pPr>
              <a:buNone/>
            </a:pPr>
            <a:r>
              <a:rPr lang="ru-RU" dirty="0" smtClean="0"/>
              <a:t>							К.Коцюбинский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pPr indent="274320">
              <a:buNone/>
            </a:pPr>
            <a:r>
              <a:rPr lang="ru-RU" dirty="0" smtClean="0"/>
              <a:t>        С одного берега подходит к речке белый козлик, а с другой – чёрный козлик. И один речку хочет перейти, и другой. А через речку мостик перекинут такой узенький, что только одному можно, а двоим тесно.</a:t>
            </a:r>
          </a:p>
          <a:p>
            <a:pPr indent="274320">
              <a:buNone/>
            </a:pPr>
            <a:r>
              <a:rPr lang="ru-RU" dirty="0" smtClean="0"/>
              <a:t>	Не захотел белый козлик подождать, пока чёрный через мостик перейдет, а чёрный козлик не хотел ждать, пока белый перейдет.</a:t>
            </a:r>
          </a:p>
          <a:p>
            <a:pPr indent="274320">
              <a:buNone/>
            </a:pPr>
            <a:r>
              <a:rPr lang="ru-RU" dirty="0" smtClean="0"/>
              <a:t>	Двинулись они оба по мостику, сошлись на середине и давай бить друг друга лбами и рогами. Бились, бились – и кончилось тем, что оба в воду упали и утонули.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Где встретились козлики? </a:t>
            </a:r>
          </a:p>
          <a:p>
            <a:pPr>
              <a:buNone/>
            </a:pPr>
            <a:r>
              <a:rPr lang="ru-RU" dirty="0" smtClean="0"/>
              <a:t>Почему речку нельзя было  перейти обоим козликам?</a:t>
            </a:r>
          </a:p>
          <a:p>
            <a:pPr>
              <a:buNone/>
            </a:pPr>
            <a:r>
              <a:rPr lang="ru-RU" dirty="0" smtClean="0"/>
              <a:t>Почему случилась беда?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___________________20___ года.</a:t>
            </a:r>
          </a:p>
          <a:p>
            <a:pPr>
              <a:buNone/>
            </a:pPr>
            <a:r>
              <a:rPr lang="ru-RU" dirty="0" smtClean="0"/>
              <a:t>                (число, месяц)	                                                     слов в минуту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786578" y="4429132"/>
          <a:ext cx="1333488" cy="640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333488"/>
              </a:tblGrid>
              <a:tr h="4603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82</a:t>
                      </a:r>
                    </a:p>
                    <a:p>
                      <a:pPr algn="ctr"/>
                      <a:r>
                        <a:rPr lang="ru-RU" dirty="0" smtClean="0"/>
                        <a:t>слова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14876" y="5929330"/>
          <a:ext cx="1547802" cy="78581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47802"/>
              </a:tblGrid>
              <a:tr h="785818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                              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3" descr="C:\Documents and Settings\Домашний\Local Settings\Temporary Internet Files\Content.IE5\HXYRDS0C\MCj0232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5214950"/>
            <a:ext cx="1000132" cy="119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Посмотри внимательно, прочитай молча.</a:t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50"/>
          <a:ext cx="8229600" cy="1483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Книга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Тетрадь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Дневник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Ранец 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Книга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Пенал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Альбом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Ручка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Книга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Книга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Ластик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Парта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9" name="Рисунок 5" descr="MCj028217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3214686"/>
            <a:ext cx="1504950" cy="24003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10" y="2928934"/>
            <a:ext cx="64294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Закрой таблицу.</a:t>
            </a:r>
          </a:p>
          <a:p>
            <a:endParaRPr lang="ru-RU" dirty="0" smtClean="0"/>
          </a:p>
          <a:p>
            <a:r>
              <a:rPr lang="ru-RU" dirty="0" smtClean="0"/>
              <a:t>Скажи, сколько одинаковых слов в таблице?</a:t>
            </a:r>
          </a:p>
          <a:p>
            <a:r>
              <a:rPr lang="ru-RU" dirty="0" smtClean="0"/>
              <a:t>Какие это слова?</a:t>
            </a:r>
          </a:p>
          <a:p>
            <a:r>
              <a:rPr lang="ru-RU" dirty="0" smtClean="0"/>
              <a:t>Все слова назвал?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Молодец!</a:t>
            </a:r>
          </a:p>
          <a:p>
            <a:endParaRPr lang="ru-RU" dirty="0" smtClean="0"/>
          </a:p>
          <a:p>
            <a:r>
              <a:rPr lang="ru-RU" dirty="0" smtClean="0"/>
              <a:t>Не все заметил?</a:t>
            </a:r>
          </a:p>
          <a:p>
            <a:endParaRPr lang="ru-RU" dirty="0" smtClean="0"/>
          </a:p>
          <a:p>
            <a:r>
              <a:rPr lang="ru-RU" dirty="0" smtClean="0"/>
              <a:t>Не тужи, тренируйся!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Страница пятая!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Читай вслух!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786454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7200" dirty="0" smtClean="0"/>
              <a:t>Два товарища.</a:t>
            </a:r>
          </a:p>
          <a:p>
            <a:pPr algn="r">
              <a:buNone/>
            </a:pPr>
            <a:r>
              <a:rPr lang="ru-RU" sz="7200" dirty="0" smtClean="0"/>
              <a:t>							Л.Н.Толстой</a:t>
            </a:r>
          </a:p>
          <a:p>
            <a:pPr indent="450000">
              <a:buNone/>
            </a:pPr>
            <a:r>
              <a:rPr lang="ru-RU" sz="7200" dirty="0" smtClean="0"/>
              <a:t>     Шли по лесу два товарища, и выскочил на них медведь. Один бросился бежать, влез на дерево и спрятался, а другой остался на дороге. Делать нечего – он упал наземь и притворился мертвым.</a:t>
            </a:r>
          </a:p>
          <a:p>
            <a:pPr indent="450000">
              <a:buNone/>
            </a:pPr>
            <a:r>
              <a:rPr lang="ru-RU" sz="7200" dirty="0" smtClean="0"/>
              <a:t>     Медведь подошёл к нему и стал нюхать: он и дышать перестал.  Медведь понюхал ему лицо, подумал, что мертвый и отошел.</a:t>
            </a:r>
          </a:p>
          <a:p>
            <a:pPr indent="450000">
              <a:buNone/>
            </a:pPr>
            <a:r>
              <a:rPr lang="ru-RU" sz="7200" dirty="0" smtClean="0"/>
              <a:t>      Когда медведь ушёл, тот слез с дерева и смеётся:</a:t>
            </a:r>
          </a:p>
          <a:p>
            <a:pPr indent="450000">
              <a:buNone/>
            </a:pPr>
            <a:r>
              <a:rPr lang="ru-RU" sz="7200" dirty="0" smtClean="0"/>
              <a:t>      -  Ну что,- говорит, - медведь тебе на ухо говорил?</a:t>
            </a:r>
          </a:p>
          <a:p>
            <a:pPr indent="450000">
              <a:buNone/>
            </a:pPr>
            <a:r>
              <a:rPr lang="ru-RU" sz="7200" dirty="0" smtClean="0"/>
              <a:t>      - А он сказал мне, что плохие люди те, которые в опасности от товарищей убегают. </a:t>
            </a:r>
          </a:p>
          <a:p>
            <a:pPr indent="450000">
              <a:buNone/>
            </a:pPr>
            <a:endParaRPr lang="ru-RU" sz="5500" dirty="0" smtClean="0"/>
          </a:p>
          <a:p>
            <a:pPr indent="450000">
              <a:buNone/>
            </a:pPr>
            <a:endParaRPr lang="ru-RU" dirty="0" smtClean="0"/>
          </a:p>
          <a:p>
            <a:pPr indent="450000">
              <a:buNone/>
            </a:pPr>
            <a:endParaRPr lang="ru-RU" dirty="0" smtClean="0"/>
          </a:p>
          <a:p>
            <a:pPr indent="450000">
              <a:buNone/>
            </a:pPr>
            <a:r>
              <a:rPr lang="ru-RU" dirty="0" smtClean="0"/>
              <a:t>  </a:t>
            </a:r>
            <a:br>
              <a:rPr lang="ru-RU" dirty="0" smtClean="0"/>
            </a:br>
            <a:r>
              <a:rPr lang="ru-RU" sz="5600" dirty="0" smtClean="0"/>
              <a:t>Расскажи, о чем ты прочитал,              </a:t>
            </a:r>
          </a:p>
          <a:p>
            <a:pPr>
              <a:buNone/>
            </a:pPr>
            <a:r>
              <a:rPr lang="ru-RU" sz="5600" dirty="0" smtClean="0"/>
              <a:t>      Что запомнил.</a:t>
            </a:r>
          </a:p>
          <a:p>
            <a:pPr>
              <a:buNone/>
            </a:pPr>
            <a:r>
              <a:rPr lang="ru-RU" sz="5600" dirty="0" smtClean="0"/>
              <a:t> </a:t>
            </a:r>
          </a:p>
          <a:p>
            <a:pPr>
              <a:buNone/>
            </a:pPr>
            <a:r>
              <a:rPr lang="ru-RU" sz="5600" dirty="0" smtClean="0"/>
              <a:t>	</a:t>
            </a:r>
          </a:p>
          <a:p>
            <a:pPr>
              <a:buNone/>
            </a:pPr>
            <a:r>
              <a:rPr lang="ru-RU" sz="5600" dirty="0" smtClean="0"/>
              <a:t>      ___________________20__ года.</a:t>
            </a:r>
          </a:p>
          <a:p>
            <a:pPr>
              <a:buNone/>
            </a:pPr>
            <a:r>
              <a:rPr lang="ru-RU" sz="5600" dirty="0" smtClean="0"/>
              <a:t>                 (число, месяц)	</a:t>
            </a:r>
          </a:p>
          <a:p>
            <a:pPr>
              <a:buNone/>
            </a:pPr>
            <a:r>
              <a:rPr lang="ru-RU" sz="5600" dirty="0" smtClean="0"/>
              <a:t> </a:t>
            </a:r>
          </a:p>
          <a:p>
            <a:pPr>
              <a:buNone/>
            </a:pPr>
            <a:r>
              <a:rPr lang="ru-RU" sz="5600" dirty="0" smtClean="0"/>
              <a:t>                                                                      </a:t>
            </a:r>
            <a:r>
              <a:rPr lang="ru-RU" dirty="0" smtClean="0"/>
              <a:t>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5600" dirty="0" smtClean="0"/>
          </a:p>
          <a:p>
            <a:pPr>
              <a:buNone/>
            </a:pPr>
            <a:r>
              <a:rPr lang="ru-RU" sz="5600" dirty="0" smtClean="0"/>
              <a:t>                                                         	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572264" y="3929066"/>
          <a:ext cx="1428760" cy="640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428760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85</a:t>
                      </a:r>
                    </a:p>
                    <a:p>
                      <a:pPr algn="ctr"/>
                      <a:r>
                        <a:rPr lang="ru-RU" dirty="0" smtClean="0"/>
                        <a:t>слов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14876" y="5572140"/>
          <a:ext cx="1500198" cy="92869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00198"/>
              </a:tblGrid>
              <a:tr h="928694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                                              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388" y="592933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слов в минуту</a:t>
            </a:r>
            <a:endParaRPr lang="ru-RU" dirty="0"/>
          </a:p>
        </p:txBody>
      </p:sp>
      <p:pic>
        <p:nvPicPr>
          <p:cNvPr id="7" name="Рисунок 3" descr="C:\Documents and Settings\Домашний\Local Settings\Temporary Internet Files\Content.IE5\HXYRDS0C\MCj0232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5429264"/>
            <a:ext cx="1000132" cy="119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Читай, дополняй предложения. Не ошибайся!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 живу …  … (город), а бабушка … … (деревня).</a:t>
            </a:r>
          </a:p>
          <a:p>
            <a:pPr>
              <a:buNone/>
            </a:pPr>
            <a:r>
              <a:rPr lang="ru-RU" dirty="0" smtClean="0"/>
              <a:t>Мама и папа ходили … … (концерт), а я ходила … … (кино).</a:t>
            </a:r>
          </a:p>
          <a:p>
            <a:pPr>
              <a:buNone/>
            </a:pPr>
            <a:r>
              <a:rPr lang="ru-RU" dirty="0" smtClean="0"/>
              <a:t>Мы возвращались … … (школы) … … (уроки).</a:t>
            </a:r>
          </a:p>
          <a:p>
            <a:pPr>
              <a:buNone/>
            </a:pPr>
            <a:r>
              <a:rPr lang="ru-RU" dirty="0" smtClean="0"/>
              <a:t>Наш класс пойдет … … (экскурсия).</a:t>
            </a:r>
          </a:p>
          <a:p>
            <a:pPr>
              <a:buNone/>
            </a:pPr>
            <a:r>
              <a:rPr lang="ru-RU" i="1" u="sng" dirty="0" smtClean="0"/>
              <a:t>Читай быстро без ошибок. Изменяй слова.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Из       </a:t>
            </a:r>
            <a:r>
              <a:rPr lang="ru-RU" sz="1800" dirty="0" smtClean="0"/>
              <a:t>дерева                   из-под              подушка            на             стол</a:t>
            </a:r>
            <a:endParaRPr lang="ru-RU" sz="1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000100" y="4000504"/>
            <a:ext cx="35719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00100" y="4429132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00100" y="4572008"/>
            <a:ext cx="500066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57290" y="371475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школа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28728" y="478632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кран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4000496" y="3929066"/>
            <a:ext cx="428628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43438" y="378619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стол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071934" y="4357694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000496" y="4500570"/>
            <a:ext cx="571504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14876" y="464344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бревно</a:t>
            </a:r>
            <a:endParaRPr lang="ru-RU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6643702" y="4000504"/>
            <a:ext cx="428628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215206" y="378619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платок</a:t>
            </a:r>
            <a:endParaRPr lang="ru-RU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6643702" y="4429132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572264" y="4500570"/>
            <a:ext cx="64294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358082" y="478632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дача</a:t>
            </a: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071538" y="5572140"/>
            <a:ext cx="80724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Ты не  допустил ошибок? Очень хорошо!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Ошибался? Не беда, учись читать по догадке!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3" name="Рисунок 5" descr="MCj028217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9050" y="5000636"/>
            <a:ext cx="1504950" cy="1857364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                                                                                             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85860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 smtClean="0"/>
              <a:t>Страница шестая!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Читай молча!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Стыдно перед соловушкой.</a:t>
            </a:r>
          </a:p>
          <a:p>
            <a:pPr>
              <a:buNone/>
            </a:pPr>
            <a:r>
              <a:rPr lang="ru-RU" dirty="0" smtClean="0"/>
              <a:t>			</a:t>
            </a:r>
            <a:r>
              <a:rPr lang="ru-RU" sz="1900" dirty="0" smtClean="0"/>
              <a:t>			По В.А.Сухомлинскому</a:t>
            </a:r>
          </a:p>
          <a:p>
            <a:pPr>
              <a:buNone/>
            </a:pPr>
            <a:r>
              <a:rPr lang="ru-RU" sz="1900" dirty="0" smtClean="0"/>
              <a:t>        Оля и Лида, маленькие девочки пошли в лес. После трудной дороги сели на траву отдохнуть и пообедать.</a:t>
            </a:r>
          </a:p>
          <a:p>
            <a:pPr>
              <a:buNone/>
            </a:pPr>
            <a:r>
              <a:rPr lang="ru-RU" sz="1900" dirty="0" smtClean="0"/>
              <a:t>	Вынули из сумки хлеб, масло, яйца. Когда девочки закончили обед, недалеко от них запел соловей. Оля и Лида сидели, боясь пошевельнуться.</a:t>
            </a:r>
          </a:p>
          <a:p>
            <a:pPr>
              <a:buNone/>
            </a:pPr>
            <a:r>
              <a:rPr lang="ru-RU" sz="1900" dirty="0" smtClean="0"/>
              <a:t>	Соловей перестал петь.</a:t>
            </a:r>
          </a:p>
          <a:p>
            <a:pPr>
              <a:buNone/>
            </a:pPr>
            <a:r>
              <a:rPr lang="ru-RU" sz="1900" dirty="0" smtClean="0"/>
              <a:t>	Оля собрала остатки своей еды и обрывки бумаги и бросила под куст. Лида же завернула в газету яичные скорлупки и хлебные крошки и положила кулёк в сумку.</a:t>
            </a:r>
          </a:p>
          <a:p>
            <a:pPr>
              <a:buNone/>
            </a:pPr>
            <a:r>
              <a:rPr lang="ru-RU" sz="1900" dirty="0" smtClean="0"/>
              <a:t>	- Зачем ты берешь с собой мусор? – сказала Оля.- Брось под куст. Ведь мы в лесу. Никто не увидит.</a:t>
            </a:r>
          </a:p>
          <a:p>
            <a:pPr>
              <a:buNone/>
            </a:pPr>
            <a:r>
              <a:rPr lang="ru-RU" sz="1900" dirty="0" smtClean="0"/>
              <a:t>	- Стыдно… перед соловушкой,- ответила тихо Лида.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r>
              <a:rPr lang="ru-RU" sz="1600" dirty="0" smtClean="0"/>
              <a:t>Кому стало стыдно перед соловушкой?  </a:t>
            </a:r>
          </a:p>
          <a:p>
            <a:pPr>
              <a:buNone/>
            </a:pPr>
            <a:r>
              <a:rPr lang="ru-RU" sz="1600" dirty="0" smtClean="0"/>
              <a:t>Почему?</a:t>
            </a:r>
          </a:p>
          <a:p>
            <a:pPr>
              <a:buNone/>
            </a:pPr>
            <a:r>
              <a:rPr lang="ru-RU" sz="1600" dirty="0" smtClean="0"/>
              <a:t>	 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___________________20__ года.</a:t>
            </a:r>
          </a:p>
          <a:p>
            <a:pPr>
              <a:buNone/>
            </a:pPr>
            <a:r>
              <a:rPr lang="ru-RU" sz="1600" dirty="0" smtClean="0"/>
              <a:t>                 (число, месяц)	                                                               слов в минуту</a:t>
            </a:r>
          </a:p>
          <a:p>
            <a:pPr>
              <a:buNone/>
            </a:pPr>
            <a:endParaRPr lang="ru-RU" sz="21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5008" y="4714884"/>
          <a:ext cx="1547802" cy="64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7802"/>
              </a:tblGrid>
              <a:tr h="3889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89</a:t>
                      </a:r>
                    </a:p>
                    <a:p>
                      <a:pPr algn="ctr"/>
                      <a:r>
                        <a:rPr lang="ru-RU" dirty="0" smtClean="0"/>
                        <a:t>слов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29124" y="6000768"/>
          <a:ext cx="1333488" cy="4603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3488"/>
              </a:tblGrid>
              <a:tr h="4603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3" descr="C:\Documents and Settings\Домашний\Local Settings\Temporary Internet Files\Content.IE5\HXYRDS0C\MCj0232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5000636"/>
            <a:ext cx="1000132" cy="119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Прочитай слова молча!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500" y="785811"/>
          <a:ext cx="7929592" cy="15001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82398"/>
                <a:gridCol w="1982398"/>
                <a:gridCol w="1982398"/>
                <a:gridCol w="1982398"/>
              </a:tblGrid>
              <a:tr h="375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/>
                          <a:ea typeface="Georgia"/>
                          <a:cs typeface="Times New Roman"/>
                        </a:rPr>
                        <a:t>      Лес</a:t>
                      </a:r>
                      <a:endParaRPr lang="ru-RU" sz="1100" dirty="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/>
                          <a:ea typeface="Georgia"/>
                          <a:cs typeface="Times New Roman"/>
                        </a:rPr>
                        <a:t>      Гриб</a:t>
                      </a:r>
                      <a:endParaRPr lang="ru-RU" sz="110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/>
                          <a:ea typeface="Georgia"/>
                          <a:cs typeface="Times New Roman"/>
                        </a:rPr>
                        <a:t>     Куст</a:t>
                      </a:r>
                      <a:endParaRPr lang="ru-RU" sz="110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/>
                          <a:ea typeface="Georgia"/>
                          <a:cs typeface="Times New Roman"/>
                        </a:rPr>
                        <a:t>       Мох</a:t>
                      </a:r>
                      <a:endParaRPr lang="ru-RU" sz="110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/>
                          <a:ea typeface="Georgia"/>
                          <a:cs typeface="Times New Roman"/>
                        </a:rPr>
                        <a:t>      Лиса</a:t>
                      </a:r>
                      <a:endParaRPr lang="ru-RU" sz="1100" dirty="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/>
                          <a:ea typeface="Georgia"/>
                          <a:cs typeface="Times New Roman"/>
                        </a:rPr>
                        <a:t>      Заяц</a:t>
                      </a:r>
                      <a:endParaRPr lang="ru-RU" sz="1100" dirty="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/>
                          <a:ea typeface="Georgia"/>
                          <a:cs typeface="Times New Roman"/>
                        </a:rPr>
                        <a:t>     Волк</a:t>
                      </a:r>
                      <a:endParaRPr lang="ru-RU" sz="110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/>
                          <a:ea typeface="Georgia"/>
                          <a:cs typeface="Times New Roman"/>
                        </a:rPr>
                        <a:t>       Ёж</a:t>
                      </a:r>
                      <a:endParaRPr lang="ru-RU" sz="110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/>
                          <a:ea typeface="Georgia"/>
                          <a:cs typeface="Times New Roman"/>
                        </a:rPr>
                        <a:t>      Лист</a:t>
                      </a:r>
                      <a:endParaRPr lang="ru-RU" sz="110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/>
                          <a:ea typeface="Georgia"/>
                          <a:cs typeface="Times New Roman"/>
                        </a:rPr>
                        <a:t>      Ель</a:t>
                      </a:r>
                      <a:endParaRPr lang="ru-RU" sz="1100" dirty="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/>
                          <a:ea typeface="Georgia"/>
                          <a:cs typeface="Times New Roman"/>
                        </a:rPr>
                        <a:t>     Орех</a:t>
                      </a:r>
                      <a:endParaRPr lang="ru-RU" sz="1100" dirty="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/>
                          <a:ea typeface="Georgia"/>
                          <a:cs typeface="Times New Roman"/>
                        </a:rPr>
                        <a:t>       Дуб</a:t>
                      </a:r>
                      <a:endParaRPr lang="ru-RU" sz="1100" dirty="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/>
                          <a:ea typeface="Georgia"/>
                          <a:cs typeface="Times New Roman"/>
                        </a:rPr>
                        <a:t>      Муха</a:t>
                      </a:r>
                      <a:endParaRPr lang="ru-RU" sz="110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/>
                          <a:ea typeface="Georgia"/>
                          <a:cs typeface="Times New Roman"/>
                        </a:rPr>
                        <a:t>      Оса</a:t>
                      </a:r>
                      <a:endParaRPr lang="ru-RU" sz="110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/>
                          <a:ea typeface="Georgia"/>
                          <a:cs typeface="Times New Roman"/>
                        </a:rPr>
                        <a:t>     Пчела</a:t>
                      </a:r>
                      <a:endParaRPr lang="ru-RU" sz="110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/>
                          <a:ea typeface="Georgia"/>
                          <a:cs typeface="Times New Roman"/>
                        </a:rPr>
                        <a:t>       Жук</a:t>
                      </a:r>
                      <a:endParaRPr lang="ru-RU" sz="1100" dirty="0">
                        <a:latin typeface="Georgia"/>
                        <a:ea typeface="Georg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85720" y="2643182"/>
            <a:ext cx="9144000" cy="40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Закрой таблицу.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Какие слова ты запомнил?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Сколько слов ты запомнил?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5, 10, 13, 16.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Если ты запомнил 7-10 слов, ты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молодец!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Запомнил меньше слов?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Georgia" pitchFamily="18" charset="0"/>
                <a:cs typeface="Times New Roman" pitchFamily="18" charset="0"/>
              </a:rPr>
              <a:t> Посоревнуйся с ребятами в запоминании слов.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1" name="Рисунок 5" descr="MCj028217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357430"/>
            <a:ext cx="1504950" cy="24003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71538" y="5929330"/>
            <a:ext cx="4969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Georgia" pitchFamily="18" charset="0"/>
                <a:cs typeface="Times New Roman" pitchFamily="18" charset="0"/>
              </a:rPr>
              <a:t>Желаю успеха!                              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Страница седьмая!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64360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Деревце.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                                                        В.Кузнецов</a:t>
            </a:r>
          </a:p>
          <a:p>
            <a:pPr>
              <a:buNone/>
            </a:pPr>
            <a:r>
              <a:rPr lang="ru-RU" sz="1900" dirty="0" smtClean="0"/>
              <a:t>       Посадили дети деревце у дороги. Оно ещё маленькое. Принялось деревце и начало расти.</a:t>
            </a:r>
          </a:p>
          <a:p>
            <a:pPr>
              <a:buNone/>
            </a:pPr>
            <a:r>
              <a:rPr lang="ru-RU" sz="1900" dirty="0" smtClean="0"/>
              <a:t>      Шёл мальчик мимо него, сорвал листик, смял его и выбросил. «Зачем же я его сорвал?- подумал он, но тут же успокоился.- А, ничего, что значит один листик! У деревьев листьев много». Шёл другой мальчик, сломал веточку и думает: «Что одна веточка! У деревца их четыре».</a:t>
            </a:r>
          </a:p>
          <a:p>
            <a:pPr>
              <a:buNone/>
            </a:pPr>
            <a:r>
              <a:rPr lang="ru-RU" sz="1900" dirty="0" smtClean="0"/>
              <a:t>      Бежала девочка с мячом, бросила его вверх, а он – бух!- прямо на деревце и сломал верхушку.</a:t>
            </a:r>
          </a:p>
          <a:p>
            <a:pPr>
              <a:buNone/>
            </a:pPr>
            <a:r>
              <a:rPr lang="ru-RU" sz="1900" dirty="0" smtClean="0"/>
              <a:t>    «Вот плохо, - огорчилась девочка, - ну, ничего, оно не умрет и так. Новая верхушка вырастет!»</a:t>
            </a:r>
          </a:p>
          <a:p>
            <a:pPr>
              <a:buNone/>
            </a:pPr>
            <a:r>
              <a:rPr lang="ru-RU" sz="1900" dirty="0" smtClean="0"/>
              <a:t>       Шла коза, отгрызла кусочек коры. Остановился велосипедист, поставил велосипед. Оно затрещало.</a:t>
            </a:r>
          </a:p>
          <a:p>
            <a:pPr>
              <a:buNone/>
            </a:pPr>
            <a:r>
              <a:rPr lang="ru-RU" sz="1900" dirty="0" smtClean="0"/>
              <a:t>       Шел мальчик с новым ножиком. «Вот,- думает,- сейчас испробую, какой он». Отрезал веточку. Хороший, острый ножик.</a:t>
            </a:r>
          </a:p>
          <a:p>
            <a:pPr>
              <a:buNone/>
            </a:pPr>
            <a:r>
              <a:rPr lang="ru-RU" sz="1900" dirty="0" smtClean="0"/>
              <a:t>       Деревце и засохло.</a:t>
            </a:r>
          </a:p>
          <a:p>
            <a:pPr>
              <a:buNone/>
            </a:pPr>
            <a:r>
              <a:rPr lang="ru-RU" sz="1900" dirty="0" smtClean="0"/>
              <a:t>      Пришли ребята, которые посадили его. «Что такое? – говорят.- Не хотят расти деревья. Наверное, у нас земля плохая.</a:t>
            </a:r>
          </a:p>
          <a:p>
            <a:pPr>
              <a:buNone/>
            </a:pPr>
            <a:endParaRPr lang="ru-RU" sz="1900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357950" y="6072206"/>
          <a:ext cx="1404926" cy="640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404926"/>
              </a:tblGrid>
              <a:tr h="4603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143</a:t>
                      </a:r>
                    </a:p>
                    <a:p>
                      <a:pPr algn="ctr"/>
                      <a:r>
                        <a:rPr lang="ru-RU" dirty="0" smtClean="0"/>
                        <a:t>слова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28641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000" dirty="0" smtClean="0"/>
              <a:t>Деревце погибло не сразу.</a:t>
            </a:r>
          </a:p>
          <a:p>
            <a:pPr>
              <a:buNone/>
            </a:pPr>
            <a:r>
              <a:rPr lang="ru-RU" sz="5000" dirty="0" smtClean="0"/>
              <a:t>Назови по порядку всех, кто погубил деревце.</a:t>
            </a:r>
          </a:p>
          <a:p>
            <a:pPr>
              <a:buNone/>
            </a:pPr>
            <a:r>
              <a:rPr lang="ru-RU" sz="5000" dirty="0" smtClean="0"/>
              <a:t>МАЛЬЧИК СНОЖИКОМ</a:t>
            </a:r>
          </a:p>
          <a:p>
            <a:pPr>
              <a:buNone/>
            </a:pPr>
            <a:r>
              <a:rPr lang="ru-RU" sz="5000" dirty="0" smtClean="0"/>
              <a:t>ДЕВОЧКА С МЯЧОМ</a:t>
            </a:r>
          </a:p>
          <a:p>
            <a:pPr>
              <a:buNone/>
            </a:pPr>
            <a:r>
              <a:rPr lang="ru-RU" sz="5000" dirty="0" smtClean="0"/>
              <a:t>ВЕЛОСИПЕДИСТ</a:t>
            </a:r>
          </a:p>
          <a:p>
            <a:pPr>
              <a:buNone/>
            </a:pPr>
            <a:r>
              <a:rPr lang="ru-RU" sz="5000" dirty="0" smtClean="0"/>
              <a:t>КОЗА</a:t>
            </a:r>
          </a:p>
          <a:p>
            <a:pPr>
              <a:buNone/>
            </a:pPr>
            <a:r>
              <a:rPr lang="ru-RU" sz="5000" dirty="0" smtClean="0"/>
              <a:t>Кто еще  подходил к деревцу и как каждый вел себя?</a:t>
            </a:r>
          </a:p>
          <a:p>
            <a:pPr>
              <a:buNone/>
            </a:pPr>
            <a:r>
              <a:rPr lang="ru-RU" sz="5000" dirty="0" smtClean="0"/>
              <a:t> </a:t>
            </a:r>
          </a:p>
          <a:p>
            <a:pPr>
              <a:buNone/>
            </a:pPr>
            <a:r>
              <a:rPr lang="ru-RU" sz="5000" dirty="0" smtClean="0"/>
              <a:t>Хорошо, если ты не допускал ошибок при  чтении.</a:t>
            </a:r>
          </a:p>
          <a:p>
            <a:pPr>
              <a:buNone/>
            </a:pPr>
            <a:r>
              <a:rPr lang="ru-RU" sz="5000" dirty="0" smtClean="0"/>
              <a:t>Ты можешь читать без ошибок?</a:t>
            </a:r>
          </a:p>
          <a:p>
            <a:pPr>
              <a:buNone/>
            </a:pPr>
            <a:r>
              <a:rPr lang="ru-RU" sz="5000" dirty="0" smtClean="0"/>
              <a:t>Старайся.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___________________20___года              </a:t>
            </a:r>
            <a:r>
              <a:rPr lang="ru-RU" dirty="0" smtClean="0"/>
              <a:t>                                                     	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72000" y="5357826"/>
          <a:ext cx="2047868" cy="53180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47868"/>
              </a:tblGrid>
              <a:tr h="5318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72264" y="564357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Слов в минуту</a:t>
            </a:r>
            <a:endParaRPr lang="ru-RU" dirty="0"/>
          </a:p>
        </p:txBody>
      </p:sp>
      <p:pic>
        <p:nvPicPr>
          <p:cNvPr id="6" name="Рисунок 3" descr="C:\Documents and Settings\Домашний\Local Settings\Temporary Internet Files\Content.IE5\HXYRDS0C\MCj0232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5429264"/>
            <a:ext cx="1000132" cy="119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85776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Читай молча!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5538806"/>
          </a:xfrm>
        </p:spPr>
        <p:txBody>
          <a:bodyPr>
            <a:normAutofit fontScale="70000" lnSpcReduction="20000"/>
          </a:bodyPr>
          <a:lstStyle/>
          <a:p>
            <a:pPr indent="450000" algn="ctr">
              <a:buNone/>
            </a:pPr>
            <a:r>
              <a:rPr lang="ru-RU" dirty="0" smtClean="0"/>
              <a:t>Самое страшное.</a:t>
            </a:r>
          </a:p>
          <a:p>
            <a:pPr indent="450000" algn="r">
              <a:buNone/>
            </a:pPr>
            <a:r>
              <a:rPr lang="ru-RU" dirty="0" smtClean="0"/>
              <a:t>                                                         Е.А. Пермяк</a:t>
            </a:r>
          </a:p>
          <a:p>
            <a:pPr indent="450000">
              <a:buNone/>
            </a:pPr>
            <a:r>
              <a:rPr lang="ru-RU" dirty="0" smtClean="0"/>
              <a:t>Вова рос крепким и сильным мальчиком. Все боялись его. Да и как не боятся такого! Товарищей он бил. Девочек из рогатки стрелял. Взрослым рожи строил. Собаке Пушку на хвост наступил. Коту </a:t>
            </a:r>
            <a:r>
              <a:rPr lang="ru-RU" dirty="0" err="1" smtClean="0"/>
              <a:t>Мурзею</a:t>
            </a:r>
            <a:r>
              <a:rPr lang="ru-RU" dirty="0" smtClean="0"/>
              <a:t> усы выдергивал. Колючего ёжика под шкаф загонял. Даже самой бабушке грубил.</a:t>
            </a:r>
          </a:p>
          <a:p>
            <a:pPr indent="450000">
              <a:buNone/>
            </a:pPr>
            <a:r>
              <a:rPr lang="ru-RU" dirty="0" smtClean="0"/>
              <a:t>	Никого не боялся Вова. Ничего ему страшно не было. И этим он гордился. Гордился он не долго. Настал такой день, когда мальчики не стали с ним играть. Оставили его -  и все. Он а девочкам побежал. Но и девочки, даже самые добрые, тоже от него отвернулись.</a:t>
            </a:r>
          </a:p>
          <a:p>
            <a:pPr indent="450000">
              <a:buNone/>
            </a:pPr>
            <a:r>
              <a:rPr lang="ru-RU" dirty="0" smtClean="0"/>
              <a:t>	Кинулся тогда Вова к Пушку, а тот на улицу убежал. Хотел Вова с котом </a:t>
            </a:r>
            <a:r>
              <a:rPr lang="ru-RU" dirty="0" err="1" smtClean="0"/>
              <a:t>Мурзеем</a:t>
            </a:r>
            <a:r>
              <a:rPr lang="ru-RU" dirty="0" smtClean="0"/>
              <a:t> поиграть, а кот под шкаф забрался и недобрыми зелёными глазами на мальчика смотрит. Сердится.</a:t>
            </a:r>
          </a:p>
          <a:p>
            <a:pPr indent="450000">
              <a:buNone/>
            </a:pPr>
            <a:r>
              <a:rPr lang="ru-RU" dirty="0" smtClean="0"/>
              <a:t>	Решил Вова из-под  шкафа ёжика выманить. Куда там! Ёж давно в другой дом жить перебрался.</a:t>
            </a:r>
          </a:p>
          <a:p>
            <a:pPr indent="450000">
              <a:buNone/>
            </a:pPr>
            <a:r>
              <a:rPr lang="ru-RU" dirty="0" smtClean="0"/>
              <a:t>	Подошёл было Вова к бабушке. Обиженная бабушка даже глаз не подняла на внука. Сидит старенькая в уголке, чулок вяжет, да слезинки утирает.</a:t>
            </a:r>
          </a:p>
          <a:p>
            <a:pPr indent="450000">
              <a:buNone/>
            </a:pPr>
            <a:r>
              <a:rPr lang="ru-RU" dirty="0" smtClean="0"/>
              <a:t>	Наступило самое страшное из самого страшного, какое бывает на свете: Вова остался один Одинёшенек!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000892" y="5786454"/>
          <a:ext cx="1333488" cy="85725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333488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170</a:t>
                      </a:r>
                    </a:p>
                    <a:p>
                      <a:pPr algn="ctr"/>
                      <a:r>
                        <a:rPr lang="ru-RU" dirty="0" smtClean="0"/>
                        <a:t>слов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Кто был сильным и крепким?</a:t>
            </a:r>
          </a:p>
          <a:p>
            <a:pPr>
              <a:buNone/>
            </a:pPr>
            <a:r>
              <a:rPr lang="ru-RU" dirty="0" smtClean="0"/>
              <a:t>Он:</a:t>
            </a:r>
          </a:p>
          <a:p>
            <a:pPr>
              <a:buNone/>
            </a:pPr>
            <a:r>
              <a:rPr lang="ru-RU" dirty="0" smtClean="0"/>
              <a:t>					бил кого?</a:t>
            </a:r>
          </a:p>
          <a:p>
            <a:pPr>
              <a:buNone/>
            </a:pPr>
            <a:r>
              <a:rPr lang="ru-RU" dirty="0" smtClean="0"/>
              <a:t>					стрелял в кого?</a:t>
            </a:r>
          </a:p>
          <a:p>
            <a:pPr>
              <a:buNone/>
            </a:pPr>
            <a:r>
              <a:rPr lang="ru-RU" dirty="0" smtClean="0"/>
              <a:t>					рожи строил кому?</a:t>
            </a:r>
          </a:p>
          <a:p>
            <a:pPr>
              <a:buNone/>
            </a:pPr>
            <a:r>
              <a:rPr lang="ru-RU" dirty="0" smtClean="0"/>
              <a:t>					загонял кого?</a:t>
            </a:r>
          </a:p>
          <a:p>
            <a:pPr>
              <a:buNone/>
            </a:pPr>
            <a:r>
              <a:rPr lang="ru-RU" dirty="0" smtClean="0"/>
              <a:t>					грубил кому?</a:t>
            </a:r>
          </a:p>
          <a:p>
            <a:pPr>
              <a:buNone/>
            </a:pPr>
            <a:r>
              <a:rPr lang="ru-RU" dirty="0" smtClean="0"/>
              <a:t>Кто отвернулся от него?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___________________201  года.</a:t>
            </a:r>
          </a:p>
          <a:p>
            <a:pPr>
              <a:buNone/>
            </a:pPr>
            <a:r>
              <a:rPr lang="ru-RU" dirty="0" smtClean="0"/>
              <a:t>                 (число, месяц)	</a:t>
            </a:r>
          </a:p>
          <a:p>
            <a:pPr>
              <a:buNone/>
            </a:pPr>
            <a:r>
              <a:rPr lang="ru-RU" dirty="0" smtClean="0"/>
              <a:t>Слов в минуту.</a:t>
            </a:r>
          </a:p>
          <a:p>
            <a:pPr>
              <a:buNone/>
            </a:pPr>
            <a:r>
              <a:rPr lang="ru-RU" dirty="0" smtClean="0"/>
              <a:t>                                                         	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Прочитай молча! Исправь неточности.</a:t>
            </a:r>
          </a:p>
          <a:p>
            <a:pPr>
              <a:buNone/>
            </a:pPr>
            <a:r>
              <a:rPr lang="ru-RU" dirty="0" smtClean="0"/>
              <a:t>Коту Пушку на хвост наступал.</a:t>
            </a:r>
          </a:p>
          <a:p>
            <a:pPr>
              <a:buNone/>
            </a:pPr>
            <a:r>
              <a:rPr lang="ru-RU" dirty="0" smtClean="0"/>
              <a:t>Собаке </a:t>
            </a:r>
            <a:r>
              <a:rPr lang="ru-RU" dirty="0" err="1" smtClean="0"/>
              <a:t>Мурзею</a:t>
            </a:r>
            <a:r>
              <a:rPr lang="ru-RU" dirty="0" smtClean="0"/>
              <a:t> усы выдергивал. </a:t>
            </a:r>
          </a:p>
          <a:p>
            <a:pPr>
              <a:buNone/>
            </a:pPr>
            <a:r>
              <a:rPr lang="ru-RU" dirty="0" smtClean="0"/>
              <a:t>Замети неточности?</a:t>
            </a:r>
          </a:p>
          <a:p>
            <a:pPr>
              <a:buNone/>
            </a:pPr>
            <a:r>
              <a:rPr lang="ru-RU" dirty="0" smtClean="0"/>
              <a:t>Ты читал внимательно.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2770" name="Рисунок 3" descr="C:\Documents and Settings\Домашний\Local Settings\Temporary Internet Files\Content.IE5\HXYRDS0C\MCj023273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500438"/>
            <a:ext cx="15525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298" y="3571876"/>
          <a:ext cx="2071702" cy="64294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71702"/>
              </a:tblGrid>
              <a:tr h="6429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«Читательская самостоятельность» </a:t>
            </a:r>
            <a:br>
              <a:rPr lang="ru-RU" sz="3200" b="1" dirty="0" smtClean="0"/>
            </a:b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92150"/>
          <a:ext cx="8401080" cy="5737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796"/>
                <a:gridCol w="6332284"/>
              </a:tblGrid>
              <a:tr h="1366011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Ушинский К.Д.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это способность читателя понять образцовое произведение и почувствовать его</a:t>
                      </a:r>
                    </a:p>
                    <a:p>
                      <a:endParaRPr kumimoji="0"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0522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Н. Рубакин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 личностное свойство, которое характеризуется наличием у читателя мотивов, побуждающих его обращаться к книгам, и системы знаний, умений, навыков, дающих ему возможность с наименьшими затратами сил и времени реализовать свои побуждения в соответствии с общественной и личной необходимостью</a:t>
                      </a:r>
                    </a:p>
                    <a:p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66011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Наумчук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 способность читателя пользоваться книгой как источником знаний и информации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Поздравляю с успехами!</a:t>
            </a:r>
            <a:br>
              <a:rPr lang="ru-RU" dirty="0" smtClean="0"/>
            </a:br>
            <a:r>
              <a:rPr lang="ru-RU" dirty="0" smtClean="0"/>
              <a:t>Читай, выполняй правила чтения!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</a:t>
            </a:r>
          </a:p>
          <a:p>
            <a:pPr>
              <a:buNone/>
            </a:pPr>
            <a:r>
              <a:rPr lang="ru-RU" dirty="0" smtClean="0"/>
              <a:t>И     60-65</a:t>
            </a:r>
          </a:p>
          <a:p>
            <a:pPr>
              <a:buNone/>
            </a:pPr>
            <a:r>
              <a:rPr lang="ru-RU" dirty="0" smtClean="0"/>
              <a:t>         слов</a:t>
            </a:r>
          </a:p>
          <a:p>
            <a:pPr>
              <a:buNone/>
            </a:pPr>
            <a:r>
              <a:rPr lang="ru-RU" dirty="0" smtClean="0"/>
              <a:t>Н                      50-55</a:t>
            </a:r>
          </a:p>
          <a:p>
            <a:pPr>
              <a:buNone/>
            </a:pPr>
            <a:r>
              <a:rPr lang="ru-RU" dirty="0" smtClean="0"/>
              <a:t>                           слов</a:t>
            </a:r>
          </a:p>
          <a:p>
            <a:pPr>
              <a:buNone/>
            </a:pPr>
            <a:r>
              <a:rPr lang="ru-RU" dirty="0" smtClean="0"/>
              <a:t>У                                        40-45</a:t>
            </a:r>
          </a:p>
          <a:p>
            <a:pPr>
              <a:buNone/>
            </a:pPr>
            <a:r>
              <a:rPr lang="ru-RU" dirty="0" smtClean="0"/>
              <a:t>Т                                            слов</a:t>
            </a:r>
          </a:p>
          <a:p>
            <a:pPr>
              <a:buNone/>
            </a:pPr>
            <a:r>
              <a:rPr lang="ru-RU" dirty="0" smtClean="0"/>
              <a:t>К                                                           30-35</a:t>
            </a:r>
          </a:p>
          <a:p>
            <a:pPr>
              <a:buNone/>
            </a:pPr>
            <a:r>
              <a:rPr lang="ru-RU" dirty="0" smtClean="0"/>
              <a:t>А                                                          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857224" y="192880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1538" y="2214554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035951" y="2607463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428860" y="3071810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393273" y="3607595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929058" y="4143380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857752" y="4643446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1538" y="178592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ОТЛИЧНО!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00298" y="2643182"/>
            <a:ext cx="144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МОЛОДЕЦ!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496" y="371475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УМНИЦА!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5286380" y="5072074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6179355" y="5464983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357818" y="5929330"/>
            <a:ext cx="24288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286380" y="464344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Хорошо!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43570" y="5929330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20-25 слов</a:t>
            </a:r>
            <a:endParaRPr lang="ru-RU" sz="2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Памятка для родителей: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Ничего </a:t>
            </a:r>
            <a:r>
              <a:rPr lang="ru-RU" dirty="0"/>
              <a:t>не делайте за ребенка из того, что он может и умеет делать сам.</a:t>
            </a:r>
          </a:p>
          <a:p>
            <a:r>
              <a:rPr lang="ru-RU" dirty="0"/>
              <a:t> Воспитывайте читателя личным примером.</a:t>
            </a:r>
          </a:p>
          <a:p>
            <a:r>
              <a:rPr lang="ru-RU" dirty="0"/>
              <a:t> Не заставляйте ребенка читать насильно, заинтересуйте его чтением,</a:t>
            </a:r>
          </a:p>
          <a:p>
            <a:r>
              <a:rPr lang="ru-RU" dirty="0"/>
              <a:t>   подбирая книги, которые могли бы чем-то его привлечь.</a:t>
            </a:r>
          </a:p>
          <a:p>
            <a:r>
              <a:rPr lang="ru-RU" dirty="0" smtClean="0"/>
              <a:t>Можно </a:t>
            </a:r>
            <a:r>
              <a:rPr lang="ru-RU" dirty="0"/>
              <a:t>купить школьнику аудиокнигу по произведениям русских классиков,</a:t>
            </a:r>
          </a:p>
          <a:p>
            <a:r>
              <a:rPr lang="ru-RU" dirty="0"/>
              <a:t>    можно найти и показать достойный фильм, снятый по классике,</a:t>
            </a:r>
          </a:p>
          <a:p>
            <a:r>
              <a:rPr lang="ru-RU" dirty="0"/>
              <a:t>    а потом попросить прочитать книгу. Обсудите различия.</a:t>
            </a:r>
          </a:p>
          <a:p>
            <a:r>
              <a:rPr lang="ru-RU" dirty="0" smtClean="0"/>
              <a:t>Приучите </a:t>
            </a:r>
            <a:r>
              <a:rPr lang="ru-RU" dirty="0"/>
              <a:t>ребенка значение любого незнакомого слова смотреть в словаре.</a:t>
            </a:r>
          </a:p>
          <a:p>
            <a:r>
              <a:rPr lang="ru-RU" dirty="0"/>
              <a:t> Совместное чтение книг, пересказ прочитанного друг другу и невольно возникающий при  этом обмен мнениями – естественный путь читательского общения в семье.</a:t>
            </a:r>
          </a:p>
          <a:p>
            <a:r>
              <a:rPr lang="ru-RU" dirty="0" smtClean="0"/>
              <a:t>Вспоминайте </a:t>
            </a:r>
            <a:r>
              <a:rPr lang="ru-RU" dirty="0"/>
              <a:t>любимые книги своего детства, как бы разжигая аппетит к   важным для каждого    человека книгам.</a:t>
            </a:r>
          </a:p>
          <a:p>
            <a:r>
              <a:rPr lang="ru-RU" dirty="0"/>
              <a:t>Пересматривайте книги собственной библиотеки с участием детей.</a:t>
            </a:r>
          </a:p>
          <a:p>
            <a:r>
              <a:rPr lang="ru-RU" dirty="0"/>
              <a:t>О книгах любимых рассказывайте с восхищением.</a:t>
            </a:r>
          </a:p>
          <a:p>
            <a:r>
              <a:rPr lang="ru-RU" dirty="0" smtClean="0"/>
              <a:t>Поручите </a:t>
            </a:r>
            <a:r>
              <a:rPr lang="ru-RU" dirty="0"/>
              <a:t>школьнику составить каталог домашних книг.</a:t>
            </a:r>
          </a:p>
          <a:p>
            <a:r>
              <a:rPr lang="ru-RU" dirty="0" smtClean="0"/>
              <a:t>Проконтролируйте</a:t>
            </a:r>
            <a:r>
              <a:rPr lang="ru-RU" dirty="0"/>
              <a:t>, чтобы в дорогу была взята интересная книга.</a:t>
            </a:r>
          </a:p>
          <a:p>
            <a:r>
              <a:rPr lang="ru-RU" dirty="0"/>
              <a:t> Если юный читатель увлекся какой-либо темой, подкиньте нужную литературу.</a:t>
            </a:r>
          </a:p>
          <a:p>
            <a:r>
              <a:rPr lang="ru-RU" dirty="0"/>
              <a:t>Позаботьтесь о том, чтобы в руки ребенка попадали действительно хорошие книги.</a:t>
            </a:r>
          </a:p>
          <a:p>
            <a:r>
              <a:rPr lang="ru-RU" dirty="0"/>
              <a:t> Убедите школьника записаться в городскую библиотеку и посещать ее не реже двух   раз в  месяц. Также учитель с удовольствием порекомендует интересные книги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58323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Этапы читательской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765175"/>
          <a:ext cx="8712968" cy="615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3225"/>
                <a:gridCol w="2363360"/>
                <a:gridCol w="2788141"/>
                <a:gridCol w="2178242"/>
              </a:tblGrid>
              <a:tr h="3590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Этапы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90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 чтения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процессе чтения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после чтения</a:t>
                      </a:r>
                      <a:endParaRPr lang="ru-RU" b="1" dirty="0"/>
                    </a:p>
                  </a:txBody>
                  <a:tcPr/>
                </a:tc>
              </a:tr>
              <a:tr h="174121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прогнозирование тематики, характера, количества и специфики произведений в книге, книгах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основе оценки книги, возникших образов и представлений ставить конкретную цель  чтения и активной включаться в освоение литературного произведения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достижение понимания смысла, извлечение всей полезной информации</a:t>
                      </a:r>
                      <a:endParaRPr lang="ru-RU" sz="1600" dirty="0"/>
                    </a:p>
                  </a:txBody>
                  <a:tcPr/>
                </a:tc>
              </a:tr>
              <a:tr h="3157791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Способы читательской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прогнозирование по внешним показателям содержания (средства текстовой и </a:t>
                      </a:r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внетекстовой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информации: название, подзаголовок, предисловие, послесловие, оглавление, иллюстрации, сноски…)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запоминание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воссоздание картин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анализ-перечитывание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творческая интерпретация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   восприятие художественного слова (речи)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   смысловое чтение (ознакомительное, выборочное, изучающее)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-обобщение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-оценка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-выразительное чтение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-творческие задания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 обращение к новым книгам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 проектная деятельность</a:t>
                      </a:r>
                      <a:endParaRPr lang="ru-RU" sz="1600" dirty="0"/>
                    </a:p>
                  </a:txBody>
                  <a:tcPr/>
                </a:tc>
              </a:tr>
              <a:tr h="3590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43998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Этапы обучения читательской самостоятельности</a:t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8229600" cy="366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2966"/>
                <a:gridCol w="3071834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 обучения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 обучения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Виды уроков чтения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Подготовительный этап обучения читательской самостоятельности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класс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обучение грамоте и занятия внеклассным чтением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Начальный этап обучения читательской самостоятельности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класс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уроки классного и уроки внеклассного чтения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Основной этап обучения читательской самостоятельности 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класс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уроки классного и уроки внеклассного чтения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Заключительный этап обучения читательской самостоятельности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класс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уроки классного и уроки внеклассного чтения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Формирование навыка чтения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• умение правильно прочитывать слова;</a:t>
            </a:r>
          </a:p>
          <a:p>
            <a:r>
              <a:rPr lang="ru-RU" dirty="0" smtClean="0"/>
              <a:t>• понимать смысл текста;</a:t>
            </a:r>
          </a:p>
          <a:p>
            <a:r>
              <a:rPr lang="ru-RU" dirty="0" smtClean="0"/>
              <a:t>• выразительно читать;</a:t>
            </a:r>
          </a:p>
          <a:p>
            <a:r>
              <a:rPr lang="ru-RU" dirty="0" smtClean="0"/>
              <a:t>• выдерживать оптимальный темп чтения.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/>
              <a:t>Виды упражнений для совершенствования навыка чтения:</a:t>
            </a:r>
            <a:r>
              <a:rPr lang="ru-RU" dirty="0" smtClean="0"/>
              <a:t> </a:t>
            </a:r>
          </a:p>
          <a:p>
            <a:r>
              <a:rPr lang="ru-RU" dirty="0" smtClean="0"/>
              <a:t>упражнения в орфоэпическом произношении;</a:t>
            </a:r>
          </a:p>
          <a:p>
            <a:r>
              <a:rPr lang="ru-RU" dirty="0" smtClean="0"/>
              <a:t> упражнения, вырабатывающие внимание к слову; </a:t>
            </a:r>
          </a:p>
          <a:p>
            <a:r>
              <a:rPr lang="ru-RU" dirty="0" smtClean="0"/>
              <a:t>упражнения, развивающие оперативное поле зрения и память( зрительные диктанты Федоренко, жужжащее чтение); </a:t>
            </a:r>
          </a:p>
          <a:p>
            <a:r>
              <a:rPr lang="ru-RU" dirty="0" smtClean="0"/>
              <a:t>упражнения, развивающие гибкость и </a:t>
            </a:r>
            <a:r>
              <a:rPr lang="ru-RU" dirty="0" err="1" smtClean="0"/>
              <a:t>скорочтения</a:t>
            </a:r>
            <a:r>
              <a:rPr lang="ru-RU" dirty="0" smtClean="0"/>
              <a:t> вслух и про себя;</a:t>
            </a:r>
          </a:p>
          <a:p>
            <a:r>
              <a:rPr lang="ru-RU" dirty="0" smtClean="0"/>
              <a:t> упражнения для развития осознанного чтения; </a:t>
            </a:r>
          </a:p>
          <a:p>
            <a:r>
              <a:rPr lang="ru-RU" dirty="0" smtClean="0"/>
              <a:t>упражнения для формирования правильности чтения; </a:t>
            </a:r>
          </a:p>
          <a:p>
            <a:r>
              <a:rPr lang="ru-RU" dirty="0" smtClean="0"/>
              <a:t>упражнения для развития беглого чтения;</a:t>
            </a:r>
          </a:p>
          <a:p>
            <a:r>
              <a:rPr lang="ru-RU" dirty="0" smtClean="0"/>
              <a:t> упражнения для развития выразительного чтения.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Второй этап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9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Цель обучения: </a:t>
            </a:r>
          </a:p>
          <a:p>
            <a:pPr>
              <a:buNone/>
            </a:pPr>
            <a:r>
              <a:rPr lang="ru-RU" sz="2400" dirty="0" smtClean="0"/>
              <a:t>пробудить и поддержать у детей желание обращаться к книгам, листать их, узнавать «знакомые»; ввести детей в доступный круг чтения, научить читать книгу </a:t>
            </a:r>
            <a:endParaRPr lang="ru-RU" sz="2400" dirty="0"/>
          </a:p>
        </p:txBody>
      </p:sp>
      <p:pic>
        <p:nvPicPr>
          <p:cNvPr id="5" name="Picture 2" descr="E:\Рисунки\школа\1 сентября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76056" y="3223822"/>
            <a:ext cx="3168352" cy="3002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Виды работы с текстом: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определяют главную мысль текста</a:t>
            </a:r>
          </a:p>
          <a:p>
            <a:pPr lvl="0"/>
            <a:r>
              <a:rPr lang="ru-RU" dirty="0" smtClean="0"/>
              <a:t>озаглавливают текст</a:t>
            </a:r>
          </a:p>
          <a:p>
            <a:pPr lvl="0"/>
            <a:r>
              <a:rPr lang="ru-RU" dirty="0" smtClean="0"/>
              <a:t>определяют последовательность событий</a:t>
            </a:r>
          </a:p>
          <a:p>
            <a:pPr lvl="0"/>
            <a:r>
              <a:rPr lang="ru-RU" dirty="0" smtClean="0"/>
              <a:t>считают количество предложений в тексте</a:t>
            </a:r>
          </a:p>
          <a:p>
            <a:pPr lvl="0"/>
            <a:r>
              <a:rPr lang="ru-RU" dirty="0" smtClean="0"/>
              <a:t>подбирают антонимы, синонимы к словам</a:t>
            </a:r>
          </a:p>
          <a:p>
            <a:pPr lvl="0"/>
            <a:r>
              <a:rPr lang="ru-RU" dirty="0" smtClean="0"/>
              <a:t>определяют сравнение</a:t>
            </a:r>
          </a:p>
          <a:p>
            <a:pPr lvl="0"/>
            <a:r>
              <a:rPr lang="ru-RU" dirty="0" smtClean="0"/>
              <a:t>чтение произведения и определение его жанра</a:t>
            </a:r>
          </a:p>
          <a:p>
            <a:pPr lvl="0"/>
            <a:r>
              <a:rPr lang="ru-RU" dirty="0" smtClean="0"/>
              <a:t>чтение и пометка непонятных слов</a:t>
            </a:r>
          </a:p>
          <a:p>
            <a:pPr lvl="0"/>
            <a:r>
              <a:rPr lang="ru-RU" dirty="0" smtClean="0"/>
              <a:t>чтение, нахождение отрывка к рисунку.</a:t>
            </a:r>
          </a:p>
          <a:p>
            <a:pPr lvl="0"/>
            <a:r>
              <a:rPr lang="ru-RU" dirty="0" smtClean="0"/>
              <a:t>чтение и рисование рисунка к прочитанному стихотворению.</a:t>
            </a:r>
          </a:p>
          <a:p>
            <a:pPr lvl="0"/>
            <a:r>
              <a:rPr lang="ru-RU" dirty="0" smtClean="0"/>
              <a:t>чтение и рисование обложки к рассказу, сказке.</a:t>
            </a:r>
          </a:p>
          <a:p>
            <a:pPr lvl="0"/>
            <a:r>
              <a:rPr lang="ru-RU" dirty="0" smtClean="0"/>
              <a:t>выразительное чтение отрывка рассказа (стихотворения) по собственному выбору.</a:t>
            </a:r>
          </a:p>
          <a:p>
            <a:pPr lvl="0"/>
            <a:r>
              <a:rPr lang="ru-RU" dirty="0" smtClean="0"/>
              <a:t>чтение и установление, что правдиво, а что вымышлено (для сказки)</a:t>
            </a:r>
          </a:p>
          <a:p>
            <a:pPr lvl="0"/>
            <a:r>
              <a:rPr lang="ru-RU" dirty="0" smtClean="0"/>
              <a:t>чтение по ролям</a:t>
            </a:r>
          </a:p>
          <a:p>
            <a:pPr lvl="0"/>
            <a:r>
              <a:rPr lang="ru-RU" dirty="0" smtClean="0"/>
              <a:t>чтение с выписыванием слов на заданную тему. Например, «зима»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Основной этап обучения читательской самостоятельности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Цель обучения: </a:t>
            </a:r>
            <a:r>
              <a:rPr lang="ru-RU" dirty="0" smtClean="0"/>
              <a:t>закрепление познавательного интереса к книге, формирование навыка домашнего чтения, расширение читательского кругозора детей</a:t>
            </a:r>
          </a:p>
          <a:p>
            <a:pPr algn="ctr">
              <a:buNone/>
            </a:pPr>
            <a:r>
              <a:rPr lang="ru-RU" b="1" dirty="0" smtClean="0"/>
              <a:t>Организация работы на основном этапе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экскурсии и занятия в школьной библиотеке</a:t>
            </a:r>
          </a:p>
          <a:p>
            <a:pPr lvl="0"/>
            <a:r>
              <a:rPr lang="ru-RU" dirty="0" smtClean="0"/>
              <a:t>привлекается русская классическая, современная и зарубежная детская книга; художественная, научно-познавательная, справочная для младшего школьного возраста - всех видов и типов; детская периодическая печать</a:t>
            </a:r>
          </a:p>
          <a:p>
            <a:pPr lvl="0"/>
            <a:r>
              <a:rPr lang="ru-RU" dirty="0" smtClean="0"/>
              <a:t>ведущая роль принадлежит детям</a:t>
            </a:r>
          </a:p>
          <a:p>
            <a:pPr lvl="0"/>
            <a:r>
              <a:rPr lang="ru-RU" dirty="0" smtClean="0"/>
              <a:t>дети самостоятельно осуществляют отбор книг и их чтение по теме предстоящего урока</a:t>
            </a:r>
          </a:p>
          <a:p>
            <a:pPr lvl="0"/>
            <a:r>
              <a:rPr lang="ru-RU" dirty="0" smtClean="0"/>
              <a:t>издание рукописного журнала или ведение коллективного читательского дневника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328</TotalTime>
  <Words>1320</Words>
  <Application>Microsoft Office PowerPoint</Application>
  <PresentationFormat>Экран (4:3)</PresentationFormat>
  <Paragraphs>475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  «Формирование читательской самостоятельности младших школьников через умения и навыки работы с книгой на уроках, а также на занятиях в формах, отличных от урока по ФГОС» </vt:lpstr>
      <vt:lpstr>               Цель: развивать у детей мотив обращения к книгам, формировать конкретные знания, умения, навыки, обеспечивающие взаимодействие читателя с книгой и текстом  на этапе реализации ФГОС НОО </vt:lpstr>
      <vt:lpstr>«Читательская самостоятельность»  </vt:lpstr>
      <vt:lpstr>Этапы читательской деятельности </vt:lpstr>
      <vt:lpstr>Этапы обучения читательской самостоятельности </vt:lpstr>
      <vt:lpstr>Формирование навыка чтения</vt:lpstr>
      <vt:lpstr>Второй этап  </vt:lpstr>
      <vt:lpstr>Виды работы с текстом: </vt:lpstr>
      <vt:lpstr>Основной этап обучения читательской самостоятельности </vt:lpstr>
      <vt:lpstr>Виды работы: </vt:lpstr>
      <vt:lpstr>Заключительный этап обучения читательской самостоятельности </vt:lpstr>
      <vt:lpstr>Формы организации работы:</vt:lpstr>
      <vt:lpstr>Дневник «Минутка»</vt:lpstr>
      <vt:lpstr>  Станица первая! </vt:lpstr>
      <vt:lpstr>Читай вслух! </vt:lpstr>
      <vt:lpstr>Страница вторая! </vt:lpstr>
      <vt:lpstr>Читай вслух! </vt:lpstr>
      <vt:lpstr>  Страница третья! </vt:lpstr>
      <vt:lpstr>  Читай четко без ошибок. Будь внимателен!  </vt:lpstr>
      <vt:lpstr>Страница четвертая ! Читаем молча. </vt:lpstr>
      <vt:lpstr>Посмотри внимательно, прочитай молча. </vt:lpstr>
      <vt:lpstr>Страница пятая! Читай вслух! </vt:lpstr>
      <vt:lpstr>Читай, дополняй предложения. Не ошибайся! </vt:lpstr>
      <vt:lpstr>Страница шестая! Читай молча! </vt:lpstr>
      <vt:lpstr>Прочитай слова молча! </vt:lpstr>
      <vt:lpstr>Страница седьмая! </vt:lpstr>
      <vt:lpstr>Слайд 27</vt:lpstr>
      <vt:lpstr>   Читай молча! </vt:lpstr>
      <vt:lpstr>Слайд 29</vt:lpstr>
      <vt:lpstr>Поздравляю с успехами! Читай, выполняй правила чтения! </vt:lpstr>
      <vt:lpstr>Памятка для родителей: </vt:lpstr>
    </vt:vector>
  </TitlesOfParts>
  <Company>МКОУ "Веселовская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«Формирование читательской самостоятельности младших школьников через умения и навыки работы с книгой на уроках, а также на занятиях в формах, отличных от урока по ФГОС» </dc:title>
  <dc:creator>Лацыгина Л.Н.</dc:creator>
  <cp:lastModifiedBy>Х@кер</cp:lastModifiedBy>
  <cp:revision>6</cp:revision>
  <dcterms:created xsi:type="dcterms:W3CDTF">2016-04-21T18:53:20Z</dcterms:created>
  <dcterms:modified xsi:type="dcterms:W3CDTF">2018-08-18T16:13:10Z</dcterms:modified>
</cp:coreProperties>
</file>