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357298"/>
            <a:ext cx="5557822" cy="150019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Методическая разработка урока по ФЭМП с логическими кубиками </a:t>
            </a:r>
            <a:r>
              <a:rPr lang="ru-RU" sz="2800" dirty="0" err="1" smtClean="0"/>
              <a:t>Дьенеша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« </a:t>
            </a:r>
            <a:r>
              <a:rPr lang="ru-RU" sz="2800" dirty="0" err="1" smtClean="0"/>
              <a:t>Мальвина</a:t>
            </a:r>
            <a:r>
              <a:rPr lang="ru-RU" sz="2800" dirty="0" smtClean="0"/>
              <a:t> и Буратино»</a:t>
            </a:r>
            <a:endParaRPr lang="ru-RU" sz="2800" dirty="0"/>
          </a:p>
        </p:txBody>
      </p:sp>
      <p:pic>
        <p:nvPicPr>
          <p:cNvPr id="4" name="Picture 2" descr="C:\Users\Пользователь\Desktop\Кочинова Н.М\hello_html_m6dc1d8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4376052" cy="3752858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82726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школу нужно придти в первый месяц осени, в первый день следующей недели.</a:t>
            </a:r>
            <a:br>
              <a:rPr lang="ru-RU" sz="1600" dirty="0" smtClean="0"/>
            </a:br>
            <a:r>
              <a:rPr lang="ru-RU" sz="1600" dirty="0" smtClean="0"/>
              <a:t> Дни стали короче, </a:t>
            </a:r>
            <a:br>
              <a:rPr lang="ru-RU" sz="1600" dirty="0" smtClean="0"/>
            </a:br>
            <a:r>
              <a:rPr lang="ru-RU" sz="1600" dirty="0" smtClean="0"/>
              <a:t>Длинней стали ночи, </a:t>
            </a:r>
            <a:br>
              <a:rPr lang="ru-RU" sz="1600" dirty="0" smtClean="0"/>
            </a:br>
            <a:r>
              <a:rPr lang="ru-RU" sz="1600" dirty="0" smtClean="0"/>
              <a:t>Кто скажет, кто знает, </a:t>
            </a:r>
            <a:br>
              <a:rPr lang="ru-RU" sz="1600" dirty="0" smtClean="0"/>
            </a:br>
            <a:r>
              <a:rPr lang="ru-RU" sz="1600" dirty="0" smtClean="0"/>
              <a:t>Когда это бывает? </a:t>
            </a:r>
            <a:br>
              <a:rPr lang="ru-RU" sz="1600" dirty="0" smtClean="0"/>
            </a:br>
            <a:r>
              <a:rPr lang="ru-RU" sz="1600" dirty="0" smtClean="0"/>
              <a:t> (Осенью) </a:t>
            </a:r>
            <a:endParaRPr lang="ru-RU" sz="1600" dirty="0"/>
          </a:p>
        </p:txBody>
      </p:sp>
      <p:pic>
        <p:nvPicPr>
          <p:cNvPr id="4" name="Содержимое 3" descr="perednyaya_chast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3841" y="1827772"/>
            <a:ext cx="5732803" cy="429839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уга 7"/>
          <p:cNvSpPr/>
          <p:nvPr/>
        </p:nvSpPr>
        <p:spPr>
          <a:xfrm rot="5983018">
            <a:off x="985578" y="-1703597"/>
            <a:ext cx="6929776" cy="7793345"/>
          </a:xfrm>
          <a:prstGeom prst="arc">
            <a:avLst>
              <a:gd name="adj1" fmla="val 14201059"/>
              <a:gd name="adj2" fmla="val 61462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42844" y="1428736"/>
            <a:ext cx="1571636" cy="78581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85720" y="2500306"/>
            <a:ext cx="1214446" cy="1214446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57224" y="3643314"/>
            <a:ext cx="1500198" cy="128588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786322"/>
            <a:ext cx="1143008" cy="11430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572396" y="2285992"/>
            <a:ext cx="1285884" cy="128588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714744" y="4786322"/>
            <a:ext cx="1643074" cy="1214446"/>
          </a:xfrm>
          <a:prstGeom prst="triangle">
            <a:avLst>
              <a:gd name="adj" fmla="val 4926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4857760"/>
            <a:ext cx="1143008" cy="11430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7286644" y="1357298"/>
            <a:ext cx="1628780" cy="78581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929454" y="3571876"/>
            <a:ext cx="1500198" cy="1285884"/>
          </a:xfrm>
          <a:prstGeom prst="triangle">
            <a:avLst>
              <a:gd name="adj" fmla="val 490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https://www.igromagazin.ru/img/offers_imgs/16626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71438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28736"/>
            <a:ext cx="107157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 descr="https://www.igromagazin.ru/img/offers_imgs/16626-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643182"/>
            <a:ext cx="714380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 descr="https://im0-tub-ru.yandex.net/i?id=4bf85326ffbfb59344329658c5e3dad5-l&amp;n=13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000372"/>
            <a:ext cx="857256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 descr="https://www.igromagazin.ru/img/offers_imgs/16626-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4000504"/>
            <a:ext cx="571504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00166" y="4214818"/>
            <a:ext cx="571504" cy="70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 descr="https://im0-tub-ru.yandex.net/i?id=4bf85326ffbfb59344329658c5e3dad5-l&amp;n=13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15206" y="4143380"/>
            <a:ext cx="1057277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https://www.igromagazin.ru/img/offers_imgs/16626-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29520" y="3714752"/>
            <a:ext cx="500066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https://www.igromagazin.ru/img/offers_imgs/16626-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643834" y="2428868"/>
            <a:ext cx="752793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 descr="https://im0-tub-ru.yandex.net/i?id=4bf85326ffbfb59344329658c5e3dad5-l&amp;n=13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786710" y="2857496"/>
            <a:ext cx="857256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https://im0-tub-ru.yandex.net/i?id=4bf85326ffbfb59344329658c5e3dad5-l&amp;n=13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929586" y="1357298"/>
            <a:ext cx="928694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 descr="https://www.igromagazin.ru/img/offers_imgs/16626-3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358082" y="1428736"/>
            <a:ext cx="857256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 descr="https://www.igromagazin.ru/img/offers_imgs/16626-3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000496" y="5072074"/>
            <a:ext cx="928694" cy="428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Рисунок 42" descr="https://www.igromagazin.ru/img/offers_imgs/16626-3.jpg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72132" y="4929198"/>
            <a:ext cx="571504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43" descr="https://www.igromagazin.ru/img/offers_imgs/16626-3.jpg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428860" y="4786322"/>
            <a:ext cx="642942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Рисунок 44" descr="https://im0-tub-ru.yandex.net/i?id=4bf85326ffbfb59344329658c5e3dad5-l&amp;n=13"/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488" y="5214950"/>
            <a:ext cx="642942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 descr="https://im0-tub-ru.yandex.net/i?id=4bf85326ffbfb59344329658c5e3dad5-l&amp;n=13"/>
          <p:cNvPicPr/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286248" y="5286388"/>
            <a:ext cx="642942" cy="70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Рисунок 46" descr="https://im0-tub-ru.yandex.net/i?id=4bf85326ffbfb59344329658c5e3dad5-l&amp;n=13"/>
          <p:cNvPicPr/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5929322" y="5143512"/>
            <a:ext cx="642942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уга 7"/>
          <p:cNvSpPr/>
          <p:nvPr/>
        </p:nvSpPr>
        <p:spPr>
          <a:xfrm rot="5983018">
            <a:off x="2073184" y="-719482"/>
            <a:ext cx="5112357" cy="7793345"/>
          </a:xfrm>
          <a:prstGeom prst="arc">
            <a:avLst>
              <a:gd name="adj1" fmla="val 14087767"/>
              <a:gd name="adj2" fmla="val 64251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14282" y="2285992"/>
            <a:ext cx="1143008" cy="50006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00034" y="3071810"/>
            <a:ext cx="785818" cy="7143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14348" y="3571876"/>
            <a:ext cx="1643074" cy="150019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714884"/>
            <a:ext cx="1214446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072462" y="3071810"/>
            <a:ext cx="785818" cy="7143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857620" y="4786322"/>
            <a:ext cx="1643074" cy="1214446"/>
          </a:xfrm>
          <a:prstGeom prst="triangle">
            <a:avLst>
              <a:gd name="adj" fmla="val 4926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4786322"/>
            <a:ext cx="1285884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7572396" y="2357430"/>
            <a:ext cx="1200184" cy="50006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215206" y="3857628"/>
            <a:ext cx="1643074" cy="150019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3286124"/>
            <a:ext cx="150019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3286124"/>
            <a:ext cx="150019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4500570"/>
            <a:ext cx="164307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857364"/>
            <a:ext cx="3214710" cy="1428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4500570"/>
            <a:ext cx="2928958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500570"/>
            <a:ext cx="307183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1071538" y="1643050"/>
            <a:ext cx="1414466" cy="1843094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6000760" y="1857364"/>
            <a:ext cx="1857388" cy="1414466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7966687">
            <a:off x="3637153" y="1170915"/>
            <a:ext cx="1227670" cy="1298496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https://www.igromagazin.ru/img/offers_imgs/16626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4643446"/>
            <a:ext cx="121444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5000636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m0-tub-ru.yandex.net/i?id=4bf85326ffbfb59344329658c5e3dad5-l&amp;n=1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357298"/>
            <a:ext cx="357190" cy="35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https://www.igromagazin.ru/img/offers_imgs/16626-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2143116"/>
            <a:ext cx="928694" cy="82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www.igromagazin.ru/img/offers_imgs/16626-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6" y="4714884"/>
            <a:ext cx="1000132" cy="75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71670" y="2357430"/>
            <a:ext cx="571504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2357430"/>
            <a:ext cx="571504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28599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371475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71475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5000636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4929198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s://www.igromagazin.ru/img/offers_imgs/16626-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256319">
            <a:off x="1526190" y="2672700"/>
            <a:ext cx="619127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s://www.igromagazin.ru/img/offers_imgs/16626-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00826" y="2714620"/>
            <a:ext cx="64294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s://www.igromagazin.ru/img/offers_imgs/16626-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06" y="4714884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s://www.igromagazin.ru/img/offers_imgs/16626-3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14942" y="3429000"/>
            <a:ext cx="6531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https://www.igromagazin.ru/img/offers_imgs/16626-3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71670" y="3500438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s://www.igromagazin.ru/img/offers_imgs/16626-3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786182" y="1357298"/>
            <a:ext cx="581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s://www.igromagazin.ru/img/offers_imgs/16626-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256319">
            <a:off x="1526190" y="2672699"/>
            <a:ext cx="619127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2214554"/>
            <a:ext cx="2714644" cy="114300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86446" y="4500570"/>
            <a:ext cx="2714644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357562"/>
            <a:ext cx="1357322" cy="11287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71768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4500570"/>
            <a:ext cx="1357322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357562"/>
            <a:ext cx="1343028" cy="1128714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2500298" y="2071678"/>
            <a:ext cx="1128714" cy="141446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8108201">
            <a:off x="4618501" y="1760988"/>
            <a:ext cx="914400" cy="9144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6500826" y="2214554"/>
            <a:ext cx="1428760" cy="112871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42976" y="85723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72066" y="85723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42976" y="528638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143504" y="528638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14678" y="3214686"/>
            <a:ext cx="642942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000364" y="3857628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212832" y="3073524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3784468" y="3073524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34175" y="514350"/>
          <a:ext cx="2266982" cy="6038850"/>
        </p:xfrm>
        <a:graphic>
          <a:graphicData uri="http://schemas.openxmlformats.org/drawingml/2006/table">
            <a:tbl>
              <a:tblPr/>
              <a:tblGrid>
                <a:gridCol w="2266982"/>
              </a:tblGrid>
              <a:tr h="603885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1-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     </a:t>
                      </a:r>
                    </a:p>
                    <a:p>
                      <a:r>
                        <a:rPr lang="ru-RU" b="1" baseline="0" dirty="0" smtClean="0"/>
                        <a:t> 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3200" b="1" baseline="0" dirty="0" smtClean="0"/>
                        <a:t> </a:t>
                      </a:r>
                      <a:r>
                        <a:rPr lang="ru-RU" b="1" baseline="0" dirty="0" smtClean="0"/>
                        <a:t>-  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3600" b="1" baseline="0" dirty="0" smtClean="0"/>
                        <a:t> </a:t>
                      </a:r>
                      <a:r>
                        <a:rPr lang="ru-RU" b="1" baseline="0" dirty="0" smtClean="0"/>
                        <a:t>-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 descr="https://www.igromagazin.ru/img/offers_imgs/16626-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143380"/>
            <a:ext cx="142876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www.igromagazin.ru/img/offers_imgs/16626-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285860"/>
            <a:ext cx="142876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www.igromagazin.ru/img/offers_imgs/16626-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857496"/>
            <a:ext cx="150019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лок-схема: объединение 16"/>
          <p:cNvSpPr/>
          <p:nvPr/>
        </p:nvSpPr>
        <p:spPr>
          <a:xfrm>
            <a:off x="2928926" y="2214554"/>
            <a:ext cx="1143008" cy="1000132"/>
          </a:xfrm>
          <a:prstGeom prst="flowChartMer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3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857232"/>
            <a:ext cx="1285884" cy="121444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215206" y="857232"/>
            <a:ext cx="1285884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5072074"/>
            <a:ext cx="1285884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15206" y="5143512"/>
            <a:ext cx="1285884" cy="121444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71934" y="3071810"/>
            <a:ext cx="1071570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857620" y="4071942"/>
            <a:ext cx="1500198" cy="150019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493151" y="2793205"/>
            <a:ext cx="1571636" cy="155734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5143504" y="2714620"/>
            <a:ext cx="1643074" cy="164307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объединение 10"/>
          <p:cNvSpPr/>
          <p:nvPr/>
        </p:nvSpPr>
        <p:spPr>
          <a:xfrm>
            <a:off x="3857620" y="1643050"/>
            <a:ext cx="1500198" cy="1471618"/>
          </a:xfrm>
          <a:prstGeom prst="flowChartMerg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50</Words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Методическая разработка урока по ФЭМП с логическими кубиками Дьенеша. « Мальвина и Буратино»</vt:lpstr>
      <vt:lpstr>В школу нужно придти в первый месяц осени, в первый день следующей недели.  Дни стали короче,  Длинней стали ночи,  Кто скажет, кто знает,  Когда это бывает?   (Осенью) 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Machine</cp:lastModifiedBy>
  <cp:revision>5</cp:revision>
  <dcterms:created xsi:type="dcterms:W3CDTF">2018-05-12T17:46:00Z</dcterms:created>
  <dcterms:modified xsi:type="dcterms:W3CDTF">2018-08-18T12:21:45Z</dcterms:modified>
</cp:coreProperties>
</file>