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90" autoAdjust="0"/>
  </p:normalViewPr>
  <p:slideViewPr>
    <p:cSldViewPr>
      <p:cViewPr varScale="1">
        <p:scale>
          <a:sx n="62" d="100"/>
          <a:sy n="62" d="100"/>
        </p:scale>
        <p:origin x="-8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8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4BB9D-0CEC-48A1-A6BE-814BEC0365D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28B51-B87B-4347-B523-B683558DF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28B51-B87B-4347-B523-B683558DF98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28B51-B87B-4347-B523-B683558DF98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499FEA82-0242-4936-BE1B-E338DB51ECD9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116DD2BD-417D-4821-A23C-9118BDF4D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image" Target="../media/image1.jpeg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571612"/>
            <a:ext cx="6000792" cy="2500329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Лингвистический турнир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857760"/>
            <a:ext cx="5114916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невесомых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свете нет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285860"/>
            <a:ext cx="5043494" cy="1471609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Подберите к данным устаревшим словам современные синонимы: </a:t>
            </a:r>
          </a:p>
          <a:p>
            <a:pPr marL="0" indent="265113" algn="ctr">
              <a:buNone/>
            </a:pP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285728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2714620"/>
            <a:ext cx="150019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палец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714744" y="2643182"/>
            <a:ext cx="1321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перст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3357562"/>
            <a:ext cx="1654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десница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4143380"/>
            <a:ext cx="1392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182" y="5000636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стезя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058" y="5786454"/>
            <a:ext cx="1037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чадо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0694" y="3357562"/>
            <a:ext cx="271464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правая рука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0694" y="4143380"/>
            <a:ext cx="150019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694" y="5072074"/>
            <a:ext cx="17859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0694" y="5857892"/>
            <a:ext cx="192882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1" grpId="0"/>
      <p:bldP spid="12" grpId="0"/>
      <p:bldP spid="13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невесомых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свете нет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285860"/>
            <a:ext cx="5043494" cy="1471609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 значение фразеологизмов одним словом:</a:t>
            </a:r>
          </a:p>
          <a:p>
            <a:pPr marL="0" indent="265113" algn="ctr">
              <a:buNone/>
            </a:pP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285728"/>
            <a:ext cx="785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6578" y="2714620"/>
            <a:ext cx="171451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2643182"/>
            <a:ext cx="3244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непочатый край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357562"/>
            <a:ext cx="2392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вешать нос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4143380"/>
            <a:ext cx="28001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спустя рукава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857760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в слово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5572140"/>
            <a:ext cx="2741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 наплакал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2198" y="3357562"/>
            <a:ext cx="214314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унывать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86512" y="4143380"/>
            <a:ext cx="164307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884" y="4929198"/>
            <a:ext cx="17859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точно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43636" y="5643578"/>
            <a:ext cx="135732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1" grpId="0"/>
      <p:bldP spid="12" grpId="0"/>
      <p:bldP spid="13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невесомых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свете нет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285861"/>
            <a:ext cx="5043494" cy="1000132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Замените заимствованные слова русскими синонимами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265113" algn="ctr">
              <a:buNone/>
            </a:pP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28572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2357430"/>
            <a:ext cx="164307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азбука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2285992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алфавит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071810"/>
            <a:ext cx="2029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аргумент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3786190"/>
            <a:ext cx="20633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аллегория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4678" y="457200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инфекция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5357826"/>
            <a:ext cx="153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диспут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0694" y="3143248"/>
            <a:ext cx="364330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доказательство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0694" y="3929066"/>
            <a:ext cx="278608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иносказание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694" y="4643446"/>
            <a:ext cx="214314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болезнь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0694" y="5429264"/>
            <a:ext cx="178595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1" grpId="0"/>
      <p:bldP spid="12" grpId="0"/>
      <p:bldP spid="13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невесомых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свете нет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285861"/>
            <a:ext cx="5329246" cy="1000132"/>
          </a:xfrm>
        </p:spPr>
        <p:txBody>
          <a:bodyPr/>
          <a:lstStyle/>
          <a:p>
            <a:pPr marL="0" indent="3540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Подберите к данным словам синонимы-фразеологизмы:</a:t>
            </a:r>
          </a:p>
          <a:p>
            <a:pPr marL="0" indent="265113" algn="ctr">
              <a:buNone/>
            </a:pP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2428868"/>
            <a:ext cx="371474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 воду кануть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2357430"/>
            <a:ext cx="2095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исчезнуть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143248"/>
            <a:ext cx="25346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промокнуть</a:t>
            </a:r>
          </a:p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насквозь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4357694"/>
            <a:ext cx="2337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перекусить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57554" y="5072074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медленно</a:t>
            </a:r>
            <a:endParaRPr lang="ru-RU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3286124"/>
            <a:ext cx="228601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нитки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29322" y="4214818"/>
            <a:ext cx="250033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заморить червячка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96" y="5572140"/>
            <a:ext cx="3286148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час по чайной ложке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1" grpId="0"/>
      <p:bldP spid="13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невесомых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свете нет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285860"/>
            <a:ext cx="5786478" cy="378621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«Песне о вещем Олеге» А.С. Пушкина есть такие строки:</a:t>
            </a:r>
          </a:p>
          <a:p>
            <a:pPr marL="0" indent="0">
              <a:buNone/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Твой конь не боится опасных трудов;</a:t>
            </a:r>
            <a:endPara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Он, чуя господскую волю,</a:t>
            </a:r>
            <a:endPara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смирный стоит под стрелами врагов,</a:t>
            </a:r>
            <a:endPara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3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мчится по бранному полю.</a:t>
            </a:r>
          </a:p>
          <a:p>
            <a:pPr marL="0" indent="0">
              <a:buNone/>
            </a:pPr>
            <a:endParaRPr lang="ru-RU" sz="2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значит слово «бранный»? Из какого языка оно пришло? Подберите к нему исконно русские соответствия.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285728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85720" y="2000240"/>
            <a:ext cx="2643206" cy="4154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«брань» заимствовано из старославянского языка, оно значит «борьба, битва, война». </a:t>
            </a:r>
          </a:p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«Бранное поле» - поле битвы. Соответствия: оборона, обороняться.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 невесомых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свете нет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4857784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Писатель В.Д. Набоков в заметке «Искусство перевода» приводит курьезный случай: один немецкий профессор перевел пушкинское «У лукоморья…» оборотом «На берегу Лукового моря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…».</a:t>
            </a:r>
          </a:p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Имеет ли «лукоморье» какое-либо отношение к луку? Какое лексическое явление повинно в этой ошибке?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285728"/>
            <a:ext cx="1000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85720" y="1000108"/>
            <a:ext cx="3214710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Виновата омонимия.</a:t>
            </a:r>
          </a:p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«лукоморье» происходит от словосочетания «лука моря» и означает «изгиб морского берега». </a:t>
            </a:r>
          </a:p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сравнения: </a:t>
            </a:r>
          </a:p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«лук» (для стрельбы), </a:t>
            </a:r>
          </a:p>
          <a:p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«излучина» (реки)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рассеются –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собрать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3714776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в две группы в зависимости от их строения. Объясните свой выбор.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Собачонка, картонка, девчонка, одежонка, сторонка, японка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024" y="28572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86116" y="4714884"/>
            <a:ext cx="4357718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собач-онк-а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девч-онк-а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одеж-онк-а</a:t>
            </a:r>
            <a:endParaRPr lang="ru-RU" sz="28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картон-к-а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сторон-к-а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япон-к-а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рассеются –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собрать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2500330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в две группы в зависимости от их строения. Объясните свой выбор.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Ведро, кашпо, метро, весло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024" y="28572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143372" y="4714884"/>
            <a:ext cx="2928958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ведр-о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весл-о</a:t>
            </a:r>
            <a:endParaRPr lang="ru-RU" sz="28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метро, кашпо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рассеются –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собрать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1714512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общего в происхождении слов 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мыло, рыло?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024" y="28572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86116" y="3571876"/>
            <a:ext cx="4000528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образованы одинаковым способом: от глаголов «мыть», «рыть» при помощи суффикса -л-.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рассеются –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собрать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3071834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 современное и историческое членение слова «подноготная».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историческое членение помогает понять его значение и написание?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86116" y="4429132"/>
            <a:ext cx="4214842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«подноготная» связано с древней пыткой, когда человеку забивали под ногти щепки, чтобы выпытать сведения. 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1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500040"/>
          <a:ext cx="8258173" cy="578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0235"/>
                <a:gridCol w="1000132"/>
                <a:gridCol w="1071570"/>
                <a:gridCol w="1000132"/>
                <a:gridCol w="1071570"/>
                <a:gridCol w="1071570"/>
                <a:gridCol w="1042964"/>
              </a:tblGrid>
              <a:tr h="144662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Это «ж-ж-ж» – неспроста!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action="ppaction://hlinksldjump"/>
                        </a:rPr>
                        <a:t>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action="ppaction://hlinksldjump"/>
                        </a:rPr>
                        <a:t>6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action="ppaction://hlinksldjump"/>
                        </a:rPr>
                        <a:t>8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action="ppaction://hlinksldjump"/>
                        </a:rPr>
                        <a:t>10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action="ppaction://hlinksldjump"/>
                        </a:rPr>
                        <a:t>12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action="ppaction://hlinksldjump"/>
                        </a:rPr>
                        <a:t>14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</a:tr>
              <a:tr h="144662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Слов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невесомых не свете нет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action="ppaction://hlinksldjump"/>
                        </a:rPr>
                        <a:t>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action="ppaction://hlinksldjump"/>
                        </a:rPr>
                        <a:t>6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action="ppaction://hlinksldjump"/>
                        </a:rPr>
                        <a:t>8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action="ppaction://hlinksldjump"/>
                        </a:rPr>
                        <a:t>10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action="ppaction://hlinksldjump"/>
                        </a:rPr>
                        <a:t>12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action="ppaction://hlinksldjump"/>
                        </a:rPr>
                        <a:t>14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</a:tr>
              <a:tr h="144662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Слова рассеются – не собрать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action="ppaction://hlinksldjump"/>
                        </a:rPr>
                        <a:t>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action="ppaction://hlinksldjump"/>
                        </a:rPr>
                        <a:t>6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7" action="ppaction://hlinksldjump"/>
                        </a:rPr>
                        <a:t>8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8" action="ppaction://hlinksldjump"/>
                        </a:rPr>
                        <a:t>10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9" action="ppaction://hlinksldjump"/>
                        </a:rPr>
                        <a:t>12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0" action="ppaction://hlinksldjump"/>
                        </a:rPr>
                        <a:t>14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</a:tr>
              <a:tr h="144662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 слово имеет свою меру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1" action="ppaction://hlinksldjump"/>
                        </a:rPr>
                        <a:t>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2" action="ppaction://hlinksldjump"/>
                        </a:rPr>
                        <a:t>6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3" action="ppaction://hlinksldjump"/>
                        </a:rPr>
                        <a:t>8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4" action="ppaction://hlinksldjump"/>
                        </a:rPr>
                        <a:t>10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5" action="ppaction://hlinksldjump"/>
                        </a:rPr>
                        <a:t>12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6" action="ppaction://hlinksldjump"/>
                        </a:rPr>
                        <a:t>14</a:t>
                      </a:r>
                      <a:endParaRPr lang="ru-RU" sz="4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  <a:alpha val="44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рассеются –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собрать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1857388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способом образовано слово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приморье?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86116" y="3429000"/>
            <a:ext cx="5143536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«приморье» образовано от слова «море» приставочно-суффиксальным способом: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море →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при-морь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-[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]-е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рассеются – </a:t>
            </a:r>
            <a:b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собрать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1857388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способом образовано слово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мореплаватель?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86116" y="3429000"/>
            <a:ext cx="4643470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«мореплаватель» образовано сложно-суффиксальным способом:</a:t>
            </a:r>
          </a:p>
          <a:p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море + плавать +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тель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→ мореплаватель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слово имеет свою меру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1857388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в две группы. Объясните свой выбор.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тюль, рояль, картофель, фамилия, фасоль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28572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357554" y="3857628"/>
            <a:ext cx="450059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тюль, рояль, картофель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фамилия, фасоль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слово имеет свою меру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3143272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Замените цифры словами и составьте словосочетания.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сутки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+ женщина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+ мужчина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+ девочка</a:t>
            </a:r>
          </a:p>
          <a:p>
            <a:pPr marL="0" indent="265113" algn="ctr">
              <a:buNone/>
            </a:pPr>
            <a:endParaRPr lang="ru-RU" sz="2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28572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428992" y="5429264"/>
            <a:ext cx="450059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пятеро суток, три женщины, двое мужчин, две девочки.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слово имеет свою меру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2428892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в три группы. Объясните свой выбор.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Баку, интервью, купе, Осло, шимпанзе, авеню, Килиманджаро.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285728"/>
            <a:ext cx="714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357554" y="4214818"/>
            <a:ext cx="414340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Баку, Осло, шимпанзе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интервью, купе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авеню, Килиманджаро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слово имеет свою меру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2428892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данных слов образуйте форму Именительного падежа множественного числа.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Договор, тренер, инженер, профессор, трактор, редактор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285728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357554" y="4572008"/>
            <a:ext cx="414340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договоры, тренеры, инженеры, профессора, тракторы, редакторы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слово имеет свою меру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2428892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Краткие прилагательные в современном русском языке выступают в роли сказуемого и не изменяются по падежам. 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объяснить наличие в русском языке таких фразеологизмов, как 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«среди бела дня», </a:t>
            </a:r>
          </a:p>
          <a:p>
            <a:pPr marL="0" indent="265113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 босу ногу»?</a:t>
            </a:r>
            <a:endParaRPr lang="ru-RU" sz="2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285728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85720" y="1428736"/>
            <a:ext cx="3286148" cy="49552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Изначально в древнерусском языке все прилагательные были краткими и изменялись по падежам. Полные прилагательные образовались позже и постепенно вытеснили из широкого употребления краткие формы.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357166"/>
            <a:ext cx="421484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слово имеет свою меру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85860"/>
            <a:ext cx="5186370" cy="2428892"/>
          </a:xfrm>
        </p:spPr>
        <p:txBody>
          <a:bodyPr/>
          <a:lstStyle/>
          <a:p>
            <a:pPr marL="0" indent="280988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Объясните, почему золотая рыбка в сказке Пушкина говорит: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280988" algn="ctr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тебе надобно, старче?»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280988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Вспомните аналогичные примеры.</a:t>
            </a:r>
            <a:endParaRPr lang="ru-RU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285728"/>
            <a:ext cx="928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85720" y="1428736"/>
            <a:ext cx="3429024" cy="45858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русском языке кроме шести современных падежей существовал седьмой – звательный, который употреблялся при обращениях. Устойчивые формулы языка сохранили его до сих пор: «Отче наш», «Боже мой», «Господи».</a:t>
            </a:r>
            <a:endParaRPr lang="ru-RU" sz="2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571612"/>
            <a:ext cx="6000792" cy="2500329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857760"/>
            <a:ext cx="5114916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57166"/>
            <a:ext cx="5143536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«ж-ж-ж» – неспроста!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2400303"/>
          </a:xfrm>
        </p:spPr>
        <p:txBody>
          <a:bodyPr/>
          <a:lstStyle/>
          <a:p>
            <a:pPr marL="0" indent="3540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раз в данном предложении встречается звук [о]?</a:t>
            </a:r>
          </a:p>
          <a:p>
            <a:pPr marL="0" indent="354013" algn="ctr">
              <a:buNone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Сеня в сени сено нёс – щекотало щёки, нос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29586" y="285728"/>
            <a:ext cx="783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5072074"/>
            <a:ext cx="164307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раза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600201"/>
            <a:ext cx="5329246" cy="3186122"/>
          </a:xfrm>
        </p:spPr>
        <p:txBody>
          <a:bodyPr/>
          <a:lstStyle/>
          <a:p>
            <a:pPr marL="0" indent="3540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в предложениях слова, в которых все согласные звуки звонкие:</a:t>
            </a:r>
          </a:p>
          <a:p>
            <a:pPr marL="0" indent="354013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 с ужасом увидел, что  заехал в незнакомый лес. </a:t>
            </a:r>
          </a:p>
          <a:p>
            <a:pPr marL="0" indent="354013">
              <a:buNone/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Нежданов просто не знал, что отвечать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143240" y="357166"/>
            <a:ext cx="4929222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«ж-ж-ж» – неспроста!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9586" y="285728"/>
            <a:ext cx="783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5500702"/>
            <a:ext cx="335758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Владимир, знал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57166"/>
            <a:ext cx="5072098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«ж-ж-ж» – неспроста!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2400303"/>
          </a:xfrm>
        </p:spPr>
        <p:txBody>
          <a:bodyPr/>
          <a:lstStyle/>
          <a:p>
            <a:pPr marL="0" indent="3540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слова, в которых ударение падает на второй слог.</a:t>
            </a:r>
          </a:p>
          <a:p>
            <a:pPr marL="0" indent="354013" algn="ctr">
              <a:buNone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добрался, догнала, сливовый, кухонный, откупорить, красивее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29586" y="285728"/>
            <a:ext cx="783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5072074"/>
            <a:ext cx="4786346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добрался, откупорить, красивее 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57166"/>
            <a:ext cx="5000660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«ж-ж-ж» – неспроста!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2400303"/>
          </a:xfrm>
        </p:spPr>
        <p:txBody>
          <a:bodyPr/>
          <a:lstStyle/>
          <a:p>
            <a:pPr marL="3175" indent="350838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на две группы, в зависимости произношения.</a:t>
            </a:r>
          </a:p>
          <a:p>
            <a:pPr marL="3175" indent="350838" algn="ctr">
              <a:buNone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Шинель, академия, гантели, библиотека, кафе, майонез, кофе, тент.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997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4572008"/>
            <a:ext cx="392909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гантели, кафе, майонез, тент 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шинель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академия, библиотека, кофе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57166"/>
            <a:ext cx="5000660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«ж-ж-ж» – неспроста!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2400303"/>
          </a:xfrm>
        </p:spPr>
        <p:txBody>
          <a:bodyPr/>
          <a:lstStyle/>
          <a:p>
            <a:pPr marL="3175" indent="350838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в три группы, объясните свой выбор.</a:t>
            </a:r>
          </a:p>
          <a:p>
            <a:pPr marL="3175" indent="350838" algn="ctr">
              <a:buNone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Сучья, сосулька, роскошь, вьюн, толочь, петелька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997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4572008"/>
            <a:ext cx="4071966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сучья, вьюн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сосулька, петелька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толочь, роскошь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357166"/>
            <a:ext cx="4857784" cy="785818"/>
          </a:xfrm>
        </p:spPr>
        <p:txBody>
          <a:bodyPr wrap="square" anchor="ctr" anchorCtr="0">
            <a:noAutofit/>
          </a:bodyPr>
          <a:lstStyle/>
          <a:p>
            <a:pPr algn="l"/>
            <a:r>
              <a:rPr lang="ru-RU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«ж-ж-ж» – неспроста! 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600200"/>
            <a:ext cx="5043494" cy="2400303"/>
          </a:xfrm>
        </p:spPr>
        <p:txBody>
          <a:bodyPr/>
          <a:lstStyle/>
          <a:p>
            <a:pPr marL="0" indent="265113" algn="ctr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слова на три буквы, объясните свой выбор.</a:t>
            </a:r>
          </a:p>
          <a:p>
            <a:pPr marL="0" indent="265113" algn="ctr">
              <a:buNone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Поёт, отбить, подъехать, курьер, юноша, обойти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5272" y="285728"/>
            <a:ext cx="997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4572008"/>
            <a:ext cx="4214842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поёт, юноша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отбить, подъехать,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курьер, обойти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7858148" y="564357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Презентация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220</TotalTime>
  <Words>1087</Words>
  <Application>Microsoft Office PowerPoint</Application>
  <PresentationFormat>Экран (4:3)</PresentationFormat>
  <Paragraphs>212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Презентация6</vt:lpstr>
      <vt:lpstr>Лингвистический турнир</vt:lpstr>
      <vt:lpstr>Слайд 2</vt:lpstr>
      <vt:lpstr>Спасибо за внимание</vt:lpstr>
      <vt:lpstr>Это «ж-ж-ж» – неспроста! </vt:lpstr>
      <vt:lpstr>Это «ж-ж-ж» – неспроста! </vt:lpstr>
      <vt:lpstr>Это «ж-ж-ж» – неспроста! </vt:lpstr>
      <vt:lpstr>Это «ж-ж-ж» – неспроста! </vt:lpstr>
      <vt:lpstr>Это «ж-ж-ж» – неспроста! </vt:lpstr>
      <vt:lpstr>Это «ж-ж-ж» – неспроста! </vt:lpstr>
      <vt:lpstr>Слов невесомых  на свете нет </vt:lpstr>
      <vt:lpstr>Слов невесомых  на свете нет </vt:lpstr>
      <vt:lpstr>Слов невесомых  на свете нет </vt:lpstr>
      <vt:lpstr>Слов невесомых  на свете нет </vt:lpstr>
      <vt:lpstr>Слов невесомых  на свете нет </vt:lpstr>
      <vt:lpstr>Слов невесомых  на свете нет </vt:lpstr>
      <vt:lpstr>Слова рассеются –  не собрать</vt:lpstr>
      <vt:lpstr>Слова рассеются –  не собрать</vt:lpstr>
      <vt:lpstr>Слова рассеются –  не собрать</vt:lpstr>
      <vt:lpstr>Слова рассеются –  не собрать</vt:lpstr>
      <vt:lpstr>Слова рассеются –  не собрать</vt:lpstr>
      <vt:lpstr>Слова рассеются –  не собрать</vt:lpstr>
      <vt:lpstr>И слово имеет свою меру</vt:lpstr>
      <vt:lpstr>И слово имеет свою меру</vt:lpstr>
      <vt:lpstr>И слово имеет свою меру</vt:lpstr>
      <vt:lpstr>И слово имеет свою меру</vt:lpstr>
      <vt:lpstr>И слово имеет свою меру</vt:lpstr>
      <vt:lpstr>И слово имеет свою меру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2013-01-22T13:17:30Z</dcterms:created>
  <dcterms:modified xsi:type="dcterms:W3CDTF">2013-01-24T17:36:26Z</dcterms:modified>
</cp:coreProperties>
</file>