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4" r:id="rId1"/>
  </p:sldMasterIdLst>
  <p:notesMasterIdLst>
    <p:notesMasterId r:id="rId16"/>
  </p:notesMasterIdLst>
  <p:sldIdLst>
    <p:sldId id="270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55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65FCF3-2866-4420-BB31-B501B00DA72F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70E139-5175-4602-92FC-C9FE1CA6B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309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63E00-01B3-4080-8338-A6E7EE370E54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F0E763E-5024-442A-8503-1DB6E5B5E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4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EBD19-58C7-4AB7-8191-9E003F75901A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3F3C9-B4EF-4D8F-A4FA-1082D8477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12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B2979-9044-4522-996E-0F60D6021230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6AB1C-99B0-417B-A894-B8BE08386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81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7C5EA-7D10-4CDF-B51F-F00DAF28ECB1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391DD-72A3-467E-A616-8ADEAE876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1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6C82-40D1-405F-90CC-1923621DD4BA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0911-CCED-4263-907E-116FD25ED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2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D3280-9DB2-411C-8C07-E1B4A6F01969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C8A6F-C415-4854-A1E3-E360BD372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83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75A23-DF03-4387-9FF1-30C8C825B388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AF7B-2545-4B0C-9271-ECC7A08C9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175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A8C99-5FD5-4E86-B8A2-21202E1DED58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2BA91-EAF2-4926-A2D6-95967A191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1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7E9F7-D7BC-4262-82FA-14897328D671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D76E-1ADC-4566-B412-43C062498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9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80D8F-1F6E-4543-BAC4-6FCC8BAAE289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991EE-C7F2-4B83-A870-581AAC53E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025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29E89-BEEC-441F-9156-4091E5534DCD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83C5-A31B-482E-892B-31C75C606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92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004BC1F4-C768-4675-9AD1-B0FA076795AE}" type="datetimeFigureOut">
              <a:rPr lang="ru-RU"/>
              <a:pPr>
                <a:defRPr/>
              </a:pPr>
              <a:t>18.08.2018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1D4814EB-FA47-4126-8AAD-3D508EA46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102" r:id="rId8"/>
    <p:sldLayoutId id="2147484103" r:id="rId9"/>
    <p:sldLayoutId id="2147484099" r:id="rId10"/>
    <p:sldLayoutId id="21474841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gif5gif.ucoz.ru/_ph/12/658722416.gi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71600" y="1772816"/>
            <a:ext cx="7164337" cy="18272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Слова с удвоенными согласными</a:t>
            </a:r>
            <a:endParaRPr lang="ru-RU" sz="6000" dirty="0"/>
          </a:p>
        </p:txBody>
      </p:sp>
      <p:sp>
        <p:nvSpPr>
          <p:cNvPr id="512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27200" y="3736975"/>
            <a:ext cx="5711825" cy="1524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урок русского языка </a:t>
            </a:r>
          </a:p>
          <a:p>
            <a:pPr eaLnBrk="1" hangingPunct="1"/>
            <a:r>
              <a:rPr lang="ru-RU" altLang="ru-RU" b="1" smtClean="0"/>
              <a:t>1 класс</a:t>
            </a:r>
          </a:p>
        </p:txBody>
      </p:sp>
      <p:sp>
        <p:nvSpPr>
          <p:cNvPr id="5124" name="Прямоугольник 5"/>
          <p:cNvSpPr>
            <a:spLocks noChangeArrowheads="1"/>
          </p:cNvSpPr>
          <p:nvPr/>
        </p:nvSpPr>
        <p:spPr bwMode="auto">
          <a:xfrm>
            <a:off x="4572000" y="4941888"/>
            <a:ext cx="35639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Г.А.Яценко</a:t>
            </a:r>
            <a:endParaRPr lang="ru-RU" altLang="ru-RU"/>
          </a:p>
          <a:p>
            <a:pPr eaLnBrk="1" hangingPunct="1"/>
            <a:r>
              <a:rPr lang="ru-RU" altLang="ru-RU" b="1"/>
              <a:t>учитель начальных классов</a:t>
            </a:r>
            <a:endParaRPr lang="ru-RU" altLang="ru-RU"/>
          </a:p>
          <a:p>
            <a:pPr eaLnBrk="1" hangingPunct="1"/>
            <a:r>
              <a:rPr lang="ru-RU" altLang="ru-RU" b="1"/>
              <a:t>ГБОУ СОШ № 276</a:t>
            </a:r>
            <a:endParaRPr lang="ru-RU" alt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547813" y="0"/>
            <a:ext cx="6985000" cy="765175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latin typeface="Georgia" pitchFamily="18" charset="0"/>
              </a:rPr>
              <a:t>Выбери и выполни задание!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4213" y="908050"/>
          <a:ext cx="7775575" cy="567055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850761"/>
                <a:gridCol w="3924814"/>
              </a:tblGrid>
              <a:tr h="118898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Спиши слова, разделяя чёрточкой для переноса.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 marL="91418" marR="91418" marT="45732" marB="45732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Спиши только те слова, которые переносить нельзя</a:t>
                      </a:r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L="91418" marR="91418" marT="45732" marB="45732"/>
                </a:tc>
              </a:tr>
              <a:tr h="4481561">
                <a:tc>
                  <a:txBody>
                    <a:bodyPr/>
                    <a:lstStyle/>
                    <a:p>
                      <a:pPr algn="ctr"/>
                      <a:endParaRPr lang="ru-RU" sz="4800" dirty="0" smtClean="0"/>
                    </a:p>
                    <a:p>
                      <a:pPr algn="ctr"/>
                      <a:r>
                        <a:rPr lang="ru-RU" sz="4800" dirty="0" smtClean="0"/>
                        <a:t>ма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сс</a:t>
                      </a:r>
                      <a:r>
                        <a:rPr lang="ru-RU" sz="4800" dirty="0" smtClean="0"/>
                        <a:t>а</a:t>
                      </a:r>
                      <a:br>
                        <a:rPr lang="ru-RU" sz="4800" dirty="0" smtClean="0"/>
                      </a:br>
                      <a:r>
                        <a:rPr lang="ru-RU" sz="4800" dirty="0" smtClean="0"/>
                        <a:t>гру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пп</a:t>
                      </a:r>
                      <a:r>
                        <a:rPr lang="ru-RU" sz="4800" dirty="0" smtClean="0"/>
                        <a:t>а</a:t>
                      </a:r>
                      <a:br>
                        <a:rPr lang="ru-RU" sz="4800" dirty="0" smtClean="0"/>
                      </a:br>
                      <a:r>
                        <a:rPr lang="ru-RU" sz="4800" dirty="0" smtClean="0"/>
                        <a:t>су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мм</a:t>
                      </a:r>
                      <a:r>
                        <a:rPr lang="ru-RU" sz="4800" dirty="0" smtClean="0"/>
                        <a:t>а</a:t>
                      </a:r>
                      <a:endParaRPr lang="ru-RU" sz="4800" dirty="0">
                        <a:latin typeface="Georgia" pitchFamily="18" charset="0"/>
                      </a:endParaRPr>
                    </a:p>
                  </a:txBody>
                  <a:tcPr marL="91418" marR="91418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су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бб</a:t>
                      </a:r>
                      <a:r>
                        <a:rPr lang="ru-RU" sz="4800" dirty="0" smtClean="0"/>
                        <a:t>ота</a:t>
                      </a:r>
                    </a:p>
                    <a:p>
                      <a:pPr algn="ctr"/>
                      <a:r>
                        <a:rPr lang="ru-RU" sz="4800" dirty="0" smtClean="0"/>
                        <a:t>гри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пп</a:t>
                      </a:r>
                    </a:p>
                    <a:p>
                      <a:pPr algn="ctr"/>
                      <a:r>
                        <a:rPr lang="ru-RU" sz="4800" dirty="0" smtClean="0"/>
                        <a:t>Ро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сс</a:t>
                      </a:r>
                      <a:r>
                        <a:rPr lang="ru-RU" sz="4800" dirty="0" smtClean="0"/>
                        <a:t>ия</a:t>
                      </a:r>
                    </a:p>
                    <a:p>
                      <a:pPr algn="ctr"/>
                      <a:r>
                        <a:rPr lang="ru-RU" sz="4800" dirty="0" smtClean="0"/>
                        <a:t>кро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сс</a:t>
                      </a:r>
                    </a:p>
                    <a:p>
                      <a:pPr algn="ctr"/>
                      <a:r>
                        <a:rPr lang="ru-RU" sz="4800" dirty="0" smtClean="0"/>
                        <a:t>кла</a:t>
                      </a:r>
                      <a:r>
                        <a:rPr lang="ru-RU" sz="4800" dirty="0" smtClean="0">
                          <a:solidFill>
                            <a:schemeClr val="tx2"/>
                          </a:solidFill>
                        </a:rPr>
                        <a:t>сс</a:t>
                      </a:r>
                    </a:p>
                    <a:p>
                      <a:pPr algn="ctr"/>
                      <a:endParaRPr lang="ru-RU" sz="4800" dirty="0">
                        <a:latin typeface="Georgia" pitchFamily="18" charset="0"/>
                      </a:endParaRPr>
                    </a:p>
                  </a:txBody>
                  <a:tcPr marL="91418" marR="91418" marT="45732" marB="4573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1463" y="903288"/>
            <a:ext cx="3405187" cy="6127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atin typeface="Georgia" pitchFamily="18" charset="0"/>
              </a:rPr>
              <a:t>Образец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088" y="2349500"/>
            <a:ext cx="7561262" cy="8302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i="1" dirty="0" err="1">
                <a:latin typeface="Georgia" pitchFamily="18" charset="0"/>
              </a:rPr>
              <a:t>Мас-са</a:t>
            </a:r>
            <a:r>
              <a:rPr lang="ru-RU" sz="4800" i="1" dirty="0">
                <a:latin typeface="Georgia" pitchFamily="18" charset="0"/>
              </a:rPr>
              <a:t>, </a:t>
            </a:r>
            <a:r>
              <a:rPr lang="ru-RU" sz="4800" i="1" dirty="0" err="1">
                <a:latin typeface="Georgia" pitchFamily="18" charset="0"/>
              </a:rPr>
              <a:t>груп</a:t>
            </a:r>
            <a:r>
              <a:rPr lang="ru-RU" sz="4800" i="1" dirty="0">
                <a:latin typeface="Georgia" pitchFamily="18" charset="0"/>
              </a:rPr>
              <a:t>-па, </a:t>
            </a:r>
            <a:r>
              <a:rPr lang="ru-RU" sz="4800" i="1" dirty="0" err="1">
                <a:latin typeface="Georgia" pitchFamily="18" charset="0"/>
              </a:rPr>
              <a:t>сум-ма</a:t>
            </a:r>
            <a:r>
              <a:rPr lang="ru-RU" sz="4400" i="1" dirty="0">
                <a:latin typeface="Georgia" pitchFamily="18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2988" y="4632325"/>
            <a:ext cx="6407150" cy="8318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i="1" dirty="0">
                <a:latin typeface="Georgia" pitchFamily="18" charset="0"/>
              </a:rPr>
              <a:t>Грипп, кросс, класс.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1476375" y="1516063"/>
            <a:ext cx="1360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  <a:latin typeface="Georgia" pitchFamily="18" charset="0"/>
              </a:rPr>
              <a:t>1 задание</a:t>
            </a:r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1430338" y="3933825"/>
            <a:ext cx="1392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  <a:latin typeface="Georgia" pitchFamily="18" charset="0"/>
              </a:rPr>
              <a:t>2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5375" y="1125538"/>
            <a:ext cx="4413250" cy="5762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«плюс - минус»</a:t>
            </a: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2347913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Georgia" pitchFamily="18" charset="0"/>
              </a:rPr>
              <a:t>Ва</a:t>
            </a:r>
            <a:r>
              <a:rPr lang="ru-RU" altLang="ru-RU" sz="3200">
                <a:solidFill>
                  <a:srgbClr val="0070C0"/>
                </a:solidFill>
                <a:latin typeface="Georgia" pitchFamily="18" charset="0"/>
              </a:rPr>
              <a:t>нн</a:t>
            </a:r>
            <a:r>
              <a:rPr lang="ru-RU" altLang="ru-RU" sz="3200">
                <a:latin typeface="Georgia" pitchFamily="18" charset="0"/>
              </a:rPr>
              <a:t>а, гра</a:t>
            </a:r>
            <a:r>
              <a:rPr lang="ru-RU" altLang="ru-RU" sz="3200">
                <a:solidFill>
                  <a:srgbClr val="0070C0"/>
                </a:solidFill>
                <a:latin typeface="Georgia" pitchFamily="18" charset="0"/>
              </a:rPr>
              <a:t>мм</a:t>
            </a:r>
            <a:r>
              <a:rPr lang="ru-RU" altLang="ru-RU" sz="3200">
                <a:latin typeface="Georgia" pitchFamily="18" charset="0"/>
              </a:rPr>
              <a:t>, то</a:t>
            </a:r>
            <a:r>
              <a:rPr lang="ru-RU" altLang="ru-RU" sz="3200">
                <a:solidFill>
                  <a:srgbClr val="0070C0"/>
                </a:solidFill>
                <a:latin typeface="Georgia" pitchFamily="18" charset="0"/>
              </a:rPr>
              <a:t>нн</a:t>
            </a:r>
            <a:r>
              <a:rPr lang="ru-RU" altLang="ru-RU" sz="3200">
                <a:latin typeface="Georgia" pitchFamily="18" charset="0"/>
              </a:rPr>
              <a:t>а, а</a:t>
            </a:r>
            <a:r>
              <a:rPr lang="ru-RU" altLang="ru-RU" sz="3200">
                <a:solidFill>
                  <a:srgbClr val="0070C0"/>
                </a:solidFill>
                <a:latin typeface="Georgia" pitchFamily="18" charset="0"/>
              </a:rPr>
              <a:t>лл</a:t>
            </a:r>
            <a:r>
              <a:rPr lang="ru-RU" altLang="ru-RU" sz="3200">
                <a:latin typeface="Georgia" pitchFamily="18" charset="0"/>
              </a:rPr>
              <a:t>ея, те</a:t>
            </a:r>
            <a:r>
              <a:rPr lang="ru-RU" altLang="ru-RU" sz="3200">
                <a:solidFill>
                  <a:srgbClr val="0070C0"/>
                </a:solidFill>
                <a:latin typeface="Georgia" pitchFamily="18" charset="0"/>
              </a:rPr>
              <a:t>нн</a:t>
            </a:r>
            <a:r>
              <a:rPr lang="ru-RU" altLang="ru-RU" sz="3200">
                <a:latin typeface="Georgia" pitchFamily="18" charset="0"/>
              </a:rPr>
              <a:t>ис.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088" y="3716338"/>
            <a:ext cx="7489825" cy="13239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8000" dirty="0">
                <a:latin typeface="Georgia" pitchFamily="18" charset="0"/>
              </a:rPr>
              <a:t>+    -    +    +    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i="1" smtClean="0">
                <a:latin typeface="Georgia" pitchFamily="18" charset="0"/>
              </a:rPr>
              <a:t>Цель урока: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25650" y="2119313"/>
            <a:ext cx="5072063" cy="360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а 13 из 18894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910725"/>
            <a:ext cx="3528020" cy="353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5435600" y="5589588"/>
            <a:ext cx="185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 sz="440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450" y="5013325"/>
            <a:ext cx="66246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+mn-cs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55650" y="692150"/>
            <a:ext cx="8301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 b="1" i="1">
                <a:solidFill>
                  <a:srgbClr val="FF0000"/>
                </a:solidFill>
                <a:latin typeface="Georgia" pitchFamily="18" charset="0"/>
              </a:rPr>
              <a:t>Минутка чистописания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4213" y="2420938"/>
            <a:ext cx="7632700" cy="11080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5400" i="1" dirty="0" err="1">
                <a:solidFill>
                  <a:srgbClr val="002060"/>
                </a:solidFill>
                <a:latin typeface="Georgia" pitchFamily="18" charset="0"/>
              </a:rPr>
              <a:t>бб</a:t>
            </a:r>
            <a:r>
              <a:rPr lang="ru-RU" sz="5400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5400" i="1" dirty="0" err="1">
                <a:solidFill>
                  <a:srgbClr val="002060"/>
                </a:solidFill>
                <a:latin typeface="Georgia" pitchFamily="18" charset="0"/>
              </a:rPr>
              <a:t>жж</a:t>
            </a:r>
            <a:r>
              <a:rPr lang="en-US" sz="5400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5400" i="1" dirty="0" err="1">
                <a:solidFill>
                  <a:srgbClr val="002060"/>
                </a:solidFill>
                <a:latin typeface="Georgia" pitchFamily="18" charset="0"/>
              </a:rPr>
              <a:t>кк</a:t>
            </a:r>
            <a:r>
              <a:rPr lang="ru-RU" sz="5400" i="1" dirty="0">
                <a:solidFill>
                  <a:srgbClr val="002060"/>
                </a:solidFill>
                <a:latin typeface="Georgia" pitchFamily="18" charset="0"/>
              </a:rPr>
              <a:t> мм </a:t>
            </a:r>
            <a:r>
              <a:rPr lang="ru-RU" sz="5400" i="1" dirty="0" err="1">
                <a:solidFill>
                  <a:srgbClr val="002060"/>
                </a:solidFill>
                <a:latin typeface="Georgia" pitchFamily="18" charset="0"/>
              </a:rPr>
              <a:t>нн</a:t>
            </a:r>
            <a:r>
              <a:rPr lang="ru-RU" sz="5400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5400" i="1" dirty="0" err="1">
                <a:solidFill>
                  <a:srgbClr val="002060"/>
                </a:solidFill>
                <a:latin typeface="Georgia" pitchFamily="18" charset="0"/>
              </a:rPr>
              <a:t>пп</a:t>
            </a:r>
            <a:r>
              <a:rPr lang="ru-RU" sz="5400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5400" i="1" dirty="0" err="1">
                <a:solidFill>
                  <a:srgbClr val="002060"/>
                </a:solidFill>
                <a:latin typeface="Georgia" pitchFamily="18" charset="0"/>
              </a:rPr>
              <a:t>сс</a:t>
            </a:r>
            <a:endParaRPr lang="ru-RU" sz="5400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5111750"/>
          </a:xfrm>
        </p:spPr>
        <p:txBody>
          <a:bodyPr/>
          <a:lstStyle/>
          <a:p>
            <a:pPr marL="0" indent="0" algn="ctr" eaLnBrk="1" hangingPunct="1">
              <a:buFont typeface="Brush Script MT" pitchFamily="66" charset="0"/>
              <a:buNone/>
            </a:pP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</a:t>
            </a:r>
            <a:r>
              <a:rPr lang="ru-RU" altLang="ru-RU" sz="6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рока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кла</a:t>
            </a:r>
            <a:r>
              <a:rPr lang="ru-RU" altLang="ru-RU" sz="6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..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</a:t>
            </a:r>
            <a:r>
              <a:rPr lang="ru-RU" altLang="ru-RU" sz="6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рона</a:t>
            </a:r>
          </a:p>
          <a:p>
            <a:pPr marL="0" indent="0" algn="ctr" eaLnBrk="1" hangingPunct="1">
              <a:buFont typeface="Brush Script MT" pitchFamily="66" charset="0"/>
              <a:buNone/>
            </a:pP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</a:t>
            </a:r>
            <a:r>
              <a:rPr lang="ru-RU" altLang="ru-RU" sz="6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ru-RU" altLang="ru-RU" sz="660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рова</a:t>
            </a:r>
          </a:p>
          <a:p>
            <a:pPr marL="0" indent="0" eaLnBrk="1" hangingPunct="1"/>
            <a:endParaRPr lang="ru-RU" alt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692150"/>
            <a:ext cx="7632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5400" b="1" i="1">
                <a:solidFill>
                  <a:srgbClr val="FF0000"/>
                </a:solidFill>
                <a:latin typeface="Georgia" pitchFamily="18" charset="0"/>
              </a:rPr>
              <a:t>Словарные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</a:t>
            </a:r>
            <a:r>
              <a:rPr lang="ru-RU" altLang="ru-RU" sz="560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рока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кла</a:t>
            </a:r>
            <a:r>
              <a:rPr lang="ru-RU" altLang="ru-RU" sz="560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сс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</a:t>
            </a:r>
            <a:r>
              <a:rPr lang="ru-RU" altLang="ru-RU" sz="560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рона</a:t>
            </a:r>
          </a:p>
          <a:p>
            <a:pPr marL="0" indent="0" eaLnBrk="1" hangingPunct="1">
              <a:lnSpc>
                <a:spcPct val="80000"/>
              </a:lnSpc>
              <a:buFont typeface="Brush Script MT" pitchFamily="66" charset="0"/>
              <a:buNone/>
            </a:pP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</a:t>
            </a:r>
            <a:r>
              <a:rPr lang="ru-RU" altLang="ru-RU" sz="560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ru-RU" altLang="ru-RU" sz="5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рова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684213" y="866775"/>
            <a:ext cx="75596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5400" b="1" i="1">
                <a:solidFill>
                  <a:srgbClr val="FF0000"/>
                </a:solidFill>
                <a:latin typeface="Georgia" pitchFamily="18" charset="0"/>
              </a:rPr>
              <a:t>Словарные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06 0.00486 L 0.51996 0.0048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L -0.00121 -0.1657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-82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18657 L 0.00191 -0.159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827088" y="1196975"/>
            <a:ext cx="39497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400" b="1" i="1">
                <a:solidFill>
                  <a:srgbClr val="0070C0"/>
                </a:solidFill>
                <a:latin typeface="Georgia" pitchFamily="18" charset="0"/>
              </a:rPr>
              <a:t>Тема урока: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2420888"/>
            <a:ext cx="7776864" cy="175432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Слова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>
              <a:solidFill>
                <a:srgbClr val="FF0000"/>
              </a:solidFill>
              <a:latin typeface="Georgia" pitchFamily="18" charset="0"/>
              <a:ea typeface="Verdana" pitchFamily="34" charset="0"/>
              <a:cs typeface="Verdan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  <a:ea typeface="Verdana" pitchFamily="34" charset="0"/>
                <a:cs typeface="Verdana" pitchFamily="34" charset="0"/>
              </a:rPr>
              <a:t>с удвоенными согласными.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i="1" smtClean="0">
                <a:solidFill>
                  <a:srgbClr val="0070C0"/>
                </a:solidFill>
              </a:rPr>
              <a:t> </a:t>
            </a:r>
            <a:r>
              <a:rPr lang="ru-RU" altLang="ru-RU" b="1" i="1" smtClean="0">
                <a:solidFill>
                  <a:srgbClr val="FF0000"/>
                </a:solidFill>
              </a:rPr>
              <a:t>Разделите для переноса!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2119313"/>
            <a:ext cx="6904038" cy="3603625"/>
          </a:xfrm>
        </p:spPr>
        <p:txBody>
          <a:bodyPr/>
          <a:lstStyle/>
          <a:p>
            <a:pPr marL="0" indent="0" algn="just" eaLnBrk="1" hangingPunct="1">
              <a:lnSpc>
                <a:spcPct val="60000"/>
              </a:lnSpc>
              <a:buFont typeface="Brush Script MT" pitchFamily="66" charset="0"/>
              <a:buNone/>
            </a:pP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пе</a:t>
            </a:r>
            <a:r>
              <a:rPr lang="ru-RU" altLang="ru-RU" sz="410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рр</a:t>
            </a: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он</a:t>
            </a:r>
          </a:p>
          <a:p>
            <a:pPr marL="0" indent="0" algn="just" eaLnBrk="1" hangingPunct="1">
              <a:lnSpc>
                <a:spcPct val="60000"/>
              </a:lnSpc>
              <a:buFont typeface="Brush Script MT" pitchFamily="66" charset="0"/>
              <a:buNone/>
            </a:pP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</a:t>
            </a:r>
          </a:p>
          <a:p>
            <a:pPr marL="0" indent="0" algn="just" eaLnBrk="1" hangingPunct="1">
              <a:lnSpc>
                <a:spcPct val="60000"/>
              </a:lnSpc>
            </a:pPr>
            <a:endParaRPr lang="ru-RU" altLang="ru-RU" sz="41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 eaLnBrk="1" hangingPunct="1">
              <a:lnSpc>
                <a:spcPct val="60000"/>
              </a:lnSpc>
              <a:buFont typeface="Brush Script MT" pitchFamily="66" charset="0"/>
              <a:buNone/>
            </a:pP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хо</a:t>
            </a:r>
            <a:r>
              <a:rPr lang="ru-RU" altLang="ru-RU" sz="410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кк</a:t>
            </a: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ей</a:t>
            </a:r>
          </a:p>
          <a:p>
            <a:pPr marL="0" indent="0" algn="just" eaLnBrk="1" hangingPunct="1">
              <a:lnSpc>
                <a:spcPct val="60000"/>
              </a:lnSpc>
              <a:buFont typeface="Brush Script MT" pitchFamily="66" charset="0"/>
              <a:buNone/>
            </a:pPr>
            <a:endParaRPr lang="ru-RU" altLang="ru-RU" sz="41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 eaLnBrk="1" hangingPunct="1">
              <a:lnSpc>
                <a:spcPct val="60000"/>
              </a:lnSpc>
              <a:buFont typeface="Brush Script MT" pitchFamily="66" charset="0"/>
              <a:buNone/>
            </a:pPr>
            <a:endParaRPr lang="ru-RU" altLang="ru-RU" sz="41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just" eaLnBrk="1" hangingPunct="1">
              <a:lnSpc>
                <a:spcPct val="60000"/>
              </a:lnSpc>
              <a:buFont typeface="Brush Script MT" pitchFamily="66" charset="0"/>
              <a:buNone/>
            </a:pP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</a:t>
            </a:r>
            <a:r>
              <a:rPr lang="ru-RU" altLang="ru-RU" sz="410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сс</a:t>
            </a:r>
            <a:r>
              <a:rPr lang="ru-RU" altLang="ru-RU" sz="4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</a:p>
        </p:txBody>
      </p:sp>
      <p:pic>
        <p:nvPicPr>
          <p:cNvPr id="10244" name="Picture 2" descr="C:\Users\admin\AppData\Local\Microsoft\Windows\Temporary Internet Files\Content.IE5\K6R6JIKQ\MC900230955[1].wmf"/>
          <p:cNvPicPr>
            <a:picLocks noChangeAspect="1" noChangeArrowheads="1"/>
          </p:cNvPicPr>
          <p:nvPr/>
        </p:nvPicPr>
        <p:blipFill>
          <a:blip r:embed="rId2" cstate="print">
            <a:lum bright="-1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743075"/>
            <a:ext cx="28257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C:\Users\admin\AppData\Local\Microsoft\Windows\Temporary Internet Files\Content.IE5\NW98G91A\MC900232352[1].wmf"/>
          <p:cNvPicPr>
            <a:picLocks noChangeAspect="1" noChangeArrowheads="1"/>
          </p:cNvPicPr>
          <p:nvPr/>
        </p:nvPicPr>
        <p:blipFill>
          <a:blip r:embed="rId3" cstate="print">
            <a:lum bright="-16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743450"/>
            <a:ext cx="18034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C:\Users\admin\AppData\Local\Microsoft\Windows\Temporary Internet Files\Content.IE5\XZPS3PIY\MC900446522[1].wmf"/>
          <p:cNvPicPr>
            <a:picLocks noChangeAspect="1" noChangeArrowheads="1"/>
          </p:cNvPicPr>
          <p:nvPr/>
        </p:nvPicPr>
        <p:blipFill>
          <a:blip r:embed="rId4" cstate="print">
            <a:lum bright="-16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000375"/>
            <a:ext cx="150971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7704856" cy="5112568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/>
        </p:spPr>
        <p:txBody>
          <a:bodyPr rtlCol="0"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Узнать,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как  правильно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переносить слова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с удвоенными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5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</a:t>
            </a:r>
            <a:r>
              <a:rPr lang="ru-RU" sz="5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огласными.</a:t>
            </a:r>
            <a:endParaRPr lang="ru-RU" sz="5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420688"/>
            <a:ext cx="43449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400" b="1" i="1">
                <a:solidFill>
                  <a:srgbClr val="FF0000"/>
                </a:solidFill>
                <a:latin typeface="Georgia" pitchFamily="18" charset="0"/>
              </a:rPr>
              <a:t>   Цель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48680"/>
            <a:ext cx="7776864" cy="5760640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/>
        </p:spPr>
        <p:txBody>
          <a:bodyPr rtlCol="0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rgbClr val="FF0000"/>
                </a:solidFill>
                <a:latin typeface="Georgia" pitchFamily="18" charset="0"/>
              </a:rPr>
              <a:t>План работы: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ru-RU" dirty="0" smtClean="0"/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Открыть учебник на </a:t>
            </a: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странице 77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Найти </a:t>
            </a: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упражнение  8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Прочитать слова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Посмотреть, </a:t>
            </a: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где</a:t>
            </a:r>
            <a:r>
              <a:rPr lang="ru-RU" dirty="0" smtClean="0">
                <a:latin typeface="Georgia" pitchFamily="18" charset="0"/>
              </a:rPr>
              <a:t> стоит </a:t>
            </a: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знак переноса</a:t>
            </a: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ru-RU" dirty="0" smtClean="0">
              <a:latin typeface="Georgia" pitchFamily="18" charset="0"/>
            </a:endParaRPr>
          </a:p>
          <a:p>
            <a:pPr marL="457200" indent="-45720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>
                <a:latin typeface="Georgia" pitchFamily="18" charset="0"/>
              </a:rPr>
              <a:t>Сформулировать </a:t>
            </a:r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правило</a:t>
            </a:r>
            <a:endParaRPr lang="ru-RU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Запомните!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827088" y="2205038"/>
            <a:ext cx="7489825" cy="3311525"/>
          </a:xfrm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Brush Script MT" pitchFamily="66" charset="0"/>
              <a:buNone/>
            </a:pPr>
            <a:r>
              <a:rPr lang="ru-RU" altLang="ru-RU" sz="4000" smtClean="0">
                <a:solidFill>
                  <a:srgbClr val="FF0000"/>
                </a:solidFill>
                <a:latin typeface="Georgia" pitchFamily="18" charset="0"/>
              </a:rPr>
              <a:t>	При переносе слов с 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altLang="ru-RU" sz="4000" smtClean="0">
                <a:solidFill>
                  <a:srgbClr val="FF0000"/>
                </a:solidFill>
                <a:latin typeface="Georgia" pitchFamily="18" charset="0"/>
              </a:rPr>
              <a:t>удвоенными согласными,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altLang="ru-RU" sz="4000" smtClean="0">
                <a:solidFill>
                  <a:srgbClr val="FF0000"/>
                </a:solidFill>
                <a:latin typeface="Georgia" pitchFamily="18" charset="0"/>
              </a:rPr>
              <a:t>одна согласная остаётся на </a:t>
            </a:r>
          </a:p>
          <a:p>
            <a:pPr marL="0" indent="0" eaLnBrk="1" hangingPunct="1">
              <a:buFont typeface="Brush Script MT" pitchFamily="66" charset="0"/>
              <a:buNone/>
            </a:pPr>
            <a:r>
              <a:rPr lang="ru-RU" altLang="ru-RU" sz="4000" smtClean="0">
                <a:solidFill>
                  <a:srgbClr val="FF0000"/>
                </a:solidFill>
                <a:latin typeface="Georgia" pitchFamily="18" charset="0"/>
              </a:rPr>
              <a:t>строке, другая переносится.                     </a:t>
            </a:r>
            <a:endParaRPr lang="ru-RU" altLang="ru-RU" sz="40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477</TotalTime>
  <Words>175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Слова с удвоенными согласными</vt:lpstr>
      <vt:lpstr>Презентация PowerPoint</vt:lpstr>
      <vt:lpstr>Презентация PowerPoint</vt:lpstr>
      <vt:lpstr>Презентация PowerPoint</vt:lpstr>
      <vt:lpstr>Презентация PowerPoint</vt:lpstr>
      <vt:lpstr> Разделите для переноса!</vt:lpstr>
      <vt:lpstr>Презентация PowerPoint</vt:lpstr>
      <vt:lpstr>Презентация PowerPoint</vt:lpstr>
      <vt:lpstr>Запомните!</vt:lpstr>
      <vt:lpstr>Выбери и выполни задание! </vt:lpstr>
      <vt:lpstr>Образец</vt:lpstr>
      <vt:lpstr>«плюс - минус»</vt:lpstr>
      <vt:lpstr>Цель урока: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35</cp:revision>
  <dcterms:created xsi:type="dcterms:W3CDTF">2012-04-09T15:34:15Z</dcterms:created>
  <dcterms:modified xsi:type="dcterms:W3CDTF">2018-08-18T15:19:35Z</dcterms:modified>
</cp:coreProperties>
</file>