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0785262-B3C7-4C7E-A80A-A41B802BF2E1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EFB9033-2598-42BB-925A-22FB93FF4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5262-B3C7-4C7E-A80A-A41B802BF2E1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B9033-2598-42BB-925A-22FB93FF4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5262-B3C7-4C7E-A80A-A41B802BF2E1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B9033-2598-42BB-925A-22FB93FF4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0785262-B3C7-4C7E-A80A-A41B802BF2E1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FB9033-2598-42BB-925A-22FB93FF43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0785262-B3C7-4C7E-A80A-A41B802BF2E1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EFB9033-2598-42BB-925A-22FB93FF4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5262-B3C7-4C7E-A80A-A41B802BF2E1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B9033-2598-42BB-925A-22FB93FF43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5262-B3C7-4C7E-A80A-A41B802BF2E1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B9033-2598-42BB-925A-22FB93FF43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0785262-B3C7-4C7E-A80A-A41B802BF2E1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FB9033-2598-42BB-925A-22FB93FF43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5262-B3C7-4C7E-A80A-A41B802BF2E1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B9033-2598-42BB-925A-22FB93FF4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0785262-B3C7-4C7E-A80A-A41B802BF2E1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FB9033-2598-42BB-925A-22FB93FF43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0785262-B3C7-4C7E-A80A-A41B802BF2E1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FB9033-2598-42BB-925A-22FB93FF43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0785262-B3C7-4C7E-A80A-A41B802BF2E1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EFB9033-2598-42BB-925A-22FB93FF4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214282" y="214290"/>
            <a:ext cx="8715436" cy="6643710"/>
            <a:chOff x="214282" y="214290"/>
            <a:chExt cx="8715436" cy="6643710"/>
          </a:xfrm>
        </p:grpSpPr>
        <p:grpSp>
          <p:nvGrpSpPr>
            <p:cNvPr id="29" name="Группа 28"/>
            <p:cNvGrpSpPr/>
            <p:nvPr/>
          </p:nvGrpSpPr>
          <p:grpSpPr>
            <a:xfrm>
              <a:off x="214282" y="214290"/>
              <a:ext cx="8715436" cy="6643710"/>
              <a:chOff x="214282" y="214290"/>
              <a:chExt cx="8715436" cy="6643710"/>
            </a:xfrm>
          </p:grpSpPr>
          <p:grpSp>
            <p:nvGrpSpPr>
              <p:cNvPr id="8" name="Группа 7"/>
              <p:cNvGrpSpPr/>
              <p:nvPr/>
            </p:nvGrpSpPr>
            <p:grpSpPr>
              <a:xfrm>
                <a:off x="4357686" y="928670"/>
                <a:ext cx="4500594" cy="5929330"/>
                <a:chOff x="3929058" y="363241"/>
                <a:chExt cx="4932309" cy="6294186"/>
              </a:xfrm>
            </p:grpSpPr>
            <p:pic>
              <p:nvPicPr>
                <p:cNvPr id="6" name="Рисунок 5"/>
                <p:cNvPicPr/>
                <p:nvPr/>
              </p:nvPicPr>
              <p:blipFill>
                <a:blip r:embed="rId2"/>
                <a:srcRect b="-173"/>
                <a:stretch>
                  <a:fillRect/>
                </a:stretch>
              </p:blipFill>
              <p:spPr bwMode="auto">
                <a:xfrm>
                  <a:off x="3929058" y="363241"/>
                  <a:ext cx="4932309" cy="6294186"/>
                </a:xfrm>
                <a:prstGeom prst="rect">
                  <a:avLst/>
                </a:prstGeom>
                <a:ln>
                  <a:noFill/>
                </a:ln>
                <a:effectLst>
                  <a:softEdge rad="112500"/>
                </a:effectLst>
              </p:spPr>
            </p:pic>
            <p:pic>
              <p:nvPicPr>
                <p:cNvPr id="7" name="Рисунок 6"/>
                <p:cNvPicPr/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6991063" y="2096594"/>
                  <a:ext cx="1269612" cy="1227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softEdge rad="63500"/>
                </a:effectLst>
              </p:spPr>
            </p:pic>
          </p:grpSp>
          <p:sp>
            <p:nvSpPr>
              <p:cNvPr id="10" name="Прямоугольник 9"/>
              <p:cNvSpPr/>
              <p:nvPr/>
            </p:nvSpPr>
            <p:spPr>
              <a:xfrm>
                <a:off x="214282" y="214290"/>
                <a:ext cx="8715436" cy="6429420"/>
              </a:xfrm>
              <a:prstGeom prst="rect">
                <a:avLst/>
              </a:prstGeom>
              <a:noFill/>
              <a:ln w="127000">
                <a:solidFill>
                  <a:srgbClr val="FFC000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2290" name="WordArt 2"/>
            <p:cNvSpPr>
              <a:spLocks noChangeArrowheads="1" noChangeShapeType="1" noTextEdit="1"/>
            </p:cNvSpPr>
            <p:nvPr/>
          </p:nvSpPr>
          <p:spPr bwMode="auto">
            <a:xfrm>
              <a:off x="214282" y="500042"/>
              <a:ext cx="8143932" cy="857256"/>
            </a:xfrm>
            <a:prstGeom prst="rect">
              <a:avLst/>
            </a:prstGeom>
          </p:spPr>
          <p:txBody>
            <a:bodyPr wrap="none" fromWordArt="1">
              <a:prstTxWarp prst="textCascadeUp">
                <a:avLst>
                  <a:gd name="adj" fmla="val 100000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430200" prstMaterial="legacyMatte">
                <a:extrusionClr>
                  <a:srgbClr val="FF6600"/>
                </a:extrusionClr>
              </a:sp3d>
            </a:bodyPr>
            <a:lstStyle/>
            <a:p>
              <a:pPr algn="ctr" rtl="0"/>
              <a:r>
                <a:rPr lang="ru-RU" sz="3600" kern="10" spc="0" dirty="0" smtClean="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E701"/>
                      </a:gs>
                      <a:gs pos="100000">
                        <a:srgbClr val="FE3E02"/>
                      </a:gs>
                    </a:gsLst>
                    <a:lin ang="5400000" scaled="1"/>
                  </a:gradFill>
                  <a:effectLst/>
                  <a:latin typeface="Impact"/>
                </a:rPr>
                <a:t>язычок - пожарный</a:t>
              </a:r>
              <a:endParaRPr lang="ru-RU" sz="3600" kern="10" spc="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</a:endParaRPr>
            </a:p>
          </p:txBody>
        </p:sp>
      </p:grpSp>
      <p:sp>
        <p:nvSpPr>
          <p:cNvPr id="23" name="Заголовок 22"/>
          <p:cNvSpPr>
            <a:spLocks noGrp="1"/>
          </p:cNvSpPr>
          <p:nvPr>
            <p:ph type="ctrTitle"/>
          </p:nvPr>
        </p:nvSpPr>
        <p:spPr>
          <a:xfrm>
            <a:off x="357158" y="2071678"/>
            <a:ext cx="4429156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АРТИКУЛЯЦИОННАЯ </a:t>
            </a:r>
            <a:b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ГИМНАСТИКА</a:t>
            </a:r>
            <a:endParaRPr lang="ru-RU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357290" y="5143512"/>
            <a:ext cx="421484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Евплова Юлия Евгеньевна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Учитель-логопед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первая квалификационная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категория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428860" y="725488"/>
            <a:ext cx="5572164" cy="363220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Спасибо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за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внимание!!!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Заголовок 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1135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 пожарный смелый малый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Утром вскакивал с дивана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людям помогать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Нужно очень сильным стать!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> </a:t>
            </a:r>
            <a:endParaRPr lang="ru-RU" dirty="0"/>
          </a:p>
        </p:txBody>
      </p:sp>
      <p:sp>
        <p:nvSpPr>
          <p:cNvPr id="19" name="Содержимое 1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857224" y="2143116"/>
            <a:ext cx="6858049" cy="4286280"/>
            <a:chOff x="5429255" y="214290"/>
            <a:chExt cx="3500462" cy="2756228"/>
          </a:xfrm>
        </p:grpSpPr>
        <p:pic>
          <p:nvPicPr>
            <p:cNvPr id="21" name="Рисунок 20" descr="Онлайн фоторедактор рамки мальчикам, Юный пожарный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429255" y="214290"/>
              <a:ext cx="3500462" cy="2756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softEdge rad="63500"/>
            </a:effectLst>
          </p:spPr>
        </p:pic>
        <p:pic>
          <p:nvPicPr>
            <p:cNvPr id="23" name="Рисунок 22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377298" y="719598"/>
              <a:ext cx="1571636" cy="1561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317500"/>
            </a:effectLst>
          </p:spPr>
        </p:pic>
      </p:grpSp>
      <p:sp>
        <p:nvSpPr>
          <p:cNvPr id="28" name="Прямоугольник 27"/>
          <p:cNvSpPr/>
          <p:nvPr/>
        </p:nvSpPr>
        <p:spPr>
          <a:xfrm>
            <a:off x="214282" y="142852"/>
            <a:ext cx="8501122" cy="6500858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festival.1september.ru/articles/576935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42852"/>
            <a:ext cx="3857652" cy="3071834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214290"/>
            <a:ext cx="4714908" cy="6357982"/>
          </a:xfrm>
          <a:ln w="76200">
            <a:solidFill>
              <a:schemeClr val="accent1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окошко открывал              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зарядку начинал: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 – наверх и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снова вниз           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Язычок наш подтянись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7" name="Заголовок 17"/>
          <p:cNvSpPr txBox="1">
            <a:spLocks/>
          </p:cNvSpPr>
          <p:nvPr/>
        </p:nvSpPr>
        <p:spPr>
          <a:xfrm>
            <a:off x="1285852" y="5715016"/>
            <a:ext cx="2500330" cy="64294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упр. «Качели</a:t>
            </a:r>
            <a:r>
              <a:rPr kumimoji="0" lang="ru-RU" sz="24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24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286124"/>
            <a:ext cx="3786214" cy="3357586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3" name="Заголовок 17"/>
          <p:cNvSpPr txBox="1">
            <a:spLocks/>
          </p:cNvSpPr>
          <p:nvPr/>
        </p:nvSpPr>
        <p:spPr>
          <a:xfrm>
            <a:off x="1285852" y="2071678"/>
            <a:ext cx="2500330" cy="64294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упр. «</a:t>
            </a:r>
            <a:r>
              <a:rPr kumimoji="0" lang="ru-RU" sz="2400" b="0" i="0" u="none" strike="noStrike" kern="1200" cap="sm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Окошко</a:t>
            </a:r>
            <a:r>
              <a:rPr kumimoji="0" lang="ru-RU" sz="24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24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428604"/>
            <a:ext cx="3686204" cy="5743596"/>
          </a:xfr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 часы он посмотрел</a:t>
            </a:r>
            <a:r>
              <a:rPr lang="ru-RU" sz="3200" b="1" dirty="0" smtClean="0">
                <a:solidFill>
                  <a:srgbClr val="002060"/>
                </a:solidFill>
              </a:rPr>
              <a:t>,</a:t>
            </a:r>
            <a:r>
              <a:rPr lang="ru-RU" sz="3200" b="1" dirty="0" smtClean="0"/>
              <a:t>        </a:t>
            </a:r>
          </a:p>
          <a:p>
            <a:pPr algn="ctr">
              <a:buNone/>
            </a:pP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упр. «Часики»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позавтракать присел,</a:t>
            </a:r>
            <a:endParaRPr lang="ru-RU" sz="3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Подкрепился он блинами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упр. «Блинчик»</a:t>
            </a:r>
            <a:endParaRPr lang="ru-RU" sz="3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 smtClean="0"/>
          </a:p>
          <a:p>
            <a:pPr algn="ctr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Чашкой чая запивая… </a:t>
            </a:r>
          </a:p>
          <a:p>
            <a:pPr algn="ctr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упр. «Чашечка»</a:t>
            </a:r>
          </a:p>
          <a:p>
            <a:endParaRPr lang="ru-RU" dirty="0"/>
          </a:p>
        </p:txBody>
      </p:sp>
      <p:pic>
        <p:nvPicPr>
          <p:cNvPr id="5" name="Содержимое 4" descr="http://festival.1september.ru/articles/576935/img3.jpg"/>
          <p:cNvPicPr>
            <a:picLocks noGr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571480"/>
            <a:ext cx="4071966" cy="5786478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214290"/>
            <a:ext cx="3929090" cy="6357982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4972056" cy="5815034"/>
          </a:xfrm>
        </p:spPr>
        <p:txBody>
          <a:bodyPr/>
          <a:lstStyle/>
          <a:p>
            <a:pPr algn="ctr">
              <a:buNone/>
            </a:pP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Вдруг на пульт пришёл сигнал      </a:t>
            </a:r>
          </a:p>
          <a:p>
            <a:pPr algn="ctr">
              <a:buNone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упр. «Индюк»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пожарный побежал,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Вмиг машину он завёл «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Ббббр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упр. «Кучер» </a:t>
            </a:r>
          </a:p>
          <a:p>
            <a:pPr algn="ctr">
              <a:buNone/>
            </a:pP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Цветные картинки по пожарной безопасности"/>
          <p:cNvPicPr>
            <a:picLocks noGrp="1"/>
          </p:cNvPicPr>
          <p:nvPr>
            <p:ph sz="quarter" idx="2"/>
          </p:nvPr>
        </p:nvPicPr>
        <p:blipFill>
          <a:blip r:embed="rId2"/>
          <a:srcRect l="45333" t="58960" r="7658" b="3101"/>
          <a:stretch>
            <a:fillRect/>
          </a:stretch>
        </p:blipFill>
        <p:spPr bwMode="auto">
          <a:xfrm>
            <a:off x="6858016" y="428604"/>
            <a:ext cx="1714512" cy="1428760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15362" name="AutoShape 2"/>
          <p:cNvSpPr>
            <a:spLocks noChangeArrowheads="1"/>
          </p:cNvSpPr>
          <p:nvPr/>
        </p:nvSpPr>
        <p:spPr bwMode="auto">
          <a:xfrm>
            <a:off x="5000628" y="285728"/>
            <a:ext cx="1643074" cy="714380"/>
          </a:xfrm>
          <a:prstGeom prst="wedgeRoundRectCallout">
            <a:avLst>
              <a:gd name="adj1" fmla="val 92245"/>
              <a:gd name="adj2" fmla="val 91004"/>
              <a:gd name="adj3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Б-л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, б-л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/>
          <a:srcRect l="12447" t="8458" r="13428" b="5970"/>
          <a:stretch>
            <a:fillRect/>
          </a:stretch>
        </p:blipFill>
        <p:spPr bwMode="auto">
          <a:xfrm>
            <a:off x="5357818" y="2143116"/>
            <a:ext cx="328614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14282" y="142852"/>
            <a:ext cx="8572560" cy="6500858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285728"/>
            <a:ext cx="3829080" cy="6572272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6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Зарычал её мотор      «</a:t>
            </a:r>
            <a:r>
              <a:rPr lang="ru-RU" sz="67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Дрррр</a:t>
            </a:r>
            <a:r>
              <a:rPr lang="ru-RU" sz="6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…»       </a:t>
            </a:r>
          </a:p>
          <a:p>
            <a:pPr algn="ctr">
              <a:buNone/>
            </a:pPr>
            <a:r>
              <a:rPr lang="ru-RU" sz="5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упр. «Заведи мотор»</a:t>
            </a:r>
          </a:p>
          <a:p>
            <a:pPr algn="ctr">
              <a:buNone/>
            </a:pPr>
            <a:endParaRPr lang="ru-RU" sz="5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Мчит пожарный на подмогу</a:t>
            </a:r>
          </a:p>
          <a:p>
            <a:pPr algn="ctr">
              <a:buNone/>
            </a:pPr>
            <a:r>
              <a:rPr lang="ru-RU" sz="6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включил уже тревогу «</a:t>
            </a:r>
            <a:r>
              <a:rPr lang="ru-RU" sz="67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И-у,и-у</a:t>
            </a:r>
            <a:r>
              <a:rPr lang="ru-RU" sz="6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   </a:t>
            </a:r>
            <a:r>
              <a:rPr lang="ru-RU" sz="5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упр. «Улыбочка - Трубочка»   </a:t>
            </a:r>
            <a:endParaRPr lang="ru-RU" sz="5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67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Всем сейчас я помогу    </a:t>
            </a:r>
          </a:p>
          <a:p>
            <a:pPr algn="ctr">
              <a:buNone/>
            </a:pPr>
            <a:r>
              <a:rPr lang="ru-RU" sz="6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пожара вас спасу</a:t>
            </a:r>
            <a:endParaRPr lang="ru-RU" sz="67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/>
              <a:t> 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quarter" idx="2"/>
          </p:nvPr>
        </p:nvPicPr>
        <p:blipFill>
          <a:blip r:embed="rId2"/>
          <a:srcRect t="-8257" r="6061"/>
          <a:stretch>
            <a:fillRect/>
          </a:stretch>
        </p:blipFill>
        <p:spPr bwMode="auto">
          <a:xfrm>
            <a:off x="4000496" y="1071546"/>
            <a:ext cx="492922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7143768" y="428605"/>
            <a:ext cx="1643074" cy="571503"/>
          </a:xfrm>
          <a:prstGeom prst="wedgeRoundRectCallout">
            <a:avLst>
              <a:gd name="adj1" fmla="val -38215"/>
              <a:gd name="adj2" fmla="val 123017"/>
              <a:gd name="adj3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cs typeface="Arial" pitchFamily="34" charset="0"/>
              </a:rPr>
              <a:t>…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И-У,  И-У...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3428992" y="3929066"/>
            <a:ext cx="1857388" cy="1071570"/>
          </a:xfrm>
          <a:prstGeom prst="cloudCallout">
            <a:avLst>
              <a:gd name="adj1" fmla="val 72596"/>
              <a:gd name="adj2" fmla="val -24828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Дрррр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…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357166"/>
            <a:ext cx="4214842" cy="6286544"/>
          </a:xfr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дому подъезжает смело</a:t>
            </a:r>
            <a:endParaRPr lang="ru-RU" sz="3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Раскрутил он шланг умело           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упр. «Дудочка»</a:t>
            </a:r>
          </a:p>
          <a:p>
            <a:pPr algn="ctr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Направляет на огонь</a:t>
            </a:r>
            <a:endParaRPr lang="ru-RU" sz="3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Заливает всё водой.</a:t>
            </a:r>
          </a:p>
          <a:p>
            <a:pPr algn="ctr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упр. «Подуем через дудочку» </a:t>
            </a:r>
            <a:endParaRPr lang="ru-RU" sz="3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Плакаты пожарная безопасность детям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42852"/>
            <a:ext cx="421484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6" name="Рисунок 5" descr="Раскраски по пожарной безопасности для школьников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571876"/>
            <a:ext cx="428628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14282" y="142852"/>
            <a:ext cx="4286280" cy="6572296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07154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Описание артикуляционных  упражнений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8472518" cy="5500726"/>
          </a:xfrm>
        </p:spPr>
        <p:txBody>
          <a:bodyPr>
            <a:normAutofit/>
          </a:bodyPr>
          <a:lstStyle/>
          <a:p>
            <a:r>
              <a:rPr lang="ru-RU" dirty="0" smtClean="0"/>
              <a:t>«Окошко» - широко открыть рот — "жарко" закрыть рот — "холодно»</a:t>
            </a:r>
          </a:p>
          <a:p>
            <a:r>
              <a:rPr lang="ru-RU" dirty="0" smtClean="0"/>
              <a:t>«Качели» - улыбнуться, открыть рот - кончик языка поместить за верхние зубы,</a:t>
            </a:r>
            <a:br>
              <a:rPr lang="ru-RU" dirty="0" smtClean="0"/>
            </a:br>
            <a:r>
              <a:rPr lang="ru-RU" dirty="0" smtClean="0"/>
              <a:t> за нижние зубы.</a:t>
            </a:r>
          </a:p>
          <a:p>
            <a:r>
              <a:rPr lang="ru-RU" dirty="0" smtClean="0"/>
              <a:t>«Часики» - улыбнуться, открыть рот, кончик языка (как часовую стрелку) переводить из одного уголка рта в другой.</a:t>
            </a:r>
          </a:p>
          <a:p>
            <a:r>
              <a:rPr lang="ru-RU" dirty="0" smtClean="0"/>
              <a:t>«Блинчик» - улыбнуться, приоткрыть рот положить широкий язык на нижнюю губу.</a:t>
            </a:r>
          </a:p>
          <a:p>
            <a:r>
              <a:rPr lang="ru-RU" dirty="0" smtClean="0"/>
              <a:t>«Чашечка» - улыбнуться, широко открыть рот, высунуть широкий язык и придать ему форму "чашечки" (т.е. слегка приподнять кончик языка)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501122" cy="650085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«Индюк» -языком быстро двигать по верхней губе - "</a:t>
            </a:r>
            <a:r>
              <a:rPr lang="ru-RU" dirty="0" err="1" smtClean="0"/>
              <a:t>ба-ба-ба-ба</a:t>
            </a:r>
            <a:r>
              <a:rPr lang="ru-RU" dirty="0" smtClean="0"/>
              <a:t>..." </a:t>
            </a:r>
          </a:p>
          <a:p>
            <a:r>
              <a:rPr lang="ru-RU" dirty="0" smtClean="0"/>
              <a:t>«Кучер» - 1. Дуть на сомкнутые расслабленные губы. 2. Широкий расслабленный язык положить между губами, дуть на язык и губы так, чтобы они вибрировали.</a:t>
            </a:r>
          </a:p>
          <a:p>
            <a:r>
              <a:rPr lang="ru-RU" dirty="0" smtClean="0"/>
              <a:t>«Заведи мотор» - рот широко открыть. Кончик широкого языка поднять вверх. Произносить громко, отрывисто, многократно, не опуская кончика языка: «</a:t>
            </a:r>
            <a:r>
              <a:rPr lang="ru-RU" dirty="0" err="1" smtClean="0"/>
              <a:t>дддддддд</a:t>
            </a:r>
            <a:r>
              <a:rPr lang="ru-RU" dirty="0" smtClean="0"/>
              <a:t>….»</a:t>
            </a:r>
          </a:p>
          <a:p>
            <a:r>
              <a:rPr lang="ru-RU" dirty="0" smtClean="0"/>
              <a:t>«Улыбочка - трубочка» - улыбнуться произнести звук «</a:t>
            </a:r>
            <a:r>
              <a:rPr lang="ru-RU" dirty="0" err="1" smtClean="0"/>
              <a:t>иииии</a:t>
            </a:r>
            <a:r>
              <a:rPr lang="ru-RU" dirty="0" smtClean="0"/>
              <a:t>», вытянуть губы вперёд произнести звук «</a:t>
            </a:r>
            <a:r>
              <a:rPr lang="ru-RU" dirty="0" err="1" smtClean="0"/>
              <a:t>уууууу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«Дудочка» - высунуть широкий язык. Боковые края языка максимально загнуть вверх.</a:t>
            </a:r>
          </a:p>
          <a:p>
            <a:r>
              <a:rPr lang="ru-RU" dirty="0" smtClean="0"/>
              <a:t>«Подуем через дудочку» - высунуть широкий язык. Боковые края языка максимально загнуть вверх. Подуть в получившуюся дудочку.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292</TotalTime>
  <Words>328</Words>
  <Application>Microsoft Office PowerPoint</Application>
  <PresentationFormat>Экран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АРТИКУЛЯЦИОННАЯ  ГИМНАСТИКА</vt:lpstr>
      <vt:lpstr>Наш пожарный смелый малый Утром вскакивал с дивана Чтобы людям помогать Нужно очень сильным стать!  </vt:lpstr>
      <vt:lpstr>Он окошко открывал                И зарядку начинал:      Раз – наверх и  снова вниз              Язычок наш подтянись   </vt:lpstr>
      <vt:lpstr>Слайд 4</vt:lpstr>
      <vt:lpstr>Слайд 5</vt:lpstr>
      <vt:lpstr>Слайд 6</vt:lpstr>
      <vt:lpstr>Слайд 7</vt:lpstr>
      <vt:lpstr>Описание артикуляционных  упражнений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Юля</cp:lastModifiedBy>
  <cp:revision>30</cp:revision>
  <dcterms:created xsi:type="dcterms:W3CDTF">2018-08-16T11:34:10Z</dcterms:created>
  <dcterms:modified xsi:type="dcterms:W3CDTF">2018-08-17T20:32:31Z</dcterms:modified>
</cp:coreProperties>
</file>