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8" r:id="rId2"/>
    <p:sldId id="259" r:id="rId3"/>
    <p:sldId id="260" r:id="rId4"/>
    <p:sldId id="261" r:id="rId5"/>
    <p:sldId id="262" r:id="rId6"/>
    <p:sldId id="266" r:id="rId7"/>
    <p:sldId id="263" r:id="rId8"/>
    <p:sldId id="264" r:id="rId9"/>
    <p:sldId id="265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8" r:id="rId21"/>
    <p:sldId id="279" r:id="rId22"/>
    <p:sldId id="280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7B2CDA0A-15E1-47C9-B7BF-3D040694F6A8}" type="datetimeFigureOut">
              <a:rPr lang="ru-RU" smtClean="0"/>
              <a:t>12.09.2016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24C817C1-4043-4FFA-A81F-B61243EFCF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75869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CDA0A-15E1-47C9-B7BF-3D040694F6A8}" type="datetimeFigureOut">
              <a:rPr lang="ru-RU" smtClean="0"/>
              <a:t>12.09.2016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817C1-4043-4FFA-A81F-B61243EFCF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29488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7B2CDA0A-15E1-47C9-B7BF-3D040694F6A8}" type="datetimeFigureOut">
              <a:rPr lang="ru-RU" smtClean="0"/>
              <a:t>12.09.2016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24C817C1-4043-4FFA-A81F-B61243EFCF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80396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7B2CDA0A-15E1-47C9-B7BF-3D040694F6A8}" type="datetimeFigureOut">
              <a:rPr lang="ru-RU" smtClean="0"/>
              <a:t>12.09.2016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24C817C1-4043-4FFA-A81F-B61243EFCF0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011255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7B2CDA0A-15E1-47C9-B7BF-3D040694F6A8}" type="datetimeFigureOut">
              <a:rPr lang="ru-RU" smtClean="0"/>
              <a:t>12.09.2016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24C817C1-4043-4FFA-A81F-B61243EFCF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556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CDA0A-15E1-47C9-B7BF-3D040694F6A8}" type="datetimeFigureOut">
              <a:rPr lang="ru-RU" smtClean="0"/>
              <a:t>12.09.2016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817C1-4043-4FFA-A81F-B61243EFCF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87922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CDA0A-15E1-47C9-B7BF-3D040694F6A8}" type="datetimeFigureOut">
              <a:rPr lang="ru-RU" smtClean="0"/>
              <a:t>12.09.2016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817C1-4043-4FFA-A81F-B61243EFCF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79169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CDA0A-15E1-47C9-B7BF-3D040694F6A8}" type="datetimeFigureOut">
              <a:rPr lang="ru-RU" smtClean="0"/>
              <a:t>12.09.2016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817C1-4043-4FFA-A81F-B61243EFCF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9990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7B2CDA0A-15E1-47C9-B7BF-3D040694F6A8}" type="datetimeFigureOut">
              <a:rPr lang="ru-RU" smtClean="0"/>
              <a:t>12.09.2016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24C817C1-4043-4FFA-A81F-B61243EFCF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14763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CDA0A-15E1-47C9-B7BF-3D040694F6A8}" type="datetimeFigureOut">
              <a:rPr lang="ru-RU" smtClean="0"/>
              <a:t>12.09.2016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817C1-4043-4FFA-A81F-B61243EFCF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48937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7B2CDA0A-15E1-47C9-B7BF-3D040694F6A8}" type="datetimeFigureOut">
              <a:rPr lang="ru-RU" smtClean="0"/>
              <a:t>12.09.2016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24C817C1-4043-4FFA-A81F-B61243EFCF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42994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CDA0A-15E1-47C9-B7BF-3D040694F6A8}" type="datetimeFigureOut">
              <a:rPr lang="ru-RU" smtClean="0"/>
              <a:t>12.09.2016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817C1-4043-4FFA-A81F-B61243EFCF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74162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CDA0A-15E1-47C9-B7BF-3D040694F6A8}" type="datetimeFigureOut">
              <a:rPr lang="ru-RU" smtClean="0"/>
              <a:t>12.09.2016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817C1-4043-4FFA-A81F-B61243EFCF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13924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CDA0A-15E1-47C9-B7BF-3D040694F6A8}" type="datetimeFigureOut">
              <a:rPr lang="ru-RU" smtClean="0"/>
              <a:t>12.09.2016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817C1-4043-4FFA-A81F-B61243EFCF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34323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CDA0A-15E1-47C9-B7BF-3D040694F6A8}" type="datetimeFigureOut">
              <a:rPr lang="ru-RU" smtClean="0"/>
              <a:t>12.09.2016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817C1-4043-4FFA-A81F-B61243EFCF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7960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CDA0A-15E1-47C9-B7BF-3D040694F6A8}" type="datetimeFigureOut">
              <a:rPr lang="ru-RU" smtClean="0"/>
              <a:t>12.09.2016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817C1-4043-4FFA-A81F-B61243EFCF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47282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CDA0A-15E1-47C9-B7BF-3D040694F6A8}" type="datetimeFigureOut">
              <a:rPr lang="ru-RU" smtClean="0"/>
              <a:t>12.09.2016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817C1-4043-4FFA-A81F-B61243EFCF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05062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2CDA0A-15E1-47C9-B7BF-3D040694F6A8}" type="datetimeFigureOut">
              <a:rPr lang="ru-RU" smtClean="0"/>
              <a:t>12.09.2016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C817C1-4043-4FFA-A81F-B61243EFCF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6724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  <p:sldLayoutId id="2147483816" r:id="rId12"/>
    <p:sldLayoutId id="2147483817" r:id="rId13"/>
    <p:sldLayoutId id="2147483818" r:id="rId14"/>
    <p:sldLayoutId id="2147483819" r:id="rId15"/>
    <p:sldLayoutId id="2147483820" r:id="rId16"/>
    <p:sldLayoutId id="2147483821" r:id="rId17"/>
  </p:sldLayoutIdLst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188" y="1337481"/>
            <a:ext cx="4001848" cy="451136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3" name="TextBox 2"/>
          <p:cNvSpPr txBox="1"/>
          <p:nvPr/>
        </p:nvSpPr>
        <p:spPr>
          <a:xfrm>
            <a:off x="5650174" y="1091821"/>
            <a:ext cx="5568286" cy="3046988"/>
          </a:xfrm>
          <a:prstGeom prst="rect">
            <a:avLst/>
          </a:prstGeom>
          <a:ln w="571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Методы педагогического мониторинга в ДОУ</a:t>
            </a:r>
            <a:endParaRPr lang="ru-RU" sz="4800" b="1" dirty="0">
              <a:effectLst>
                <a:glow rad="1397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062113" y="5387183"/>
            <a:ext cx="30161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/>
              <a:t>Выполнила: </a:t>
            </a:r>
          </a:p>
          <a:p>
            <a:pPr algn="r"/>
            <a:r>
              <a:rPr lang="ru-RU" b="1" dirty="0" smtClean="0"/>
              <a:t>слушатель гр.36-Р</a:t>
            </a:r>
          </a:p>
          <a:p>
            <a:pPr algn="r"/>
            <a:r>
              <a:rPr lang="ru-RU" b="1" dirty="0" smtClean="0"/>
              <a:t>Егорова К.В.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6581507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346295" y="228179"/>
            <a:ext cx="15712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Беседа -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083927" y="961114"/>
            <a:ext cx="6096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dirty="0"/>
              <a:t>э</a:t>
            </a:r>
            <a:r>
              <a:rPr lang="ru-RU" sz="2000" dirty="0" smtClean="0"/>
              <a:t>то получение </a:t>
            </a:r>
            <a:r>
              <a:rPr lang="ru-RU" sz="2000" dirty="0"/>
              <a:t>информации на основе вербальной (словесной)</a:t>
            </a:r>
          </a:p>
          <a:p>
            <a:pPr algn="ctr"/>
            <a:r>
              <a:rPr lang="ru-RU" sz="2000" dirty="0"/>
              <a:t>коммуникации.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144230" y="2643833"/>
            <a:ext cx="595708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/>
              <a:t>По структуре вопросов различают беседы:</a:t>
            </a:r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2347415" y="3043943"/>
            <a:ext cx="796815" cy="572714"/>
          </a:xfrm>
          <a:prstGeom prst="straightConnector1">
            <a:avLst/>
          </a:prstGeom>
          <a:ln w="762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949436" y="3616657"/>
            <a:ext cx="27959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u="sng" dirty="0"/>
              <a:t>стандартизированные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8282761">
            <a:off x="5589324" y="3300022"/>
            <a:ext cx="1066892" cy="84741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5229673">
            <a:off x="8995839" y="3050529"/>
            <a:ext cx="1066892" cy="847417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949436" y="4127176"/>
            <a:ext cx="25064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жесткие программа, стратегия и </a:t>
            </a:r>
            <a:r>
              <a:rPr lang="ru-RU" dirty="0" smtClean="0"/>
              <a:t>тактика.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174159" y="3985989"/>
            <a:ext cx="38972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u="sng" dirty="0"/>
              <a:t>частично стандартизированные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8500145" y="3634845"/>
            <a:ext cx="30844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u="sng" dirty="0" err="1"/>
              <a:t>нестандартизированные</a:t>
            </a:r>
            <a:endParaRPr lang="ru-RU" u="sng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4174159" y="4471969"/>
            <a:ext cx="389722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стойкие программа и стратегия,</a:t>
            </a:r>
          </a:p>
          <a:p>
            <a:pPr algn="ctr"/>
            <a:r>
              <a:rPr lang="ru-RU" dirty="0"/>
              <a:t>тактика значительно более </a:t>
            </a:r>
            <a:r>
              <a:rPr lang="ru-RU" dirty="0" smtClean="0"/>
              <a:t>свободная.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8346422" y="4135264"/>
            <a:ext cx="347676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программа и стратегия заранее не определяются или же только в основных</a:t>
            </a:r>
          </a:p>
          <a:p>
            <a:pPr algn="ctr"/>
            <a:r>
              <a:rPr lang="ru-RU" dirty="0"/>
              <a:t>чертах, тактика совершенно свободная.</a:t>
            </a:r>
          </a:p>
        </p:txBody>
      </p:sp>
    </p:spTree>
    <p:extLst>
      <p:ext uri="{BB962C8B-B14F-4D97-AF65-F5344CB8AC3E}">
        <p14:creationId xmlns:p14="http://schemas.microsoft.com/office/powerpoint/2010/main" val="27494862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73221" y="146293"/>
            <a:ext cx="24368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Наблюдение –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261443" y="836262"/>
            <a:ext cx="706044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/>
              <a:t>э</a:t>
            </a:r>
            <a:r>
              <a:rPr lang="ru-RU" sz="2000" dirty="0" smtClean="0"/>
              <a:t>то целенаправленное</a:t>
            </a:r>
            <a:r>
              <a:rPr lang="ru-RU" sz="2000" dirty="0"/>
              <a:t>, специальным образом организованное</a:t>
            </a:r>
          </a:p>
          <a:p>
            <a:pPr algn="ctr"/>
            <a:r>
              <a:rPr lang="ru-RU" sz="2000" dirty="0"/>
              <a:t>и фиксируемое восприятие исследуемого объекта.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958534" y="2416096"/>
            <a:ext cx="4817660" cy="83099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600" dirty="0"/>
              <a:t>Наблюдение позволяет</a:t>
            </a:r>
          </a:p>
          <a:p>
            <a:pPr algn="ctr"/>
            <a:r>
              <a:rPr lang="ru-RU" sz="1600" dirty="0"/>
              <a:t>выявить психологические особенности ребенка в естественных условиях.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70293" y="2261695"/>
            <a:ext cx="261802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/>
              <a:t>Виды наблюдения: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70293" y="3044434"/>
            <a:ext cx="6096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непосредственное и </a:t>
            </a:r>
            <a:r>
              <a:rPr lang="ru-RU" dirty="0" smtClean="0"/>
              <a:t>опосредованное;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внешнее </a:t>
            </a:r>
            <a:r>
              <a:rPr lang="ru-RU" dirty="0"/>
              <a:t>и </a:t>
            </a:r>
            <a:r>
              <a:rPr lang="ru-RU" dirty="0" smtClean="0"/>
              <a:t>внутреннее;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включенное и </a:t>
            </a:r>
            <a:r>
              <a:rPr lang="ru-RU" dirty="0" err="1" smtClean="0"/>
              <a:t>невключенное</a:t>
            </a:r>
            <a:r>
              <a:rPr lang="ru-RU" dirty="0" smtClean="0"/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прямое </a:t>
            </a:r>
            <a:r>
              <a:rPr lang="ru-RU" dirty="0"/>
              <a:t>и </a:t>
            </a:r>
            <a:r>
              <a:rPr lang="ru-RU" dirty="0" smtClean="0"/>
              <a:t>косвенное;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сплошное и выборочное;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полевое </a:t>
            </a:r>
            <a:r>
              <a:rPr lang="ru-RU" dirty="0"/>
              <a:t>(в повседневной жизни) и </a:t>
            </a:r>
            <a:r>
              <a:rPr lang="ru-RU" dirty="0" smtClean="0"/>
              <a:t>лабораторное.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822673" y="4197637"/>
            <a:ext cx="4064527" cy="156966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600" b="1" dirty="0"/>
              <a:t>Самонаблюдение </a:t>
            </a:r>
            <a:r>
              <a:rPr lang="ru-RU" sz="1600" dirty="0"/>
              <a:t>является разновидностью наблюдения за</a:t>
            </a:r>
          </a:p>
          <a:p>
            <a:pPr algn="ctr"/>
            <a:r>
              <a:rPr lang="ru-RU" sz="1600" dirty="0"/>
              <a:t>собственными психическими процессами, состоянием, др. Дошкольники легче</a:t>
            </a:r>
          </a:p>
          <a:p>
            <a:pPr algn="ctr"/>
            <a:r>
              <a:rPr lang="ru-RU" sz="1600" dirty="0"/>
              <a:t>нарисуют свое </a:t>
            </a:r>
            <a:r>
              <a:rPr lang="ru-RU" sz="1600" dirty="0" smtClean="0"/>
              <a:t>состояние.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4540797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7379" y="2598845"/>
            <a:ext cx="365305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/>
              <a:t>Основные требования к методу </a:t>
            </a:r>
            <a:r>
              <a:rPr lang="ru-RU" sz="2000" b="1" dirty="0"/>
              <a:t>психолого-педагогического</a:t>
            </a:r>
          </a:p>
          <a:p>
            <a:pPr algn="ctr"/>
            <a:r>
              <a:rPr lang="ru-RU" sz="2000" b="1" dirty="0"/>
              <a:t>наблюдения: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381767" y="1275405"/>
            <a:ext cx="6096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dirty="0"/>
              <a:t>Наблюдение должно иметь конкретную цель. </a:t>
            </a:r>
          </a:p>
          <a:p>
            <a:pPr marL="342900" indent="-342900">
              <a:buFont typeface="+mj-lt"/>
              <a:buAutoNum type="arabicPeriod"/>
            </a:pPr>
            <a:endParaRPr lang="ru-RU" dirty="0" smtClean="0"/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Наблюдение </a:t>
            </a:r>
            <a:r>
              <a:rPr lang="ru-RU" dirty="0"/>
              <a:t>должно проходить по заранее выработанному </a:t>
            </a:r>
            <a:r>
              <a:rPr lang="ru-RU" dirty="0" smtClean="0"/>
              <a:t>плану.</a:t>
            </a:r>
          </a:p>
          <a:p>
            <a:pPr marL="342900" indent="-342900">
              <a:buFont typeface="+mj-lt"/>
              <a:buAutoNum type="arabicPeriod"/>
            </a:pPr>
            <a:endParaRPr lang="ru-RU" dirty="0"/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Количество </a:t>
            </a:r>
            <a:r>
              <a:rPr lang="ru-RU" dirty="0"/>
              <a:t>исследуемых признаков должно быть минимальным, </a:t>
            </a:r>
            <a:r>
              <a:rPr lang="ru-RU" dirty="0" smtClean="0"/>
              <a:t>и они </a:t>
            </a:r>
            <a:r>
              <a:rPr lang="ru-RU" dirty="0"/>
              <a:t>должны быть точно </a:t>
            </a:r>
            <a:r>
              <a:rPr lang="ru-RU" dirty="0" smtClean="0"/>
              <a:t>определены.</a:t>
            </a:r>
          </a:p>
          <a:p>
            <a:pPr marL="342900" indent="-342900">
              <a:buFont typeface="+mj-lt"/>
              <a:buAutoNum type="arabicPeriod"/>
            </a:pPr>
            <a:endParaRPr lang="ru-RU" dirty="0"/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Педагогические </a:t>
            </a:r>
            <a:r>
              <a:rPr lang="ru-RU" dirty="0"/>
              <a:t>явления следует наблюдать в </a:t>
            </a:r>
            <a:r>
              <a:rPr lang="ru-RU" dirty="0" smtClean="0"/>
              <a:t>естественных условиях</a:t>
            </a:r>
            <a:r>
              <a:rPr lang="ru-RU" dirty="0"/>
              <a:t>. </a:t>
            </a:r>
            <a:endParaRPr lang="ru-RU" dirty="0" smtClean="0"/>
          </a:p>
          <a:p>
            <a:pPr marL="342900" indent="-342900">
              <a:buFont typeface="+mj-lt"/>
              <a:buAutoNum type="arabicPeriod"/>
            </a:pPr>
            <a:endParaRPr lang="ru-RU" dirty="0"/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Сведения</a:t>
            </a:r>
            <a:r>
              <a:rPr lang="ru-RU" dirty="0"/>
              <a:t>, получаемые путем различных наблюдений, </a:t>
            </a:r>
            <a:r>
              <a:rPr lang="ru-RU" dirty="0" smtClean="0"/>
              <a:t>должны быть сравниваемыми.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03670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900960" y="200883"/>
            <a:ext cx="2670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Эксперимент –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435521" y="908208"/>
            <a:ext cx="760180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/>
              <a:t>метод сбора фактов в контролируемых и управляемых</a:t>
            </a:r>
          </a:p>
          <a:p>
            <a:pPr algn="ctr"/>
            <a:r>
              <a:rPr lang="ru-RU" sz="2000" dirty="0"/>
              <a:t>условиях, обеспечивающих активное проявление изучаемых психических</a:t>
            </a:r>
          </a:p>
          <a:p>
            <a:pPr algn="ctr"/>
            <a:r>
              <a:rPr lang="ru-RU" sz="2000" dirty="0"/>
              <a:t>явлений.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09265" y="2791936"/>
            <a:ext cx="6259773" cy="64633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/>
              <a:t>По форме проведения выделяют </a:t>
            </a:r>
            <a:r>
              <a:rPr lang="ru-RU" b="1" dirty="0"/>
              <a:t>естественный эксперимент.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188422" y="4222929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i="1" dirty="0"/>
              <a:t>Естественный эксперимент проводится в условиях привычной для ребенка</a:t>
            </a:r>
          </a:p>
          <a:p>
            <a:pPr algn="ctr"/>
            <a:r>
              <a:rPr lang="ru-RU" i="1" dirty="0"/>
              <a:t>деятельности (на занятиях, в игре). </a:t>
            </a:r>
          </a:p>
        </p:txBody>
      </p:sp>
    </p:spTree>
    <p:extLst>
      <p:ext uri="{BB962C8B-B14F-4D97-AF65-F5344CB8AC3E}">
        <p14:creationId xmlns:p14="http://schemas.microsoft.com/office/powerpoint/2010/main" val="25766437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2234" y="241827"/>
            <a:ext cx="28745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Тестирование —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906974" y="836263"/>
            <a:ext cx="928502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/>
              <a:t>это метод диагностики индивидуально-</a:t>
            </a:r>
          </a:p>
          <a:p>
            <a:pPr algn="ctr"/>
            <a:r>
              <a:rPr lang="ru-RU" sz="2000" dirty="0"/>
              <a:t>психологических свойств личности, а также знаний, умений и навыков</a:t>
            </a:r>
          </a:p>
          <a:p>
            <a:pPr algn="ctr"/>
            <a:r>
              <a:rPr lang="ru-RU" sz="2000" dirty="0"/>
              <a:t>посредством тестовых заданий, тестовых игр, др.</a:t>
            </a:r>
          </a:p>
        </p:txBody>
      </p:sp>
      <p:sp>
        <p:nvSpPr>
          <p:cNvPr id="4" name="Прямоугольник 3"/>
          <p:cNvSpPr/>
          <p:nvPr/>
        </p:nvSpPr>
        <p:spPr>
          <a:xfrm rot="21212900">
            <a:off x="209266" y="2370373"/>
            <a:ext cx="5902968" cy="233910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/>
              <a:t>Тест</a:t>
            </a:r>
            <a:r>
              <a:rPr lang="ru-RU" dirty="0"/>
              <a:t> (от англ. </a:t>
            </a:r>
            <a:r>
              <a:rPr lang="ru-RU" i="1" dirty="0" err="1"/>
              <a:t>test</a:t>
            </a:r>
            <a:r>
              <a:rPr lang="ru-RU" i="1" dirty="0"/>
              <a:t> </a:t>
            </a:r>
            <a:r>
              <a:rPr lang="ru-RU" dirty="0"/>
              <a:t>– испытание, исследование) </a:t>
            </a:r>
            <a:r>
              <a:rPr lang="ru-RU" dirty="0" smtClean="0"/>
              <a:t>– это инструмент </a:t>
            </a:r>
            <a:r>
              <a:rPr lang="ru-RU" dirty="0"/>
              <a:t>измерения</a:t>
            </a:r>
          </a:p>
          <a:p>
            <a:pPr algn="ctr"/>
            <a:r>
              <a:rPr lang="ru-RU" dirty="0"/>
              <a:t>свойств личности или знаний, умений и навыков, состоящий из выверенной</a:t>
            </a:r>
          </a:p>
          <a:p>
            <a:pPr algn="ctr"/>
            <a:r>
              <a:rPr lang="ru-RU" dirty="0"/>
              <a:t>системы тестовых заданий, стандартизированной процедуры проведения и</a:t>
            </a:r>
          </a:p>
          <a:p>
            <a:pPr algn="ctr"/>
            <a:r>
              <a:rPr lang="ru-RU" dirty="0"/>
              <a:t>заранее спроектированной системы обработки и анализа результатов. </a:t>
            </a:r>
          </a:p>
        </p:txBody>
      </p:sp>
      <p:sp>
        <p:nvSpPr>
          <p:cNvPr id="5" name="Прямоугольник 4"/>
          <p:cNvSpPr/>
          <p:nvPr/>
        </p:nvSpPr>
        <p:spPr>
          <a:xfrm rot="466276">
            <a:off x="7549486" y="4557665"/>
            <a:ext cx="4039738" cy="147732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/>
              <a:t>Тестовые задания </a:t>
            </a:r>
            <a:r>
              <a:rPr lang="ru-RU" dirty="0"/>
              <a:t>– </a:t>
            </a:r>
            <a:r>
              <a:rPr lang="ru-RU" dirty="0" smtClean="0"/>
              <a:t>это вопросы </a:t>
            </a:r>
            <a:r>
              <a:rPr lang="ru-RU" dirty="0"/>
              <a:t>(или задания в иной форме), </a:t>
            </a:r>
            <a:r>
              <a:rPr lang="ru-RU" dirty="0" smtClean="0"/>
              <a:t>отвечающие </a:t>
            </a:r>
            <a:r>
              <a:rPr lang="ru-RU" dirty="0"/>
              <a:t>требованиям лаконичности, однозначности правильного ответа.</a:t>
            </a:r>
          </a:p>
        </p:txBody>
      </p:sp>
    </p:spTree>
    <p:extLst>
      <p:ext uri="{BB962C8B-B14F-4D97-AF65-F5344CB8AC3E}">
        <p14:creationId xmlns:p14="http://schemas.microsoft.com/office/powerpoint/2010/main" val="15027422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67032" y="578976"/>
            <a:ext cx="795664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u="sng" dirty="0"/>
              <a:t>В зависимости от основания классификации тесты могут</a:t>
            </a:r>
          </a:p>
          <a:p>
            <a:pPr algn="ctr"/>
            <a:r>
              <a:rPr lang="ru-RU" sz="2000" u="sng" dirty="0"/>
              <a:t>подразделяться: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00753" y="2456597"/>
            <a:ext cx="802488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/>
              <a:t>в</a:t>
            </a:r>
            <a:r>
              <a:rPr lang="ru-RU" dirty="0" smtClean="0"/>
              <a:t>ербальные и практические;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/>
              <a:t>г</a:t>
            </a:r>
            <a:r>
              <a:rPr lang="ru-RU" dirty="0" smtClean="0"/>
              <a:t>рупповые и индивидуальные;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/>
              <a:t>т</a:t>
            </a:r>
            <a:r>
              <a:rPr lang="ru-RU" dirty="0" smtClean="0"/>
              <a:t>есты интеллекта и тесты личности;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/>
              <a:t>т</a:t>
            </a:r>
            <a:r>
              <a:rPr lang="ru-RU" dirty="0" smtClean="0"/>
              <a:t>есты скорости и тесты результативности;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err="1"/>
              <a:t>к</a:t>
            </a:r>
            <a:r>
              <a:rPr lang="ru-RU" dirty="0" err="1" smtClean="0"/>
              <a:t>ритериально</a:t>
            </a:r>
            <a:r>
              <a:rPr lang="ru-RU" dirty="0" smtClean="0"/>
              <a:t>-ориентированный </a:t>
            </a:r>
            <a:r>
              <a:rPr lang="ru-RU" dirty="0"/>
              <a:t>тест (используется для </a:t>
            </a:r>
            <a:r>
              <a:rPr lang="ru-RU" dirty="0" smtClean="0"/>
              <a:t>оценки степени </a:t>
            </a:r>
            <a:r>
              <a:rPr lang="ru-RU" dirty="0"/>
              <a:t>овладения детьми навыками, умениями в контексте </a:t>
            </a:r>
            <a:r>
              <a:rPr lang="ru-RU" dirty="0" smtClean="0"/>
              <a:t>освоения Программы).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96716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85259" y="435254"/>
            <a:ext cx="39966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Проективные методики.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487606" y="2500784"/>
            <a:ext cx="9512489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Особенность данного вида </a:t>
            </a:r>
            <a:r>
              <a:rPr lang="ru-RU" dirty="0" smtClean="0"/>
              <a:t>методик заключается </a:t>
            </a:r>
            <a:r>
              <a:rPr lang="ru-RU" dirty="0"/>
              <a:t>в исследовании </a:t>
            </a:r>
            <a:r>
              <a:rPr lang="ru-RU" dirty="0" smtClean="0"/>
              <a:t>личностных </a:t>
            </a:r>
          </a:p>
          <a:p>
            <a:pPr algn="ctr"/>
            <a:endParaRPr lang="ru-RU" dirty="0"/>
          </a:p>
          <a:p>
            <a:pPr algn="ctr"/>
            <a:r>
              <a:rPr lang="ru-RU" dirty="0" smtClean="0"/>
              <a:t>характеристик </a:t>
            </a:r>
            <a:r>
              <a:rPr lang="ru-RU" dirty="0"/>
              <a:t>по </a:t>
            </a:r>
            <a:r>
              <a:rPr lang="ru-RU" dirty="0" smtClean="0"/>
              <a:t>непроизвольным реакциям </a:t>
            </a:r>
            <a:r>
              <a:rPr lang="ru-RU" dirty="0"/>
              <a:t>(порождение свободных </a:t>
            </a:r>
            <a:endParaRPr lang="ru-RU" dirty="0" smtClean="0"/>
          </a:p>
          <a:p>
            <a:pPr algn="ctr"/>
            <a:endParaRPr lang="ru-RU" dirty="0"/>
          </a:p>
          <a:p>
            <a:pPr algn="ctr"/>
            <a:r>
              <a:rPr lang="ru-RU" dirty="0" smtClean="0"/>
              <a:t>ассоциаций, интерпретация случайных конфигураций</a:t>
            </a:r>
            <a:r>
              <a:rPr lang="ru-RU" dirty="0"/>
              <a:t>, описание картинок с </a:t>
            </a:r>
            <a:endParaRPr lang="ru-RU" dirty="0" smtClean="0"/>
          </a:p>
          <a:p>
            <a:pPr algn="ctr"/>
            <a:endParaRPr lang="ru-RU" dirty="0"/>
          </a:p>
          <a:p>
            <a:pPr algn="ctr"/>
            <a:r>
              <a:rPr lang="ru-RU" dirty="0" smtClean="0"/>
              <a:t>неопределенным </a:t>
            </a:r>
            <a:r>
              <a:rPr lang="ru-RU" dirty="0"/>
              <a:t>сюжетом, рисование </a:t>
            </a:r>
            <a:r>
              <a:rPr lang="ru-RU" dirty="0" smtClean="0"/>
              <a:t>на тему</a:t>
            </a:r>
            <a:r>
              <a:rPr lang="ru-RU" dirty="0"/>
              <a:t>). </a:t>
            </a:r>
            <a:endParaRPr lang="ru-RU" dirty="0" smtClean="0"/>
          </a:p>
          <a:p>
            <a:pPr algn="ctr"/>
            <a:endParaRPr lang="ru-RU" dirty="0"/>
          </a:p>
          <a:p>
            <a:pPr algn="ctr"/>
            <a:r>
              <a:rPr lang="ru-RU" dirty="0" smtClean="0"/>
              <a:t>Полученные </a:t>
            </a:r>
            <a:r>
              <a:rPr lang="ru-RU" dirty="0"/>
              <a:t>данные интерпретируются по определенным критериям.</a:t>
            </a:r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Это </a:t>
            </a:r>
            <a:r>
              <a:rPr lang="ru-RU" dirty="0"/>
              <a:t>профессиональный инструментарий педагога-психолога.</a:t>
            </a:r>
          </a:p>
        </p:txBody>
      </p:sp>
    </p:spTree>
    <p:extLst>
      <p:ext uri="{BB962C8B-B14F-4D97-AF65-F5344CB8AC3E}">
        <p14:creationId xmlns:p14="http://schemas.microsoft.com/office/powerpoint/2010/main" val="5774055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601441" y="241827"/>
            <a:ext cx="581601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Анализ продуктов деятельности ребенка -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121624" y="912085"/>
            <a:ext cx="78065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э</a:t>
            </a:r>
            <a:r>
              <a:rPr lang="ru-RU" dirty="0" smtClean="0"/>
              <a:t>то метод получения информации </a:t>
            </a:r>
            <a:r>
              <a:rPr lang="ru-RU" dirty="0"/>
              <a:t>о внутреннем мире ребенка, его психологическом </a:t>
            </a:r>
            <a:r>
              <a:rPr lang="ru-RU" dirty="0" smtClean="0"/>
              <a:t>состоянии, степени </a:t>
            </a:r>
            <a:r>
              <a:rPr lang="ru-RU" dirty="0"/>
              <a:t>овладения необходимыми умениями и навыками на основе</a:t>
            </a:r>
          </a:p>
          <a:p>
            <a:pPr algn="ctr"/>
            <a:r>
              <a:rPr lang="ru-RU" dirty="0"/>
              <a:t>исследования результатов различных видов его деятельности.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121624" y="3142230"/>
            <a:ext cx="686482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/>
              <a:t>познавательной деятельности </a:t>
            </a:r>
            <a:r>
              <a:rPr lang="ru-RU" sz="1600" dirty="0"/>
              <a:t>(решенное задание</a:t>
            </a:r>
            <a:r>
              <a:rPr lang="ru-RU" sz="1600" dirty="0" smtClean="0"/>
              <a:t>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/>
              <a:t>игровой </a:t>
            </a:r>
            <a:r>
              <a:rPr lang="ru-RU" sz="1600" dirty="0"/>
              <a:t>(сюжет придуманной </a:t>
            </a:r>
            <a:r>
              <a:rPr lang="ru-RU" sz="1600" dirty="0" smtClean="0"/>
              <a:t>ребенком игры</a:t>
            </a:r>
            <a:r>
              <a:rPr lang="ru-RU" sz="1600" dirty="0"/>
              <a:t>, построенный из кубиков </a:t>
            </a:r>
            <a:r>
              <a:rPr lang="ru-RU" sz="1600" dirty="0" smtClean="0"/>
              <a:t>дом);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/>
              <a:t>изобразительной </a:t>
            </a:r>
            <a:r>
              <a:rPr lang="ru-RU" sz="1600" dirty="0"/>
              <a:t>и </a:t>
            </a:r>
            <a:r>
              <a:rPr lang="ru-RU" sz="1600" dirty="0" smtClean="0"/>
              <a:t>конструктивной деятельности </a:t>
            </a:r>
            <a:r>
              <a:rPr lang="ru-RU" sz="1600" dirty="0"/>
              <a:t>(рисунки, аппликации, объемные </a:t>
            </a:r>
            <a:r>
              <a:rPr lang="ru-RU" sz="1600" dirty="0" smtClean="0"/>
              <a:t>изображения, конструкции);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/>
              <a:t>музыкальной </a:t>
            </a:r>
            <a:r>
              <a:rPr lang="ru-RU" sz="1600" dirty="0"/>
              <a:t>(выполнение и творчество в </a:t>
            </a:r>
            <a:r>
              <a:rPr lang="ru-RU" sz="1600" dirty="0" smtClean="0"/>
              <a:t>песне, танце</a:t>
            </a:r>
            <a:r>
              <a:rPr lang="ru-RU" sz="1600" dirty="0"/>
              <a:t>, игре на </a:t>
            </a:r>
            <a:r>
              <a:rPr lang="ru-RU" sz="1600" dirty="0" smtClean="0"/>
              <a:t>музыкальных инструментах);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/>
              <a:t>рассказы</a:t>
            </a:r>
            <a:r>
              <a:rPr lang="ru-RU" sz="1600" dirty="0"/>
              <a:t>, сказки и </a:t>
            </a:r>
            <a:r>
              <a:rPr lang="ru-RU" sz="1600" dirty="0" smtClean="0"/>
              <a:t>т.п.</a:t>
            </a:r>
            <a:endParaRPr lang="ru-RU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450376" y="3643952"/>
            <a:ext cx="26203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Предметом </a:t>
            </a:r>
            <a:r>
              <a:rPr lang="ru-RU" dirty="0" smtClean="0"/>
              <a:t>анализа являются</a:t>
            </a:r>
            <a:r>
              <a:rPr lang="ru-RU" b="1" dirty="0" smtClean="0"/>
              <a:t> продукты: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4560245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916544" y="296417"/>
            <a:ext cx="537839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Аппаратурные методы </a:t>
            </a:r>
            <a:r>
              <a:rPr lang="ru-RU" sz="2000" b="1" dirty="0" smtClean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исследования -</a:t>
            </a:r>
            <a:endParaRPr lang="ru-RU" sz="2000" b="1" dirty="0">
              <a:effectLst>
                <a:glow rad="1397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557741" y="1011661"/>
            <a:ext cx="6096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dirty="0"/>
              <a:t>э</a:t>
            </a:r>
            <a:r>
              <a:rPr lang="ru-RU" sz="2000" dirty="0" smtClean="0"/>
              <a:t>то исследование психофизиологических </a:t>
            </a:r>
            <a:r>
              <a:rPr lang="ru-RU" sz="2000" dirty="0"/>
              <a:t>процессов и реакций человека с </a:t>
            </a:r>
            <a:r>
              <a:rPr lang="ru-RU" sz="2000" dirty="0" smtClean="0"/>
              <a:t>помощью специальной </a:t>
            </a:r>
            <a:r>
              <a:rPr lang="ru-RU" sz="2000" dirty="0"/>
              <a:t>стимулирующей и регистрирующей аппаратуры. </a:t>
            </a:r>
          </a:p>
        </p:txBody>
      </p:sp>
      <p:sp>
        <p:nvSpPr>
          <p:cNvPr id="4" name="Прямоугольник 3"/>
          <p:cNvSpPr/>
          <p:nvPr/>
        </p:nvSpPr>
        <p:spPr>
          <a:xfrm rot="21145352">
            <a:off x="1942531" y="3312068"/>
            <a:ext cx="6096000" cy="203132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ru-RU" dirty="0"/>
              <a:t>Несмотря </a:t>
            </a:r>
            <a:r>
              <a:rPr lang="ru-RU" dirty="0" smtClean="0"/>
              <a:t>на включение </a:t>
            </a:r>
            <a:r>
              <a:rPr lang="ru-RU" dirty="0"/>
              <a:t>данного метода в перечень форм мониторинга, в практике ДОУ он</a:t>
            </a:r>
          </a:p>
          <a:p>
            <a:pPr algn="ctr"/>
            <a:r>
              <a:rPr lang="ru-RU" b="1" dirty="0"/>
              <a:t>имеет ограниченную область применения </a:t>
            </a:r>
            <a:r>
              <a:rPr lang="ru-RU" dirty="0"/>
              <a:t>(может быть использован </a:t>
            </a:r>
            <a:r>
              <a:rPr lang="ru-RU" dirty="0" smtClean="0"/>
              <a:t>в деятельности </a:t>
            </a:r>
            <a:r>
              <a:rPr lang="ru-RU" dirty="0"/>
              <a:t>руководителя/инструктора по физическому </a:t>
            </a:r>
            <a:r>
              <a:rPr lang="ru-RU" dirty="0" smtClean="0"/>
              <a:t>воспитанию, учителя-дефектолога</a:t>
            </a:r>
            <a:r>
              <a:rPr lang="ru-RU" dirty="0"/>
              <a:t>, педагога-психолога, </a:t>
            </a:r>
            <a:r>
              <a:rPr lang="ru-RU" dirty="0" err="1"/>
              <a:t>др</a:t>
            </a:r>
            <a:r>
              <a:rPr lang="ru-RU" dirty="0"/>
              <a:t>) .</a:t>
            </a:r>
          </a:p>
        </p:txBody>
      </p:sp>
    </p:spTree>
    <p:extLst>
      <p:ext uri="{BB962C8B-B14F-4D97-AF65-F5344CB8AC3E}">
        <p14:creationId xmlns:p14="http://schemas.microsoft.com/office/powerpoint/2010/main" val="38453838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84895" y="901974"/>
            <a:ext cx="7765576" cy="532453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/>
              <a:t>Периодичность</a:t>
            </a:r>
            <a:r>
              <a:rPr lang="ru-RU" sz="2000" dirty="0"/>
              <a:t> мониторинга устанавливается </a:t>
            </a:r>
            <a:endParaRPr lang="ru-RU" sz="2000" dirty="0" smtClean="0"/>
          </a:p>
          <a:p>
            <a:pPr algn="ctr"/>
            <a:endParaRPr lang="ru-RU" sz="2000" dirty="0"/>
          </a:p>
          <a:p>
            <a:pPr algn="ctr"/>
            <a:r>
              <a:rPr lang="ru-RU" sz="2000" dirty="0" smtClean="0"/>
              <a:t>образовательным учреждением </a:t>
            </a:r>
            <a:r>
              <a:rPr lang="ru-RU" sz="2000" dirty="0"/>
              <a:t>и должна обеспечивать </a:t>
            </a:r>
            <a:endParaRPr lang="ru-RU" sz="2000" dirty="0" smtClean="0"/>
          </a:p>
          <a:p>
            <a:pPr algn="ctr"/>
            <a:endParaRPr lang="ru-RU" sz="2000" dirty="0"/>
          </a:p>
          <a:p>
            <a:pPr algn="ctr"/>
            <a:r>
              <a:rPr lang="ru-RU" sz="2000" dirty="0" smtClean="0"/>
              <a:t>возможность </a:t>
            </a:r>
            <a:r>
              <a:rPr lang="ru-RU" sz="2000" dirty="0"/>
              <a:t>оценки </a:t>
            </a:r>
            <a:r>
              <a:rPr lang="ru-RU" sz="2000" dirty="0" smtClean="0"/>
              <a:t>динамики достижений </a:t>
            </a:r>
            <a:r>
              <a:rPr lang="ru-RU" sz="2000" dirty="0"/>
              <a:t>детей, </a:t>
            </a:r>
            <a:endParaRPr lang="ru-RU" sz="2000" dirty="0" smtClean="0"/>
          </a:p>
          <a:p>
            <a:pPr algn="ctr"/>
            <a:endParaRPr lang="ru-RU" sz="2000" dirty="0"/>
          </a:p>
          <a:p>
            <a:pPr algn="ctr"/>
            <a:r>
              <a:rPr lang="ru-RU" sz="2000" dirty="0" smtClean="0"/>
              <a:t>сбалансированность </a:t>
            </a:r>
            <a:r>
              <a:rPr lang="ru-RU" sz="2000" dirty="0"/>
              <a:t>методов, не приводить к</a:t>
            </a:r>
          </a:p>
          <a:p>
            <a:pPr algn="ctr"/>
            <a:endParaRPr lang="ru-RU" sz="2000" dirty="0" smtClean="0"/>
          </a:p>
          <a:p>
            <a:pPr algn="ctr"/>
            <a:r>
              <a:rPr lang="ru-RU" sz="2000" dirty="0" smtClean="0"/>
              <a:t>переутомлению </a:t>
            </a:r>
            <a:r>
              <a:rPr lang="ru-RU" sz="2000" dirty="0"/>
              <a:t>воспитанников и не нарушать ход </a:t>
            </a:r>
            <a:endParaRPr lang="ru-RU" sz="2000" dirty="0" smtClean="0"/>
          </a:p>
          <a:p>
            <a:pPr algn="ctr"/>
            <a:endParaRPr lang="ru-RU" sz="2000" dirty="0"/>
          </a:p>
          <a:p>
            <a:pPr algn="ctr"/>
            <a:r>
              <a:rPr lang="ru-RU" sz="2000" dirty="0" smtClean="0"/>
              <a:t>образовательного </a:t>
            </a:r>
            <a:r>
              <a:rPr lang="ru-RU" sz="2000" dirty="0"/>
              <a:t>процесса.</a:t>
            </a:r>
          </a:p>
          <a:p>
            <a:pPr algn="ctr"/>
            <a:endParaRPr lang="ru-RU" sz="2000" dirty="0" smtClean="0"/>
          </a:p>
          <a:p>
            <a:pPr algn="ctr"/>
            <a:r>
              <a:rPr lang="ru-RU" sz="2000" dirty="0" smtClean="0"/>
              <a:t>Динамика </a:t>
            </a:r>
            <a:r>
              <a:rPr lang="ru-RU" sz="2000" dirty="0"/>
              <a:t>изменений большинства показателей может </a:t>
            </a:r>
            <a:endParaRPr lang="ru-RU" sz="2000" dirty="0" smtClean="0"/>
          </a:p>
          <a:p>
            <a:pPr algn="ctr"/>
            <a:endParaRPr lang="ru-RU" sz="2000" dirty="0"/>
          </a:p>
          <a:p>
            <a:pPr algn="ctr"/>
            <a:r>
              <a:rPr lang="ru-RU" sz="2000" dirty="0" smtClean="0"/>
              <a:t>быть </a:t>
            </a:r>
            <a:r>
              <a:rPr lang="ru-RU" sz="2000" dirty="0"/>
              <a:t>выявлена </a:t>
            </a:r>
            <a:r>
              <a:rPr lang="ru-RU" sz="2000" dirty="0" smtClean="0"/>
              <a:t>при измерении </a:t>
            </a:r>
            <a:r>
              <a:rPr lang="ru-RU" sz="2000" b="1" i="1" dirty="0"/>
              <a:t>2 раза в год</a:t>
            </a:r>
            <a:r>
              <a:rPr lang="ru-RU" sz="2000" b="1" dirty="0"/>
              <a:t> </a:t>
            </a:r>
            <a:r>
              <a:rPr lang="ru-RU" sz="2000" dirty="0"/>
              <a:t>(начало и </a:t>
            </a:r>
            <a:endParaRPr lang="ru-RU" sz="2000" dirty="0" smtClean="0"/>
          </a:p>
          <a:p>
            <a:pPr algn="ctr"/>
            <a:endParaRPr lang="ru-RU" sz="2000" dirty="0"/>
          </a:p>
          <a:p>
            <a:pPr algn="ctr"/>
            <a:r>
              <a:rPr lang="ru-RU" sz="2000" dirty="0" smtClean="0"/>
              <a:t>конец </a:t>
            </a:r>
            <a:r>
              <a:rPr lang="ru-RU" sz="2000" dirty="0"/>
              <a:t>учебного года).</a:t>
            </a:r>
          </a:p>
        </p:txBody>
      </p:sp>
    </p:spTree>
    <p:extLst>
      <p:ext uri="{BB962C8B-B14F-4D97-AF65-F5344CB8AC3E}">
        <p14:creationId xmlns:p14="http://schemas.microsoft.com/office/powerpoint/2010/main" val="10078424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9390" y="1505003"/>
            <a:ext cx="635530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Педагогическим мониторингом </a:t>
            </a:r>
            <a:r>
              <a:rPr lang="ru-RU" sz="2400" dirty="0"/>
              <a:t>называют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форму</a:t>
            </a:r>
            <a:r>
              <a:rPr lang="ru-RU" sz="2400" dirty="0"/>
              <a:t> организации, сбора, обработки, хранения и распространения данных о деятельности педагогической системы.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554637" y="4302794"/>
            <a:ext cx="6096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Цель мониторинга</a:t>
            </a:r>
            <a:r>
              <a:rPr lang="ru-RU" sz="2400" dirty="0"/>
              <a:t>: выявление степени соответствия результатов</a:t>
            </a:r>
          </a:p>
          <a:p>
            <a:pPr algn="ctr"/>
            <a:r>
              <a:rPr lang="ru-RU" sz="2400" dirty="0"/>
              <a:t>деятельности ДОУ ФГОС дошкольного образования.</a:t>
            </a:r>
          </a:p>
        </p:txBody>
      </p:sp>
    </p:spTree>
    <p:extLst>
      <p:ext uri="{BB962C8B-B14F-4D97-AF65-F5344CB8AC3E}">
        <p14:creationId xmlns:p14="http://schemas.microsoft.com/office/powerpoint/2010/main" val="30305747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31057" y="688666"/>
            <a:ext cx="6933062" cy="9233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/>
              <a:t>Кроме педагогического мониторинга все </a:t>
            </a:r>
            <a:r>
              <a:rPr lang="ru-RU" dirty="0" smtClean="0"/>
              <a:t>специалисты </a:t>
            </a:r>
          </a:p>
          <a:p>
            <a:pPr algn="ctr"/>
            <a:r>
              <a:rPr lang="ru-RU" dirty="0" smtClean="0"/>
              <a:t>детского </a:t>
            </a:r>
            <a:r>
              <a:rPr lang="ru-RU" dirty="0"/>
              <a:t>сада осуществляют мониторинг </a:t>
            </a:r>
            <a:r>
              <a:rPr lang="ru-RU" dirty="0" smtClean="0"/>
              <a:t>развития </a:t>
            </a:r>
            <a:r>
              <a:rPr lang="ru-RU" dirty="0"/>
              <a:t>и </a:t>
            </a:r>
            <a:endParaRPr lang="ru-RU" dirty="0" smtClean="0"/>
          </a:p>
          <a:p>
            <a:pPr algn="ctr"/>
            <a:r>
              <a:rPr lang="ru-RU" dirty="0" smtClean="0"/>
              <a:t>состояние </a:t>
            </a:r>
            <a:r>
              <a:rPr lang="ru-RU" dirty="0"/>
              <a:t>здоровья детей. </a:t>
            </a:r>
            <a:endParaRPr lang="ru-RU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113730" y="2347414"/>
            <a:ext cx="6546377" cy="203132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/>
              <a:t>Старшая медсестра, врач - педиатр, учитель – логопед, </a:t>
            </a:r>
            <a:r>
              <a:rPr lang="ru-RU" dirty="0" smtClean="0"/>
              <a:t>педагог </a:t>
            </a:r>
            <a:r>
              <a:rPr lang="ru-RU" dirty="0"/>
              <a:t>– психолог, инструктор по физкультуре, </a:t>
            </a:r>
            <a:r>
              <a:rPr lang="ru-RU" dirty="0" smtClean="0"/>
              <a:t>воспитатели</a:t>
            </a:r>
            <a:r>
              <a:rPr lang="ru-RU" dirty="0"/>
              <a:t>, администрация систематически </a:t>
            </a:r>
            <a:r>
              <a:rPr lang="ru-RU" dirty="0" smtClean="0"/>
              <a:t>отслеживают </a:t>
            </a:r>
            <a:r>
              <a:rPr lang="ru-RU" dirty="0"/>
              <a:t>состояние и динамику развития каждого </a:t>
            </a:r>
            <a:r>
              <a:rPr lang="ru-RU" dirty="0" smtClean="0"/>
              <a:t>ребенка </a:t>
            </a:r>
            <a:r>
              <a:rPr lang="ru-RU" dirty="0"/>
              <a:t>с целью создания условий для развития личности и ее успешности (базовый образовательный компонент).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919414" y="4250393"/>
            <a:ext cx="4394579" cy="203132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ru-RU" dirty="0"/>
          </a:p>
          <a:p>
            <a:pPr algn="ctr"/>
            <a:r>
              <a:rPr lang="ru-RU" dirty="0"/>
              <a:t>Так же создаются специальные условия для сопровождения и помощи детям с особыми образовательными потребностями (дети с проблемами в развитии, продвинутые дети и т.п.).</a:t>
            </a:r>
          </a:p>
        </p:txBody>
      </p:sp>
    </p:spTree>
    <p:extLst>
      <p:ext uri="{BB962C8B-B14F-4D97-AF65-F5344CB8AC3E}">
        <p14:creationId xmlns:p14="http://schemas.microsoft.com/office/powerpoint/2010/main" val="33609599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42949" y="2052431"/>
            <a:ext cx="7165075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/>
              <a:t>В детском саду ведутся Паспорта здоровья </a:t>
            </a:r>
          </a:p>
          <a:p>
            <a:pPr algn="ctr"/>
            <a:endParaRPr lang="ru-RU" sz="2000" dirty="0" smtClean="0"/>
          </a:p>
          <a:p>
            <a:pPr algn="ctr"/>
            <a:r>
              <a:rPr lang="ru-RU" sz="2000" dirty="0" smtClean="0"/>
              <a:t>ДОУ</a:t>
            </a:r>
            <a:r>
              <a:rPr lang="ru-RU" sz="2000" dirty="0"/>
              <a:t>, группы, ребенка. Разработаны таблицы и </a:t>
            </a:r>
            <a:endParaRPr lang="ru-RU" sz="2000" dirty="0" smtClean="0"/>
          </a:p>
          <a:p>
            <a:pPr algn="ctr"/>
            <a:endParaRPr lang="ru-RU" sz="2000" dirty="0"/>
          </a:p>
          <a:p>
            <a:pPr algn="ctr"/>
            <a:r>
              <a:rPr lang="ru-RU" sz="2000" dirty="0" smtClean="0"/>
              <a:t>графики</a:t>
            </a:r>
            <a:r>
              <a:rPr lang="ru-RU" sz="2000" dirty="0"/>
              <a:t>, которые позволяют проанализировать и </a:t>
            </a:r>
            <a:endParaRPr lang="ru-RU" sz="2000" dirty="0" smtClean="0"/>
          </a:p>
          <a:p>
            <a:pPr algn="ctr"/>
            <a:endParaRPr lang="ru-RU" sz="2000" dirty="0"/>
          </a:p>
          <a:p>
            <a:pPr algn="ctr"/>
            <a:r>
              <a:rPr lang="ru-RU" sz="2000" dirty="0" smtClean="0"/>
              <a:t>состояние </a:t>
            </a:r>
            <a:r>
              <a:rPr lang="ru-RU" sz="2000" dirty="0"/>
              <a:t>здоровья конкретного ребенка в разных </a:t>
            </a:r>
            <a:endParaRPr lang="ru-RU" sz="2000" dirty="0" smtClean="0"/>
          </a:p>
          <a:p>
            <a:pPr algn="ctr"/>
            <a:endParaRPr lang="ru-RU" sz="2000" dirty="0"/>
          </a:p>
          <a:p>
            <a:pPr algn="ctr"/>
            <a:r>
              <a:rPr lang="ru-RU" sz="2000" dirty="0" smtClean="0"/>
              <a:t>возрастных </a:t>
            </a:r>
            <a:r>
              <a:rPr lang="ru-RU" sz="2000" dirty="0"/>
              <a:t>группах, и всей группы в сравнении за </a:t>
            </a:r>
            <a:endParaRPr lang="ru-RU" sz="2000" dirty="0" smtClean="0"/>
          </a:p>
          <a:p>
            <a:pPr algn="ctr"/>
            <a:endParaRPr lang="ru-RU" sz="2000" dirty="0"/>
          </a:p>
          <a:p>
            <a:pPr algn="ctr"/>
            <a:r>
              <a:rPr lang="ru-RU" sz="2000" dirty="0" smtClean="0"/>
              <a:t>различные </a:t>
            </a:r>
            <a:r>
              <a:rPr lang="ru-RU" sz="2000" dirty="0"/>
              <a:t>периоды </a:t>
            </a:r>
            <a:r>
              <a:rPr lang="ru-RU" sz="2000" dirty="0" smtClean="0"/>
              <a:t>времени.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1076641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81432" y="3057099"/>
            <a:ext cx="6305266" cy="707886"/>
          </a:xfrm>
          <a:prstGeom prst="rect">
            <a:avLst/>
          </a:prstGeom>
          <a:noFill/>
        </p:spPr>
        <p:txBody>
          <a:bodyPr wrap="square" rtlCol="0">
            <a:prstTxWarp prst="textChevron">
              <a:avLst/>
            </a:prstTxWarp>
            <a:spAutoFit/>
          </a:bodyPr>
          <a:lstStyle/>
          <a:p>
            <a:pPr algn="ctr"/>
            <a:r>
              <a:rPr lang="ru-RU" sz="4000" b="1" dirty="0" smtClean="0"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reflection blurRad="6350" stA="50000" endA="300" endPos="50000" dist="60007" dir="5400000" sy="-100000" algn="bl" rotWithShape="0"/>
                </a:effectLst>
              </a:rPr>
              <a:t>Спасибо за внимание!</a:t>
            </a:r>
            <a:endParaRPr lang="ru-RU" sz="4000" b="1" dirty="0"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reflection blurRad="6350" stA="50000" endA="300" endPos="50000" dist="60007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973775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49170" y="458169"/>
            <a:ext cx="75745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К методам мониторинга качества образования в ДОУ относятся: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655928" y="2302133"/>
            <a:ext cx="877096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dirty="0"/>
              <a:t>изучение продуктов детской </a:t>
            </a:r>
            <a:r>
              <a:rPr lang="ru-RU" sz="2000" b="1" dirty="0" smtClean="0"/>
              <a:t>деятельности;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dirty="0" smtClean="0"/>
              <a:t>игровые </a:t>
            </a:r>
            <a:r>
              <a:rPr lang="ru-RU" sz="2000" b="1" dirty="0"/>
              <a:t>тестовые </a:t>
            </a:r>
            <a:r>
              <a:rPr lang="ru-RU" sz="2000" b="1" dirty="0" smtClean="0"/>
              <a:t>задания;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dirty="0" smtClean="0"/>
              <a:t>проведение контрольно-оценочных занятий;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dirty="0" smtClean="0"/>
              <a:t>собеседование </a:t>
            </a:r>
            <a:r>
              <a:rPr lang="ru-RU" sz="2000" b="1" dirty="0"/>
              <a:t>с педагогами, родителями и </a:t>
            </a:r>
            <a:r>
              <a:rPr lang="ru-RU" sz="2000" b="1" dirty="0" smtClean="0"/>
              <a:t>детьми;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dirty="0" smtClean="0"/>
              <a:t>анкетирование;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dirty="0" smtClean="0"/>
              <a:t>анализ </a:t>
            </a:r>
            <a:r>
              <a:rPr lang="ru-RU" sz="2000" b="1" dirty="0"/>
              <a:t>документации и хронометраж режима дня и др.</a:t>
            </a:r>
          </a:p>
        </p:txBody>
      </p:sp>
    </p:spTree>
    <p:extLst>
      <p:ext uri="{BB962C8B-B14F-4D97-AF65-F5344CB8AC3E}">
        <p14:creationId xmlns:p14="http://schemas.microsoft.com/office/powerpoint/2010/main" val="42495898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17158" y="485465"/>
            <a:ext cx="797484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К методам мониторинга изучения образовательного процесса относятся: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560394" y="2161612"/>
            <a:ext cx="885284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/>
              <a:t>в естественных условиях: наблюдение, беседа, анкетирование, </a:t>
            </a:r>
            <a:r>
              <a:rPr lang="ru-RU" sz="2000" b="1" dirty="0" smtClean="0"/>
              <a:t>анализ документов</a:t>
            </a:r>
            <a:r>
              <a:rPr lang="ru-RU" sz="2000" b="1" dirty="0"/>
              <a:t>, продуктов </a:t>
            </a:r>
            <a:r>
              <a:rPr lang="ru-RU" sz="2000" b="1" dirty="0" smtClean="0"/>
              <a:t>деятельности, опыта </a:t>
            </a:r>
            <a:r>
              <a:rPr lang="ru-RU" sz="2000" b="1" dirty="0"/>
              <a:t>работы </a:t>
            </a:r>
            <a:r>
              <a:rPr lang="ru-RU" sz="2000" b="1" dirty="0" smtClean="0"/>
              <a:t>педагогов;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0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 smtClean="0"/>
              <a:t>в </a:t>
            </a:r>
            <a:r>
              <a:rPr lang="ru-RU" sz="2000" b="1" dirty="0"/>
              <a:t>специально измененных условиях: эксперимент и опытная проверка выводов </a:t>
            </a:r>
            <a:r>
              <a:rPr lang="ru-RU" sz="2000" b="1" dirty="0" smtClean="0"/>
              <a:t>исследования;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0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 smtClean="0"/>
              <a:t>качественный </a:t>
            </a:r>
            <a:r>
              <a:rPr lang="ru-RU" sz="2000" b="1" dirty="0"/>
              <a:t>анализ и количественная обработка </a:t>
            </a:r>
            <a:r>
              <a:rPr lang="ru-RU" sz="2000" b="1" dirty="0" smtClean="0"/>
              <a:t>результатов;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0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 smtClean="0"/>
              <a:t>индивидуальная </a:t>
            </a:r>
            <a:r>
              <a:rPr lang="ru-RU" sz="2000" b="1" dirty="0"/>
              <a:t>и групповая экспертная оценка.</a:t>
            </a:r>
          </a:p>
        </p:txBody>
      </p:sp>
    </p:spTree>
    <p:extLst>
      <p:ext uri="{BB962C8B-B14F-4D97-AF65-F5344CB8AC3E}">
        <p14:creationId xmlns:p14="http://schemas.microsoft.com/office/powerpoint/2010/main" val="13494676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3206" y="1664228"/>
            <a:ext cx="11273051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/>
              <a:t>В </a:t>
            </a:r>
            <a:r>
              <a:rPr lang="ru-RU" sz="2000" b="1" i="1" dirty="0" smtClean="0"/>
              <a:t>« Федеральных </a:t>
            </a:r>
            <a:r>
              <a:rPr lang="ru-RU" sz="2000" b="1" i="1" dirty="0"/>
              <a:t>государственных требованиях к структуре </a:t>
            </a:r>
            <a:endParaRPr lang="ru-RU" sz="2000" b="1" i="1" dirty="0" smtClean="0"/>
          </a:p>
          <a:p>
            <a:pPr algn="ctr"/>
            <a:endParaRPr lang="ru-RU" sz="2000" b="1" i="1" dirty="0"/>
          </a:p>
          <a:p>
            <a:pPr algn="ctr"/>
            <a:r>
              <a:rPr lang="ru-RU" sz="2000" b="1" i="1" dirty="0" smtClean="0"/>
              <a:t>основной </a:t>
            </a:r>
            <a:r>
              <a:rPr lang="ru-RU" sz="2000" b="1" i="1" dirty="0"/>
              <a:t>общеобразовательной программы дошкольного </a:t>
            </a:r>
            <a:r>
              <a:rPr lang="ru-RU" sz="2000" b="1" i="1" dirty="0" smtClean="0"/>
              <a:t>образования » </a:t>
            </a:r>
            <a:r>
              <a:rPr lang="ru-RU" sz="2000" b="1" dirty="0"/>
              <a:t>в разделе </a:t>
            </a:r>
            <a:endParaRPr lang="ru-RU" sz="2000" b="1" dirty="0" smtClean="0"/>
          </a:p>
          <a:p>
            <a:pPr algn="ctr"/>
            <a:endParaRPr lang="ru-RU" sz="2000" b="1" i="1" dirty="0"/>
          </a:p>
          <a:p>
            <a:pPr algn="ctr"/>
            <a:r>
              <a:rPr lang="ru-RU" sz="2000" b="1" i="1" dirty="0" smtClean="0"/>
              <a:t>« </a:t>
            </a:r>
            <a:r>
              <a:rPr lang="ru-RU" sz="2000" b="1" i="1" dirty="0"/>
              <a:t>Система мониторинга достижения детьми планируемых результатов освоения </a:t>
            </a:r>
            <a:endParaRPr lang="ru-RU" sz="2000" b="1" i="1" dirty="0" smtClean="0"/>
          </a:p>
          <a:p>
            <a:pPr algn="ctr"/>
            <a:endParaRPr lang="ru-RU" sz="2000" b="1" i="1" dirty="0"/>
          </a:p>
          <a:p>
            <a:pPr algn="ctr"/>
            <a:r>
              <a:rPr lang="ru-RU" sz="2000" b="1" i="1" dirty="0" smtClean="0"/>
              <a:t>Программы », </a:t>
            </a:r>
            <a:r>
              <a:rPr lang="ru-RU" sz="2000" b="1" dirty="0"/>
              <a:t>указывается, что </a:t>
            </a:r>
            <a:r>
              <a:rPr lang="ru-RU" sz="2000" b="1" i="1" dirty="0"/>
              <a:t>«обязательным требованием к построению </a:t>
            </a:r>
            <a:endParaRPr lang="ru-RU" sz="2000" b="1" i="1" dirty="0" smtClean="0"/>
          </a:p>
          <a:p>
            <a:pPr algn="ctr"/>
            <a:endParaRPr lang="ru-RU" sz="2000" b="1" i="1" dirty="0"/>
          </a:p>
          <a:p>
            <a:pPr algn="ctr"/>
            <a:r>
              <a:rPr lang="ru-RU" sz="2000" b="1" i="1" dirty="0" smtClean="0"/>
              <a:t>системы </a:t>
            </a:r>
            <a:r>
              <a:rPr lang="ru-RU" sz="2000" b="1" i="1" dirty="0"/>
              <a:t>мониторинга является сочетание</a:t>
            </a:r>
            <a:r>
              <a:rPr lang="ru-RU" sz="2000" b="1" dirty="0"/>
              <a:t> </a:t>
            </a:r>
            <a:r>
              <a:rPr lang="ru-RU" sz="2000" b="1" dirty="0" err="1" smtClean="0">
                <a:solidFill>
                  <a:schemeClr val="accent1">
                    <a:lumMod val="75000"/>
                  </a:schemeClr>
                </a:solidFill>
              </a:rPr>
              <a:t>низкоформализированных</a:t>
            </a:r>
            <a:r>
              <a:rPr lang="ru-RU" sz="2000" b="1" dirty="0" smtClean="0"/>
              <a:t> </a:t>
            </a:r>
          </a:p>
          <a:p>
            <a:pPr algn="ctr"/>
            <a:endParaRPr lang="ru-RU" sz="2000" b="1" dirty="0"/>
          </a:p>
          <a:p>
            <a:pPr algn="ctr"/>
            <a:r>
              <a:rPr lang="ru-RU" sz="2000" b="1" dirty="0" smtClean="0"/>
              <a:t>(</a:t>
            </a:r>
            <a:r>
              <a:rPr lang="ru-RU" sz="2000" b="1" dirty="0"/>
              <a:t>наблюдение, беседа, экспертная оценка и др.) и </a:t>
            </a:r>
            <a:r>
              <a:rPr lang="ru-RU" sz="2000" b="1" dirty="0" err="1" smtClean="0">
                <a:solidFill>
                  <a:schemeClr val="accent1">
                    <a:lumMod val="75000"/>
                  </a:schemeClr>
                </a:solidFill>
              </a:rPr>
              <a:t>высокоформализированных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pPr algn="ctr"/>
            <a:endParaRPr lang="ru-RU" sz="20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ru-RU" sz="2000" b="1" dirty="0" smtClean="0"/>
              <a:t>(</a:t>
            </a:r>
            <a:r>
              <a:rPr lang="ru-RU" sz="2000" b="1" dirty="0"/>
              <a:t>тестов, проб, аппаратурных методов и др.) методов, обеспечивающих </a:t>
            </a:r>
            <a:endParaRPr lang="ru-RU" sz="2000" b="1" dirty="0" smtClean="0"/>
          </a:p>
          <a:p>
            <a:pPr algn="ctr"/>
            <a:endParaRPr lang="ru-RU" sz="2000" b="1" dirty="0"/>
          </a:p>
          <a:p>
            <a:pPr algn="ctr"/>
            <a:r>
              <a:rPr lang="ru-RU" sz="2000" b="1" dirty="0" smtClean="0"/>
              <a:t>объективность </a:t>
            </a:r>
            <a:r>
              <a:rPr lang="ru-RU" sz="2000" b="1" dirty="0"/>
              <a:t>и точность получаемых данных».</a:t>
            </a:r>
          </a:p>
        </p:txBody>
      </p:sp>
    </p:spTree>
    <p:extLst>
      <p:ext uri="{BB962C8B-B14F-4D97-AF65-F5344CB8AC3E}">
        <p14:creationId xmlns:p14="http://schemas.microsoft.com/office/powerpoint/2010/main" val="4600016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41529" y="2713082"/>
            <a:ext cx="79248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arenR"/>
            </a:pPr>
            <a:r>
              <a:rPr lang="ru-RU" dirty="0" smtClean="0"/>
              <a:t>сочетание </a:t>
            </a:r>
            <a:r>
              <a:rPr lang="ru-RU" dirty="0"/>
              <a:t>низко формализованных (наблюдение, беседа, </a:t>
            </a:r>
            <a:r>
              <a:rPr lang="ru-RU" dirty="0" smtClean="0"/>
              <a:t>экспертная оценка </a:t>
            </a:r>
            <a:r>
              <a:rPr lang="ru-RU" dirty="0"/>
              <a:t>и др.) и высоко формализованных (тестов, проб, аппаратурных </a:t>
            </a:r>
            <a:r>
              <a:rPr lang="ru-RU" dirty="0" smtClean="0"/>
              <a:t>методов и </a:t>
            </a:r>
            <a:r>
              <a:rPr lang="ru-RU" dirty="0"/>
              <a:t>др.) </a:t>
            </a:r>
            <a:r>
              <a:rPr lang="ru-RU" dirty="0" smtClean="0"/>
              <a:t>методов, обеспечивающее </a:t>
            </a:r>
            <a:r>
              <a:rPr lang="ru-RU" dirty="0"/>
              <a:t>объективность и точность </a:t>
            </a:r>
            <a:r>
              <a:rPr lang="ru-RU" dirty="0" smtClean="0"/>
              <a:t>получаемых данных;</a:t>
            </a:r>
          </a:p>
          <a:p>
            <a:pPr marL="342900" indent="-342900">
              <a:buFont typeface="+mj-lt"/>
              <a:buAutoNum type="arabicParenR"/>
            </a:pPr>
            <a:endParaRPr lang="ru-RU" dirty="0"/>
          </a:p>
          <a:p>
            <a:pPr marL="342900" indent="-342900">
              <a:buFont typeface="+mj-lt"/>
              <a:buAutoNum type="arabicParenR"/>
            </a:pPr>
            <a:endParaRPr lang="ru-RU" dirty="0" smtClean="0"/>
          </a:p>
          <a:p>
            <a:pPr marL="342900" indent="-342900">
              <a:buFont typeface="+mj-lt"/>
              <a:buAutoNum type="arabicParenR"/>
            </a:pPr>
            <a:r>
              <a:rPr lang="ru-RU" dirty="0" smtClean="0"/>
              <a:t>использование </a:t>
            </a:r>
            <a:r>
              <a:rPr lang="ru-RU" dirty="0"/>
              <a:t>только тех методов, применение которых </a:t>
            </a:r>
            <a:r>
              <a:rPr lang="ru-RU" dirty="0" smtClean="0"/>
              <a:t>позволяет получить </a:t>
            </a:r>
            <a:r>
              <a:rPr lang="ru-RU" dirty="0"/>
              <a:t>необходимый объем информации в оптимальные сроки.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791200" y="306022"/>
            <a:ext cx="6096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dirty="0"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При выборе методов мониторинга необходимо учитывать следующие</a:t>
            </a:r>
          </a:p>
          <a:p>
            <a:pPr algn="ctr"/>
            <a:r>
              <a:rPr lang="ru-RU" sz="2000" b="1" dirty="0"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требования: </a:t>
            </a:r>
          </a:p>
        </p:txBody>
      </p:sp>
    </p:spTree>
    <p:extLst>
      <p:ext uri="{BB962C8B-B14F-4D97-AF65-F5344CB8AC3E}">
        <p14:creationId xmlns:p14="http://schemas.microsoft.com/office/powerpoint/2010/main" val="4949557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708478" y="417226"/>
            <a:ext cx="748352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Мониторинг </a:t>
            </a:r>
            <a:r>
              <a:rPr lang="ru-RU" sz="2000" b="1" dirty="0" err="1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воспитательно</a:t>
            </a:r>
            <a:r>
              <a:rPr lang="ru-RU" sz="2000" b="1" dirty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-образовательной </a:t>
            </a:r>
            <a:r>
              <a:rPr lang="ru-RU" sz="2000" b="1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работы -</a:t>
            </a:r>
            <a:endParaRPr lang="ru-RU" sz="2000" b="1" dirty="0">
              <a:effectLst>
                <a:glow rad="1397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15403" y="2783848"/>
            <a:ext cx="7151427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/>
              <a:t>э</a:t>
            </a:r>
            <a:r>
              <a:rPr lang="ru-RU" sz="2000" b="1" dirty="0" smtClean="0"/>
              <a:t>то сбор</a:t>
            </a:r>
            <a:r>
              <a:rPr lang="ru-RU" sz="2000" b="1" dirty="0"/>
              <a:t>, системный учет, </a:t>
            </a:r>
            <a:r>
              <a:rPr lang="ru-RU" sz="2000" b="1" dirty="0" smtClean="0"/>
              <a:t>обработка </a:t>
            </a:r>
            <a:r>
              <a:rPr lang="ru-RU" sz="2000" b="1" dirty="0"/>
              <a:t>и анализ </a:t>
            </a:r>
            <a:endParaRPr lang="ru-RU" sz="2000" b="1" dirty="0" smtClean="0"/>
          </a:p>
          <a:p>
            <a:pPr algn="ctr"/>
            <a:endParaRPr lang="ru-RU" sz="2000" b="1" dirty="0"/>
          </a:p>
          <a:p>
            <a:pPr algn="ctr"/>
            <a:r>
              <a:rPr lang="ru-RU" sz="2000" b="1" dirty="0" smtClean="0"/>
              <a:t>информации </a:t>
            </a:r>
            <a:r>
              <a:rPr lang="ru-RU" sz="2000" b="1" dirty="0"/>
              <a:t>об организации и результатах </a:t>
            </a:r>
            <a:endParaRPr lang="ru-RU" sz="2000" b="1" dirty="0" smtClean="0"/>
          </a:p>
          <a:p>
            <a:pPr algn="ctr"/>
            <a:endParaRPr lang="ru-RU" sz="2000" b="1" dirty="0"/>
          </a:p>
          <a:p>
            <a:pPr algn="ctr"/>
            <a:r>
              <a:rPr lang="ru-RU" sz="2000" b="1" dirty="0" err="1" smtClean="0"/>
              <a:t>воспитательно</a:t>
            </a:r>
            <a:r>
              <a:rPr lang="ru-RU" sz="2000" b="1" dirty="0" smtClean="0"/>
              <a:t>-образовательного </a:t>
            </a:r>
            <a:r>
              <a:rPr lang="ru-RU" sz="2000" b="1" dirty="0"/>
              <a:t>процесса  для </a:t>
            </a:r>
            <a:endParaRPr lang="ru-RU" sz="2000" b="1" dirty="0" smtClean="0"/>
          </a:p>
          <a:p>
            <a:pPr algn="ctr"/>
            <a:endParaRPr lang="ru-RU" sz="2000" b="1" dirty="0"/>
          </a:p>
          <a:p>
            <a:pPr algn="ctr"/>
            <a:r>
              <a:rPr lang="ru-RU" sz="2000" b="1" dirty="0" smtClean="0"/>
              <a:t>эффективного </a:t>
            </a:r>
            <a:r>
              <a:rPr lang="ru-RU" sz="2000" b="1" dirty="0"/>
              <a:t>решения задач управления </a:t>
            </a:r>
            <a:endParaRPr lang="ru-RU" sz="2000" b="1" dirty="0" smtClean="0"/>
          </a:p>
          <a:p>
            <a:pPr algn="ctr"/>
            <a:endParaRPr lang="ru-RU" sz="2000" b="1" dirty="0"/>
          </a:p>
          <a:p>
            <a:pPr algn="ctr"/>
            <a:r>
              <a:rPr lang="ru-RU" sz="2000" b="1" dirty="0" smtClean="0"/>
              <a:t>качеством </a:t>
            </a:r>
            <a:r>
              <a:rPr lang="ru-RU" sz="2000" b="1" dirty="0"/>
              <a:t>образования в ДОУ.</a:t>
            </a:r>
          </a:p>
        </p:txBody>
      </p:sp>
    </p:spTree>
    <p:extLst>
      <p:ext uri="{BB962C8B-B14F-4D97-AF65-F5344CB8AC3E}">
        <p14:creationId xmlns:p14="http://schemas.microsoft.com/office/powerpoint/2010/main" val="1936932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7504" y="2210140"/>
            <a:ext cx="9253182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 smtClean="0"/>
              <a:t>реализация </a:t>
            </a:r>
            <a:r>
              <a:rPr lang="ru-RU" sz="2000" dirty="0"/>
              <a:t>базовых и парциальных </a:t>
            </a:r>
            <a:r>
              <a:rPr lang="ru-RU" sz="2000" dirty="0" smtClean="0"/>
              <a:t>учебных программ;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sz="20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 smtClean="0"/>
              <a:t>уровень </a:t>
            </a:r>
            <a:r>
              <a:rPr lang="ru-RU" sz="2000" dirty="0"/>
              <a:t>физического и психического развития </a:t>
            </a:r>
            <a:r>
              <a:rPr lang="ru-RU" sz="2000" dirty="0" smtClean="0"/>
              <a:t>воспитанников;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sz="20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 smtClean="0"/>
              <a:t>состояние </a:t>
            </a:r>
            <a:r>
              <a:rPr lang="ru-RU" sz="2000" dirty="0"/>
              <a:t>здоровья </a:t>
            </a:r>
            <a:r>
              <a:rPr lang="ru-RU" sz="2000" dirty="0" smtClean="0"/>
              <a:t>воспитанников;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sz="20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 smtClean="0"/>
              <a:t>адаптация </a:t>
            </a:r>
            <a:r>
              <a:rPr lang="ru-RU" sz="2000" dirty="0"/>
              <a:t>вновь прибывших детей к условиям </a:t>
            </a:r>
            <a:r>
              <a:rPr lang="ru-RU" sz="2000" dirty="0" smtClean="0"/>
              <a:t>ДОУ;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sz="20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 smtClean="0"/>
              <a:t>готовность </a:t>
            </a:r>
            <a:r>
              <a:rPr lang="ru-RU" sz="2000" dirty="0"/>
              <a:t>детей подготовительных групп к </a:t>
            </a:r>
            <a:r>
              <a:rPr lang="ru-RU" sz="2000" dirty="0" smtClean="0"/>
              <a:t>школе;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sz="20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 smtClean="0"/>
              <a:t>эмоциональное </a:t>
            </a:r>
            <a:r>
              <a:rPr lang="ru-RU" sz="2000" dirty="0"/>
              <a:t>благополучие воспитанников в </a:t>
            </a:r>
            <a:r>
              <a:rPr lang="ru-RU" sz="2000" dirty="0" smtClean="0"/>
              <a:t>ДОУ;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sz="20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 smtClean="0"/>
              <a:t>предметно-развивающая </a:t>
            </a:r>
            <a:r>
              <a:rPr lang="ru-RU" sz="2000" dirty="0"/>
              <a:t>среда;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77504" y="1534320"/>
            <a:ext cx="1174617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u="sng" dirty="0"/>
              <a:t>Направлениями мониторинга </a:t>
            </a:r>
            <a:r>
              <a:rPr lang="ru-RU" sz="2000" b="1" u="sng" dirty="0" err="1"/>
              <a:t>воспитательно</a:t>
            </a:r>
            <a:r>
              <a:rPr lang="ru-RU" sz="2000" b="1" u="sng" dirty="0"/>
              <a:t>-образовательной работы </a:t>
            </a:r>
            <a:r>
              <a:rPr lang="ru-RU" sz="2000" b="1" u="sng" dirty="0" smtClean="0"/>
              <a:t>могут </a:t>
            </a:r>
            <a:r>
              <a:rPr lang="ru-RU" sz="2000" b="1" u="sng" dirty="0"/>
              <a:t>быть:</a:t>
            </a:r>
          </a:p>
        </p:txBody>
      </p:sp>
    </p:spTree>
    <p:extLst>
      <p:ext uri="{BB962C8B-B14F-4D97-AF65-F5344CB8AC3E}">
        <p14:creationId xmlns:p14="http://schemas.microsoft.com/office/powerpoint/2010/main" val="14797858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77459" y="896919"/>
            <a:ext cx="5091458" cy="461665"/>
          </a:xfrm>
          <a:prstGeom prst="rect">
            <a:avLst/>
          </a:prstGeom>
          <a:ln w="38100"/>
          <a:effectLst>
            <a:innerShdw blurRad="63500" dist="50800" dir="16200000">
              <a:prstClr val="black">
                <a:alpha val="50000"/>
              </a:prstClr>
            </a:innerShdw>
            <a:reflection blurRad="6350" stA="50000" endA="300" endPos="38500" dist="50800" dir="5400000" sy="-100000" algn="bl" rotWithShape="0"/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400" b="1" dirty="0"/>
              <a:t>Формы мониторинга (методы):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78004" y="2413338"/>
            <a:ext cx="6546377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/>
              <a:t>наблюдение за </a:t>
            </a:r>
            <a:r>
              <a:rPr lang="ru-RU" b="1" dirty="0" smtClean="0"/>
              <a:t>ребенком;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/>
              <a:t>б</a:t>
            </a:r>
            <a:r>
              <a:rPr lang="ru-RU" b="1" dirty="0" smtClean="0"/>
              <a:t>еседа;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/>
              <a:t>экспертные оценки;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err="1" smtClean="0"/>
              <a:t>критериально</a:t>
            </a:r>
            <a:r>
              <a:rPr lang="ru-RU" b="1" dirty="0" smtClean="0"/>
              <a:t>-ориентированные </a:t>
            </a:r>
            <a:r>
              <a:rPr lang="ru-RU" b="1" dirty="0"/>
              <a:t>методики </a:t>
            </a:r>
            <a:r>
              <a:rPr lang="ru-RU" b="1" dirty="0" err="1"/>
              <a:t>нетестового</a:t>
            </a:r>
            <a:r>
              <a:rPr lang="ru-RU" b="1" dirty="0"/>
              <a:t> </a:t>
            </a:r>
            <a:r>
              <a:rPr lang="ru-RU" b="1" dirty="0" smtClean="0"/>
              <a:t>типа;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err="1" smtClean="0"/>
              <a:t>критериально</a:t>
            </a:r>
            <a:r>
              <a:rPr lang="ru-RU" b="1" dirty="0" smtClean="0"/>
              <a:t>-ориентированное тестирование;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/>
              <a:t>скрининг-тесты </a:t>
            </a:r>
            <a:r>
              <a:rPr lang="ru-RU" b="1" dirty="0"/>
              <a:t>и </a:t>
            </a:r>
            <a:r>
              <a:rPr lang="ru-RU" b="1" dirty="0" smtClean="0"/>
              <a:t>др.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3056901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лед самолета">
  <a:themeElements>
    <a:clrScheme name="След самолета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E5224E"/>
      </a:accent1>
      <a:accent2>
        <a:srgbClr val="9D074E"/>
      </a:accent2>
      <a:accent3>
        <a:srgbClr val="7F2294"/>
      </a:accent3>
      <a:accent4>
        <a:srgbClr val="8D65EA"/>
      </a:accent4>
      <a:accent5>
        <a:srgbClr val="588FE2"/>
      </a:accent5>
      <a:accent6>
        <a:srgbClr val="127CA4"/>
      </a:accent6>
      <a:hlink>
        <a:srgbClr val="FB4AB6"/>
      </a:hlink>
      <a:folHlink>
        <a:srgbClr val="F98FE9"/>
      </a:folHlink>
    </a:clrScheme>
    <a:fontScheme name="След самолета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ед самолета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6DB8EB18-3657-4051-A897-2ED38832359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TM04033937[[fn=След самолета]]</Template>
  <TotalTime>243</TotalTime>
  <Words>1105</Words>
  <Application>Microsoft Office PowerPoint</Application>
  <PresentationFormat>Широкоэкранный</PresentationFormat>
  <Paragraphs>218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6" baseType="lpstr">
      <vt:lpstr>Arial</vt:lpstr>
      <vt:lpstr>Century Gothic</vt:lpstr>
      <vt:lpstr>Wingdings</vt:lpstr>
      <vt:lpstr>След самолета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</dc:creator>
  <cp:lastModifiedBy>Александр</cp:lastModifiedBy>
  <cp:revision>19</cp:revision>
  <dcterms:created xsi:type="dcterms:W3CDTF">2016-06-06T12:23:16Z</dcterms:created>
  <dcterms:modified xsi:type="dcterms:W3CDTF">2016-09-12T14:17:43Z</dcterms:modified>
</cp:coreProperties>
</file>