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2"/>
  </p:notesMasterIdLst>
  <p:sldIdLst>
    <p:sldId id="256" r:id="rId2"/>
    <p:sldId id="261" r:id="rId3"/>
    <p:sldId id="257" r:id="rId4"/>
    <p:sldId id="259" r:id="rId5"/>
    <p:sldId id="260" r:id="rId6"/>
    <p:sldId id="264" r:id="rId7"/>
    <p:sldId id="268" r:id="rId8"/>
    <p:sldId id="269" r:id="rId9"/>
    <p:sldId id="270" r:id="rId10"/>
    <p:sldId id="271" r:id="rId11"/>
    <p:sldId id="272" r:id="rId12"/>
    <p:sldId id="275" r:id="rId13"/>
    <p:sldId id="273" r:id="rId14"/>
    <p:sldId id="274" r:id="rId15"/>
    <p:sldId id="279" r:id="rId16"/>
    <p:sldId id="281" r:id="rId17"/>
    <p:sldId id="283" r:id="rId18"/>
    <p:sldId id="284" r:id="rId19"/>
    <p:sldId id="280" r:id="rId20"/>
    <p:sldId id="278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C2F50-1F9F-47AA-A9DA-E59399B6DC2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91691-0B7A-4B5E-9D8F-FE4813B774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91691-0B7A-4B5E-9D8F-FE4813B774C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0"/>
          <p:cNvSpPr>
            <a:spLocks noChangeArrowheads="1"/>
          </p:cNvSpPr>
          <p:nvPr/>
        </p:nvSpPr>
        <p:spPr bwMode="gray">
          <a:xfrm>
            <a:off x="0" y="2614613"/>
            <a:ext cx="1285875" cy="1271587"/>
          </a:xfrm>
          <a:prstGeom prst="rect">
            <a:avLst/>
          </a:prstGeom>
          <a:solidFill>
            <a:schemeClr val="hlink">
              <a:alpha val="3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180"/>
          <p:cNvSpPr>
            <a:spLocks noChangeArrowheads="1"/>
          </p:cNvSpPr>
          <p:nvPr/>
        </p:nvSpPr>
        <p:spPr bwMode="gray">
          <a:xfrm>
            <a:off x="-3175" y="0"/>
            <a:ext cx="1289050" cy="1271588"/>
          </a:xfrm>
          <a:prstGeom prst="rect">
            <a:avLst/>
          </a:prstGeom>
          <a:solidFill>
            <a:schemeClr val="hlink"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181"/>
          <p:cNvSpPr>
            <a:spLocks noChangeArrowheads="1"/>
          </p:cNvSpPr>
          <p:nvPr/>
        </p:nvSpPr>
        <p:spPr bwMode="gray">
          <a:xfrm>
            <a:off x="-3175" y="1295400"/>
            <a:ext cx="1289050" cy="12779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182"/>
          <p:cNvSpPr>
            <a:spLocks noChangeArrowheads="1"/>
          </p:cNvSpPr>
          <p:nvPr/>
        </p:nvSpPr>
        <p:spPr bwMode="gray">
          <a:xfrm>
            <a:off x="1314450" y="1300163"/>
            <a:ext cx="1289050" cy="1273175"/>
          </a:xfrm>
          <a:prstGeom prst="rect">
            <a:avLst/>
          </a:prstGeom>
          <a:solidFill>
            <a:schemeClr val="accent1">
              <a:alpha val="39999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183"/>
          <p:cNvSpPr>
            <a:spLocks noChangeArrowheads="1"/>
          </p:cNvSpPr>
          <p:nvPr/>
        </p:nvSpPr>
        <p:spPr bwMode="gray">
          <a:xfrm>
            <a:off x="2632075" y="1300163"/>
            <a:ext cx="1289050" cy="1273175"/>
          </a:xfrm>
          <a:prstGeom prst="rect">
            <a:avLst/>
          </a:prstGeom>
          <a:solidFill>
            <a:schemeClr val="accent1">
              <a:alpha val="66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Rectangle 184"/>
          <p:cNvSpPr>
            <a:spLocks noChangeArrowheads="1"/>
          </p:cNvSpPr>
          <p:nvPr/>
        </p:nvSpPr>
        <p:spPr bwMode="gray">
          <a:xfrm>
            <a:off x="3959225" y="1295400"/>
            <a:ext cx="1289050" cy="12827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185"/>
          <p:cNvSpPr>
            <a:spLocks noChangeArrowheads="1"/>
          </p:cNvSpPr>
          <p:nvPr/>
        </p:nvSpPr>
        <p:spPr bwMode="gray">
          <a:xfrm>
            <a:off x="5267325" y="1295400"/>
            <a:ext cx="1289050" cy="1292225"/>
          </a:xfrm>
          <a:prstGeom prst="rect">
            <a:avLst/>
          </a:prstGeom>
          <a:solidFill>
            <a:srgbClr val="FD9A7B">
              <a:alpha val="24001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Rectangle 187"/>
          <p:cNvSpPr>
            <a:spLocks noChangeArrowheads="1"/>
          </p:cNvSpPr>
          <p:nvPr/>
        </p:nvSpPr>
        <p:spPr bwMode="gray">
          <a:xfrm>
            <a:off x="5268913" y="0"/>
            <a:ext cx="1289050" cy="1271588"/>
          </a:xfrm>
          <a:prstGeom prst="rect">
            <a:avLst/>
          </a:prstGeom>
          <a:solidFill>
            <a:schemeClr val="accent2">
              <a:alpha val="60001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Rectangle 189"/>
          <p:cNvSpPr>
            <a:spLocks noChangeArrowheads="1"/>
          </p:cNvSpPr>
          <p:nvPr/>
        </p:nvSpPr>
        <p:spPr bwMode="gray">
          <a:xfrm>
            <a:off x="1314450" y="2614613"/>
            <a:ext cx="1289050" cy="12715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Rectangle 191"/>
          <p:cNvSpPr>
            <a:spLocks noChangeArrowheads="1"/>
          </p:cNvSpPr>
          <p:nvPr/>
        </p:nvSpPr>
        <p:spPr bwMode="gray">
          <a:xfrm>
            <a:off x="6575425" y="1300163"/>
            <a:ext cx="1289050" cy="1273175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Rectangle 192"/>
          <p:cNvSpPr>
            <a:spLocks noChangeArrowheads="1"/>
          </p:cNvSpPr>
          <p:nvPr/>
        </p:nvSpPr>
        <p:spPr bwMode="gray">
          <a:xfrm>
            <a:off x="2644775" y="2614613"/>
            <a:ext cx="1276350" cy="1271587"/>
          </a:xfrm>
          <a:prstGeom prst="rect">
            <a:avLst/>
          </a:prstGeom>
          <a:solidFill>
            <a:schemeClr val="accent2">
              <a:alpha val="60001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Line 195"/>
          <p:cNvSpPr>
            <a:spLocks noChangeShapeType="1"/>
          </p:cNvSpPr>
          <p:nvPr/>
        </p:nvSpPr>
        <p:spPr bwMode="gray">
          <a:xfrm>
            <a:off x="5257800" y="1295400"/>
            <a:ext cx="0" cy="2590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Line 197"/>
          <p:cNvSpPr>
            <a:spLocks noChangeShapeType="1"/>
          </p:cNvSpPr>
          <p:nvPr/>
        </p:nvSpPr>
        <p:spPr bwMode="gray">
          <a:xfrm>
            <a:off x="3949700" y="2587625"/>
            <a:ext cx="27559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Line 213"/>
          <p:cNvSpPr>
            <a:spLocks noChangeShapeType="1"/>
          </p:cNvSpPr>
          <p:nvPr/>
        </p:nvSpPr>
        <p:spPr bwMode="gray">
          <a:xfrm>
            <a:off x="6577013" y="1271588"/>
            <a:ext cx="0" cy="139541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Rectangle 181"/>
          <p:cNvSpPr>
            <a:spLocks noChangeArrowheads="1"/>
          </p:cNvSpPr>
          <p:nvPr/>
        </p:nvSpPr>
        <p:spPr bwMode="gray">
          <a:xfrm>
            <a:off x="3959225" y="2614613"/>
            <a:ext cx="1289050" cy="12715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1" y="4077072"/>
            <a:ext cx="4876800" cy="1143000"/>
          </a:xfrm>
          <a:extLst/>
        </p:spPr>
        <p:txBody>
          <a:bodyPr/>
          <a:lstStyle>
            <a:lvl1pPr>
              <a:defRPr sz="48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lvl="0"/>
            <a:r>
              <a:rPr lang="ru-RU" noProof="0"/>
              <a:t>Образец заголовка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3175" y="5373216"/>
            <a:ext cx="4876800" cy="304800"/>
          </a:xfrm>
          <a:extLst/>
        </p:spPr>
        <p:txBody>
          <a:bodyPr/>
          <a:lstStyle>
            <a:lvl1pPr marL="0" indent="0">
              <a:buFont typeface="Wingdings" pitchFamily="2" charset="2"/>
              <a:buNone/>
              <a:defRPr sz="1600" b="0"/>
            </a:lvl1pPr>
          </a:lstStyle>
          <a:p>
            <a:pPr lvl="0"/>
            <a:r>
              <a:rPr lang="ru-RU" noProof="0"/>
              <a:t>Образец подзаголовка</a:t>
            </a:r>
            <a:endParaRPr lang="en-US" noProof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A68851-3D46-49A9-8C2F-5C2E268920A5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05AE5C-9E38-4A3F-9C0C-92F1C3C27F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85750"/>
            <a:ext cx="2095500" cy="59626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134100" cy="59626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8F1D58-8E03-469A-A3C7-167313F7CAB4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BBDAAF-7808-47A5-BF21-ACCCBD53E3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285750"/>
            <a:ext cx="7410450" cy="563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143000"/>
            <a:ext cx="8382000" cy="5105400"/>
          </a:xfrm>
        </p:spPr>
        <p:txBody>
          <a:bodyPr/>
          <a:lstStyle/>
          <a:p>
            <a:pPr lvl="0"/>
            <a:r>
              <a:rPr lang="ru-RU" noProof="0"/>
              <a:t>Вставка диаграммы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15EC68-6229-4245-92B6-CDD94ACBCCBB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6CF6B1-9B94-4E27-B528-78A609198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51BDC9-6F29-4B88-9537-1BE4D4B66908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E1723D-34D3-4BFD-805F-45ED66E8E6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F16C9B-C97F-4E13-A216-21462D04653C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50F2C9-1498-4EA1-BA8C-3E078451E7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83CB55-49F0-496F-8596-E0B50A068110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894AAF0-DD0C-4588-A2F2-5092466FA1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843EF8-6B04-492F-93F5-C3A5BE328945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FCB848-D2AE-49E4-8985-313B9A525F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7EC4EF-2295-4F48-8753-20CCC5C86F3B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B66CA9-513B-41B9-A665-0B62EBF3FF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3A300C-78F5-4E87-8920-33A196AFE172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E0AD17-BF26-4D91-83B2-DB5D249A14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FBDFA0-7603-409D-885E-2728A09A357E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1E8D6E-0E60-48F2-870E-4B748CBC17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4191000" y="64389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1"/>
          </p:nvPr>
        </p:nvSpPr>
        <p:spPr>
          <a:xfrm>
            <a:off x="6553200" y="6438900"/>
            <a:ext cx="1524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A7BE3C-FC83-4D2E-A018-33B1A6BDE37B}" type="datetimeFigureOut">
              <a:rPr lang="ru-RU"/>
              <a:pPr>
                <a:defRPr/>
              </a:pPr>
              <a:t>16.04.2018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19850"/>
            <a:ext cx="457200" cy="32067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C907B0-F0B8-4A9B-B24B-5B9A61E27A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1430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34" name="Rectangle 210"/>
          <p:cNvSpPr>
            <a:spLocks noChangeArrowheads="1"/>
          </p:cNvSpPr>
          <p:nvPr/>
        </p:nvSpPr>
        <p:spPr bwMode="gray">
          <a:xfrm>
            <a:off x="8755063" y="0"/>
            <a:ext cx="388937" cy="38735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227"/>
          <p:cNvGrpSpPr>
            <a:grpSpLocks/>
          </p:cNvGrpSpPr>
          <p:nvPr/>
        </p:nvGrpSpPr>
        <p:grpSpPr bwMode="auto">
          <a:xfrm>
            <a:off x="0" y="0"/>
            <a:ext cx="792163" cy="801688"/>
            <a:chOff x="0" y="0"/>
            <a:chExt cx="499" cy="505"/>
          </a:xfrm>
        </p:grpSpPr>
        <p:sp>
          <p:nvSpPr>
            <p:cNvPr id="1236" name="Rectangle 212"/>
            <p:cNvSpPr>
              <a:spLocks noChangeArrowheads="1"/>
            </p:cNvSpPr>
            <p:nvPr userDrawn="1"/>
          </p:nvSpPr>
          <p:spPr bwMode="gray">
            <a:xfrm>
              <a:off x="254" y="261"/>
              <a:ext cx="245" cy="244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7" name="Rectangle 213"/>
            <p:cNvSpPr>
              <a:spLocks noChangeArrowheads="1"/>
            </p:cNvSpPr>
            <p:nvPr userDrawn="1"/>
          </p:nvSpPr>
          <p:spPr bwMode="gray">
            <a:xfrm>
              <a:off x="0" y="0"/>
              <a:ext cx="245" cy="2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8" name="Rectangle 214"/>
            <p:cNvSpPr>
              <a:spLocks noChangeArrowheads="1"/>
            </p:cNvSpPr>
            <p:nvPr userDrawn="1"/>
          </p:nvSpPr>
          <p:spPr bwMode="gray">
            <a:xfrm>
              <a:off x="0" y="256"/>
              <a:ext cx="245" cy="24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226"/>
          <p:cNvGrpSpPr>
            <a:grpSpLocks/>
          </p:cNvGrpSpPr>
          <p:nvPr/>
        </p:nvGrpSpPr>
        <p:grpSpPr bwMode="auto">
          <a:xfrm>
            <a:off x="8348663" y="406400"/>
            <a:ext cx="795337" cy="387350"/>
            <a:chOff x="5259" y="256"/>
            <a:chExt cx="501" cy="244"/>
          </a:xfrm>
        </p:grpSpPr>
        <p:sp>
          <p:nvSpPr>
            <p:cNvPr id="1233" name="Rectangle 209"/>
            <p:cNvSpPr>
              <a:spLocks noChangeArrowheads="1"/>
            </p:cNvSpPr>
            <p:nvPr/>
          </p:nvSpPr>
          <p:spPr bwMode="gray">
            <a:xfrm>
              <a:off x="5515" y="256"/>
              <a:ext cx="245" cy="24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5" name="Rectangle 211"/>
            <p:cNvSpPr>
              <a:spLocks noChangeArrowheads="1"/>
            </p:cNvSpPr>
            <p:nvPr/>
          </p:nvSpPr>
          <p:spPr bwMode="gray">
            <a:xfrm>
              <a:off x="5259" y="256"/>
              <a:ext cx="245" cy="2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19150" y="285750"/>
            <a:ext cx="741045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rgbClr val="000000"/>
          </a:solidFill>
          <a:latin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rgbClr val="000000"/>
          </a:solidFill>
          <a:latin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Arial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/>
          </p:cNvPr>
          <p:cNvSpPr/>
          <p:nvPr/>
        </p:nvSpPr>
        <p:spPr>
          <a:xfrm>
            <a:off x="0" y="3811012"/>
            <a:ext cx="914399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Нормотворчество, </a:t>
            </a:r>
            <a:br>
              <a:rPr lang="ru-RU" sz="48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all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  одна  из  форм</a:t>
            </a:r>
            <a:br>
              <a:rPr lang="ru-RU" sz="48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социализации</a:t>
            </a:r>
            <a:br>
              <a:rPr lang="ru-RU" sz="48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дошкольника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5436096" y="2708920"/>
            <a:ext cx="3707904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altLang="ru-RU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Рудина Светлана Вячеславовна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/>
          </p:cNvPr>
          <p:cNvSpPr txBox="1"/>
          <p:nvPr/>
        </p:nvSpPr>
        <p:spPr>
          <a:xfrm>
            <a:off x="500034" y="500042"/>
            <a:ext cx="81439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поведения в спальне</a:t>
            </a:r>
          </a:p>
        </p:txBody>
      </p:sp>
      <p:pic>
        <p:nvPicPr>
          <p:cNvPr id="5" name="Picture 11" descr="H:\2010-01-19\042.JPG">
            <a:extLst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857375"/>
            <a:ext cx="7358062" cy="32861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/>
          </p:cNvPr>
          <p:cNvSpPr txBox="1"/>
          <p:nvPr/>
        </p:nvSpPr>
        <p:spPr>
          <a:xfrm>
            <a:off x="357158" y="357166"/>
            <a:ext cx="835824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поведения на лестнице</a:t>
            </a:r>
          </a:p>
        </p:txBody>
      </p:sp>
      <p:pic>
        <p:nvPicPr>
          <p:cNvPr id="4" name="Picture 3" descr="H:\портфолио\P1020025.jpg">
            <a:extLst/>
          </p:cNvPr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757238" y="1214438"/>
            <a:ext cx="3600450" cy="25876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" descr="H:\портфолио\P1020025.jpg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lum bright="30000" contrast="30000"/>
          </a:blip>
          <a:srcRect/>
          <a:stretch>
            <a:fillRect/>
          </a:stretch>
        </p:blipFill>
        <p:spPr bwMode="auto">
          <a:xfrm>
            <a:off x="1928813" y="4000500"/>
            <a:ext cx="3600450" cy="2405063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 descr="H:\портфолио\P1020025.jpg">
            <a:extLst/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 contrast="30000"/>
          </a:blip>
          <a:srcRect/>
          <a:stretch>
            <a:fillRect/>
          </a:stretch>
        </p:blipFill>
        <p:spPr bwMode="auto">
          <a:xfrm>
            <a:off x="6072188" y="1785938"/>
            <a:ext cx="2411412" cy="3398837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:\100OLYMP\P1010102.JPG">
            <a:extLst/>
          </p:cNvPr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2928938" y="1571625"/>
            <a:ext cx="3286125" cy="45053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/>
          </p:cNvPr>
          <p:cNvSpPr txBox="1"/>
          <p:nvPr/>
        </p:nvSpPr>
        <p:spPr>
          <a:xfrm>
            <a:off x="323528" y="332656"/>
            <a:ext cx="850112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 «Осторожно! Гололёд!»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/>
          </p:cNvPr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 выстраиванию взаимодействия при вхождении ребёнка в игру сверстников</a:t>
            </a:r>
          </a:p>
        </p:txBody>
      </p:sp>
      <p:pic>
        <p:nvPicPr>
          <p:cNvPr id="5" name="Picture 7" descr="G:\Фото\2\2010-01-19\069.JPG">
            <a:extLst/>
          </p:cNvPr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142875" y="2143125"/>
            <a:ext cx="2700338" cy="42005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8" descr="G:\Фото\2\2010-01-19\068.JPG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 bwMode="auto">
          <a:xfrm>
            <a:off x="3157538" y="1857375"/>
            <a:ext cx="2700337" cy="41497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9" descr="G:\Фото\2\2010-01-19\070.JPG">
            <a:extLst/>
          </p:cNvPr>
          <p:cNvPicPr>
            <a:picLocks noChangeAspect="1" noChangeArrowheads="1"/>
          </p:cNvPicPr>
          <p:nvPr/>
        </p:nvPicPr>
        <p:blipFill>
          <a:blip r:embed="rId4" cstate="print">
            <a:lum bright="20000" contrast="30000"/>
          </a:blip>
          <a:srcRect/>
          <a:stretch>
            <a:fillRect/>
          </a:stretch>
        </p:blipFill>
        <p:spPr bwMode="auto">
          <a:xfrm>
            <a:off x="6229350" y="2139950"/>
            <a:ext cx="2700338" cy="414655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/>
          </p:cNvPr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 выстраиванию взаимодействия в игре</a:t>
            </a:r>
          </a:p>
        </p:txBody>
      </p:sp>
      <p:pic>
        <p:nvPicPr>
          <p:cNvPr id="5" name="Picture 2" descr="G:\Фото\2\2010-01-19\071.JPG">
            <a:extLst/>
          </p:cNvPr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</a:blip>
          <a:srcRect/>
          <a:stretch>
            <a:fillRect/>
          </a:stretch>
        </p:blipFill>
        <p:spPr bwMode="auto">
          <a:xfrm>
            <a:off x="214313" y="1714500"/>
            <a:ext cx="2700337" cy="397827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1" descr="G:\Фото\2\2010-01-19\072.JPG">
            <a:extLst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3214688" y="2214563"/>
            <a:ext cx="2700337" cy="400050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3" descr="G:\Фото\2\2010-01-19\073.JPG">
            <a:extLst/>
          </p:cNvPr>
          <p:cNvPicPr>
            <a:picLocks noChangeAspect="1" noChangeArrowheads="1"/>
          </p:cNvPicPr>
          <p:nvPr/>
        </p:nvPicPr>
        <p:blipFill>
          <a:blip r:embed="rId4" cstate="print">
            <a:lum bright="20000" contrast="40000"/>
          </a:blip>
          <a:srcRect/>
          <a:stretch>
            <a:fillRect/>
          </a:stretch>
        </p:blipFill>
        <p:spPr bwMode="auto">
          <a:xfrm>
            <a:off x="6143625" y="1714500"/>
            <a:ext cx="2700338" cy="3973513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D:\оформление\Изображение 095.jpg"/>
          <p:cNvPicPr>
            <a:picLocks noChangeAspect="1" noChangeArrowheads="1"/>
          </p:cNvPicPr>
          <p:nvPr/>
        </p:nvPicPr>
        <p:blipFill>
          <a:blip r:embed="rId2" cstate="print"/>
          <a:srcRect t="6806" b="7201"/>
          <a:stretch>
            <a:fillRect/>
          </a:stretch>
        </p:blipFill>
        <p:spPr bwMode="auto">
          <a:xfrm flipH="1">
            <a:off x="6138601" y="3185592"/>
            <a:ext cx="3005399" cy="3672408"/>
          </a:xfrm>
          <a:prstGeom prst="rect">
            <a:avLst/>
          </a:prstGeom>
          <a:noFill/>
        </p:spPr>
      </p:pic>
      <p:sp>
        <p:nvSpPr>
          <p:cNvPr id="16387" name="TextBox 1">
            <a:extLst/>
          </p:cNvPr>
          <p:cNvSpPr txBox="1">
            <a:spLocks noChangeArrowheads="1"/>
          </p:cNvSpPr>
          <p:nvPr/>
        </p:nvSpPr>
        <p:spPr bwMode="auto">
          <a:xfrm>
            <a:off x="467544" y="764704"/>
            <a:ext cx="7921625" cy="403187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Кто станет говорить речи, </a:t>
            </a:r>
            <a:b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другому — не перебивать, </a:t>
            </a:r>
            <a:b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дать окончить и </a:t>
            </a:r>
            <a:b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потом другому говорить, как честным людям надлежит, а не как бабам-торговкам.</a:t>
            </a:r>
          </a:p>
          <a:p>
            <a:pPr algn="ctr" eaLnBrk="1" hangingPunct="1">
              <a:defRPr/>
            </a:pPr>
            <a:br>
              <a:rPr lang="ru-RU" alt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alt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Петр </a:t>
            </a:r>
            <a:r>
              <a:rPr lang="en-US" alt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1">
            <a:extLst/>
          </p:cNvPr>
          <p:cNvSpPr txBox="1">
            <a:spLocks noChangeArrowheads="1"/>
          </p:cNvSpPr>
          <p:nvPr/>
        </p:nvSpPr>
        <p:spPr bwMode="auto">
          <a:xfrm>
            <a:off x="539552" y="1124744"/>
            <a:ext cx="7993063" cy="255454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Есть три способа отвечать на вопросы: сказать необходимое, </a:t>
            </a:r>
            <a:b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с приветливостью и </a:t>
            </a:r>
            <a:b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наговорить лишнего.</a:t>
            </a:r>
          </a:p>
          <a:p>
            <a:pPr eaLnBrk="1" hangingPunct="1">
              <a:defRPr/>
            </a:pPr>
            <a:endParaRPr lang="ru-RU" alt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defRPr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Плутарх</a:t>
            </a:r>
          </a:p>
        </p:txBody>
      </p:sp>
      <p:pic>
        <p:nvPicPr>
          <p:cNvPr id="29700" name="Picture 4" descr="D:\оформление\Изображение 09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0473"/>
            <a:ext cx="3563888" cy="4217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/>
          </p:cNvPr>
          <p:cNvSpPr txBox="1"/>
          <p:nvPr/>
        </p:nvSpPr>
        <p:spPr>
          <a:xfrm>
            <a:off x="539552" y="836712"/>
            <a:ext cx="7991475" cy="49552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работы: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defRPr/>
            </a:pP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Вы обсуждаете варианты данного поведения, фактически определяете пространство возможностей данной ситуации.</a:t>
            </a:r>
          </a:p>
          <a:p>
            <a:pPr algn="just">
              <a:defRPr/>
            </a:pP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Разделив лист бумаги на две части, с одной стороны схематично изображаете фактическое действие (т.е. как нельзя себя вести), а с другой как нужно себя вести, чтобы избежать нежелательных последствий.</a:t>
            </a:r>
          </a:p>
          <a:p>
            <a:pPr algn="just">
              <a:defRPr/>
            </a:pP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В завершении вам нужно зарисовать правило в виде «знака», чтобы это было понятно всем. </a:t>
            </a:r>
            <a:b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/>
          </p:cNvPr>
          <p:cNvSpPr txBox="1"/>
          <p:nvPr/>
        </p:nvSpPr>
        <p:spPr>
          <a:xfrm>
            <a:off x="503238" y="836613"/>
            <a:ext cx="8137525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 коммуникативное развитие направлено на: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присвоение норм и ценностей, принятых в обществе, включая моральные и нравственные ценности; </a:t>
            </a:r>
          </a:p>
          <a:p>
            <a:pPr algn="just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общения и взаимодействия ребёнка с взрослыми и сверстниками; </a:t>
            </a:r>
          </a:p>
          <a:p>
            <a:pPr algn="just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самостоятельности, целенаправленности и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собственных действий; </a:t>
            </a:r>
          </a:p>
          <a:p>
            <a:pPr algn="just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социального и эмоционального интеллекта, эмоциональной отзывчивости, сопереживания, </a:t>
            </a:r>
          </a:p>
          <a:p>
            <a:pPr algn="just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готовности к совместной деятельности со сверстниками, </a:t>
            </a:r>
          </a:p>
        </p:txBody>
      </p:sp>
      <p:pic>
        <p:nvPicPr>
          <p:cNvPr id="4" name="Picture 65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" b="-290"/>
          <a:stretch>
            <a:fillRect/>
          </a:stretch>
        </p:blipFill>
        <p:spPr bwMode="auto">
          <a:xfrm>
            <a:off x="0" y="1628800"/>
            <a:ext cx="516173" cy="61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5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" b="-290"/>
          <a:stretch>
            <a:fillRect/>
          </a:stretch>
        </p:blipFill>
        <p:spPr bwMode="auto">
          <a:xfrm>
            <a:off x="0" y="2348880"/>
            <a:ext cx="516173" cy="61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5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" b="-290"/>
          <a:stretch>
            <a:fillRect/>
          </a:stretch>
        </p:blipFill>
        <p:spPr bwMode="auto">
          <a:xfrm>
            <a:off x="0" y="3068960"/>
            <a:ext cx="516173" cy="61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5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" b="-290"/>
          <a:stretch>
            <a:fillRect/>
          </a:stretch>
        </p:blipFill>
        <p:spPr bwMode="auto">
          <a:xfrm>
            <a:off x="0" y="3861048"/>
            <a:ext cx="516173" cy="61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5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" b="-290"/>
          <a:stretch>
            <a:fillRect/>
          </a:stretch>
        </p:blipFill>
        <p:spPr bwMode="auto">
          <a:xfrm>
            <a:off x="0" y="4581128"/>
            <a:ext cx="516173" cy="61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D:\оформление\Изображение 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3429000"/>
            <a:ext cx="3038028" cy="3600400"/>
          </a:xfrm>
          <a:prstGeom prst="rect">
            <a:avLst/>
          </a:prstGeom>
          <a:noFill/>
        </p:spPr>
      </p:pic>
      <p:sp>
        <p:nvSpPr>
          <p:cNvPr id="18435" name="TextBox 1">
            <a:extLst/>
          </p:cNvPr>
          <p:cNvSpPr txBox="1">
            <a:spLocks noChangeArrowheads="1"/>
          </p:cNvSpPr>
          <p:nvPr/>
        </p:nvSpPr>
        <p:spPr bwMode="auto">
          <a:xfrm>
            <a:off x="827584" y="836712"/>
            <a:ext cx="7848600" cy="38472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ваш собеседник может быть полностью не прав. Но он так не думает. </a:t>
            </a:r>
            <a:b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осуждайте его. По-иному может поступить каждый глупец. </a:t>
            </a:r>
            <a:b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понять его. </a:t>
            </a:r>
            <a:b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мудрые, терпимые, незаурядные люди пытаются это сделать.</a:t>
            </a:r>
          </a:p>
          <a:p>
            <a:pPr eaLnBrk="1" hangingPunct="1">
              <a:defRPr/>
            </a:pPr>
            <a:endParaRPr lang="ru-RU" alt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Дейл Карнеги</a:t>
            </a:r>
            <a:endParaRPr lang="ru-RU" alt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>
            <a:extLst/>
          </p:cNvPr>
          <p:cNvSpPr txBox="1">
            <a:spLocks noChangeArrowheads="1"/>
          </p:cNvSpPr>
          <p:nvPr/>
        </p:nvSpPr>
        <p:spPr bwMode="auto">
          <a:xfrm>
            <a:off x="827584" y="1124744"/>
            <a:ext cx="7632700" cy="138499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 eaLnBrk="1" hangingPunct="1">
              <a:defRPr/>
            </a:pP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опыта, обучение приемам нормотворчества в педагогическом сообществе</a:t>
            </a:r>
          </a:p>
        </p:txBody>
      </p:sp>
      <p:sp>
        <p:nvSpPr>
          <p:cNvPr id="3076" name="TextBox 3">
            <a:extLst/>
          </p:cNvPr>
          <p:cNvSpPr txBox="1">
            <a:spLocks noChangeArrowheads="1"/>
          </p:cNvSpPr>
          <p:nvPr/>
        </p:nvSpPr>
        <p:spPr bwMode="auto">
          <a:xfrm>
            <a:off x="827584" y="2852936"/>
            <a:ext cx="7848600" cy="310854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 eaLnBrk="1" hangingPunct="1">
              <a:defRPr/>
            </a:pP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педагогов в процесс творческого поиска и инициативы в работе с детьми;</a:t>
            </a:r>
            <a:b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педагогов в освоении приемов нормативной проектной деятельности, необходимых для организации работы с воспитанниками.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/>
          </p:cNvPr>
          <p:cNvSpPr/>
          <p:nvPr/>
        </p:nvSpPr>
        <p:spPr>
          <a:xfrm>
            <a:off x="1979712" y="44371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Спасибо </a:t>
            </a:r>
            <a:r>
              <a:rPr lang="ru-RU" sz="54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</a:t>
            </a:r>
            <a:r>
              <a:rPr lang="ru-RU" sz="54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 внимание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/>
          </p:cNvPr>
          <p:cNvSpPr>
            <a:spLocks noChangeArrowheads="1"/>
          </p:cNvSpPr>
          <p:nvPr/>
        </p:nvSpPr>
        <p:spPr bwMode="auto">
          <a:xfrm>
            <a:off x="323528" y="836712"/>
            <a:ext cx="8501062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defRPr/>
            </a:pPr>
            <a:endParaRPr lang="ru-RU" sz="1400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1400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1400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Познавательно-творческая проектная деятельность</a:t>
            </a:r>
            <a:b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создается новый познавательно-творческий продукт. Чаще осуществляется коллективно или совместно с родителями.</a:t>
            </a:r>
            <a:b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</a:t>
            </a:r>
            <a:b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исследование предполагает получение ответа на вопрос, почему существует то или иное явление и как оно объясняется с точки зрения современного знания. Как правило носит индивидуальный характер.</a:t>
            </a:r>
            <a:b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Нормативная</a:t>
            </a:r>
            <a:b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минимизировать запрещающие ситуации и увеличить количество ситуаций, поддерживающих детскую инициативу.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/>
          </p:cNvPr>
          <p:cNvSpPr txBox="1"/>
          <p:nvPr/>
        </p:nvSpPr>
        <p:spPr>
          <a:xfrm>
            <a:off x="251520" y="1340768"/>
            <a:ext cx="835292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ситуация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стандартная ситуация социального взаимодействия, в которой достаточно точно определены правила социального поведения.</a:t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/>
          </p:cNvPr>
          <p:cNvSpPr txBox="1"/>
          <p:nvPr/>
        </p:nvSpPr>
        <p:spPr>
          <a:xfrm>
            <a:off x="251520" y="3917374"/>
            <a:ext cx="849694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ситуация включает в себя следующие компоненты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материальные свойства или признаки, ситуации или правила, т.е. предписанные способы действия.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/>
          </p:cNvPr>
          <p:cNvSpPr txBox="1"/>
          <p:nvPr/>
        </p:nvSpPr>
        <p:spPr>
          <a:xfrm>
            <a:off x="251520" y="1268760"/>
            <a:ext cx="889248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Нормативные ситуации, сопровождающие жизнь ребёнка, можно разделить на три группы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а)запрещающие;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б)позитивно нормирующие;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в)поддерживающие инициативу дошкольника, приводящие к созданию новой нормы нормотворческие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M:\2010-01-19\050.JPG">
            <a:extLst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1156" y="2428868"/>
            <a:ext cx="5040000" cy="37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9933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681163"/>
            <a:ext cx="4286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Первый и второй этап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119313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Третий этап</a:t>
            </a:r>
          </a:p>
        </p:txBody>
      </p:sp>
      <p:pic>
        <p:nvPicPr>
          <p:cNvPr id="24579" name="Picture 3" descr="M:\2010-01-19\044.JPG">
            <a:extLst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1156" y="2428868"/>
            <a:ext cx="5040000" cy="37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9933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2547938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Четвёртый этап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2976563"/>
            <a:ext cx="5643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Пятый и шестой этап</a:t>
            </a:r>
          </a:p>
        </p:txBody>
      </p:sp>
      <p:pic>
        <p:nvPicPr>
          <p:cNvPr id="24580" name="Picture 4" descr="M:\2010-01-19\054.JPG">
            <a:extLst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61156" y="2428868"/>
            <a:ext cx="5040000" cy="37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9933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  <p:pic>
        <p:nvPicPr>
          <p:cNvPr id="24581" name="Picture 5" descr="M:\2010-01-19\045.JPG">
            <a:extLst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61156" y="2428868"/>
            <a:ext cx="5040000" cy="37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9933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3405188"/>
            <a:ext cx="2714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Седьмой этап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3762375"/>
            <a:ext cx="2857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Восьмой этап</a:t>
            </a:r>
          </a:p>
        </p:txBody>
      </p:sp>
      <p:pic>
        <p:nvPicPr>
          <p:cNvPr id="24583" name="Picture 7" descr="M:\2010-01-19\057.JPG">
            <a:extLst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61156" y="2428868"/>
            <a:ext cx="5040000" cy="37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9933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  <p:pic>
        <p:nvPicPr>
          <p:cNvPr id="24584" name="Picture 8" descr="M:\2010-01-19\060.JPG">
            <a:extLst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61156" y="2428868"/>
            <a:ext cx="5040000" cy="37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9933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6" name="TextBox 15">
            <a:extLst/>
          </p:cNvPr>
          <p:cNvSpPr txBox="1"/>
          <p:nvPr/>
        </p:nvSpPr>
        <p:spPr>
          <a:xfrm>
            <a:off x="32" y="371283"/>
            <a:ext cx="9144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нормативно проектной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/>
          </p:cNvPr>
          <p:cNvSpPr txBox="1"/>
          <p:nvPr/>
        </p:nvSpPr>
        <p:spPr>
          <a:xfrm>
            <a:off x="571472" y="285728"/>
            <a:ext cx="821537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на занятиях</a:t>
            </a:r>
          </a:p>
        </p:txBody>
      </p:sp>
      <p:pic>
        <p:nvPicPr>
          <p:cNvPr id="4" name="Picture 1" descr="H:\2010-01-19\038.JPG">
            <a:extLst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000125"/>
            <a:ext cx="5394325" cy="27146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3" descr="H:\2010-01-19\039.JPG">
            <a:extLst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3929066"/>
            <a:ext cx="573781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2010-01-19\040.JPG">
            <a:extLst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2000250"/>
            <a:ext cx="6840538" cy="34766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/>
          </p:cNvPr>
          <p:cNvSpPr txBox="1"/>
          <p:nvPr/>
        </p:nvSpPr>
        <p:spPr>
          <a:xfrm>
            <a:off x="539552" y="404664"/>
            <a:ext cx="807249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как надо умываться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/>
          </p:cNvPr>
          <p:cNvSpPr txBox="1"/>
          <p:nvPr/>
        </p:nvSpPr>
        <p:spPr>
          <a:xfrm>
            <a:off x="0" y="285728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поведения в раздевалке</a:t>
            </a:r>
          </a:p>
        </p:txBody>
      </p:sp>
      <p:pic>
        <p:nvPicPr>
          <p:cNvPr id="4" name="Picture 3" descr="H:\2010-01-19\041.JPG">
            <a:extLst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000125"/>
            <a:ext cx="2700338" cy="561657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Другая 8">
      <a:dk1>
        <a:srgbClr val="000000"/>
      </a:dk1>
      <a:lt1>
        <a:srgbClr val="FFFFFF"/>
      </a:lt1>
      <a:dk2>
        <a:srgbClr val="C00000"/>
      </a:dk2>
      <a:lt2>
        <a:srgbClr val="DDDDDD"/>
      </a:lt2>
      <a:accent1>
        <a:srgbClr val="D26464"/>
      </a:accent1>
      <a:accent2>
        <a:srgbClr val="FBA993"/>
      </a:accent2>
      <a:accent3>
        <a:srgbClr val="FFFFFF"/>
      </a:accent3>
      <a:accent4>
        <a:srgbClr val="000000"/>
      </a:accent4>
      <a:accent5>
        <a:srgbClr val="E5B8B8"/>
      </a:accent5>
      <a:accent6>
        <a:srgbClr val="E39985"/>
      </a:accent6>
      <a:hlink>
        <a:srgbClr val="782222"/>
      </a:hlink>
      <a:folHlink>
        <a:srgbClr val="B43434"/>
      </a:folHlink>
    </a:clrScheme>
    <a:fontScheme name="Другая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292929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292929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_1 1">
        <a:dk1>
          <a:srgbClr val="000000"/>
        </a:dk1>
        <a:lt1>
          <a:srgbClr val="FFFFFF"/>
        </a:lt1>
        <a:dk2>
          <a:srgbClr val="0F5B65"/>
        </a:dk2>
        <a:lt2>
          <a:srgbClr val="DDDDDD"/>
        </a:lt2>
        <a:accent1>
          <a:srgbClr val="E1B037"/>
        </a:accent1>
        <a:accent2>
          <a:srgbClr val="53B586"/>
        </a:accent2>
        <a:accent3>
          <a:srgbClr val="FFFFFF"/>
        </a:accent3>
        <a:accent4>
          <a:srgbClr val="000000"/>
        </a:accent4>
        <a:accent5>
          <a:srgbClr val="EED4AE"/>
        </a:accent5>
        <a:accent6>
          <a:srgbClr val="4AA479"/>
        </a:accent6>
        <a:hlink>
          <a:srgbClr val="C7D476"/>
        </a:hlink>
        <a:folHlink>
          <a:srgbClr val="5CA2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1 2">
        <a:dk1>
          <a:srgbClr val="000000"/>
        </a:dk1>
        <a:lt1>
          <a:srgbClr val="FFFFFF"/>
        </a:lt1>
        <a:dk2>
          <a:srgbClr val="670D0D"/>
        </a:dk2>
        <a:lt2>
          <a:srgbClr val="DDDDDD"/>
        </a:lt2>
        <a:accent1>
          <a:srgbClr val="539FC5"/>
        </a:accent1>
        <a:accent2>
          <a:srgbClr val="7F76B8"/>
        </a:accent2>
        <a:accent3>
          <a:srgbClr val="FFFFFF"/>
        </a:accent3>
        <a:accent4>
          <a:srgbClr val="000000"/>
        </a:accent4>
        <a:accent5>
          <a:srgbClr val="B3CDDF"/>
        </a:accent5>
        <a:accent6>
          <a:srgbClr val="726AA6"/>
        </a:accent6>
        <a:hlink>
          <a:srgbClr val="96D2C2"/>
        </a:hlink>
        <a:folHlink>
          <a:srgbClr val="C4AB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1 3">
        <a:dk1>
          <a:srgbClr val="000000"/>
        </a:dk1>
        <a:lt1>
          <a:srgbClr val="FFFFFF"/>
        </a:lt1>
        <a:dk2>
          <a:srgbClr val="571D57"/>
        </a:dk2>
        <a:lt2>
          <a:srgbClr val="DDDDDD"/>
        </a:lt2>
        <a:accent1>
          <a:srgbClr val="D26464"/>
        </a:accent1>
        <a:accent2>
          <a:srgbClr val="FBA993"/>
        </a:accent2>
        <a:accent3>
          <a:srgbClr val="FFFFFF"/>
        </a:accent3>
        <a:accent4>
          <a:srgbClr val="000000"/>
        </a:accent4>
        <a:accent5>
          <a:srgbClr val="E5B8B8"/>
        </a:accent5>
        <a:accent6>
          <a:srgbClr val="E39985"/>
        </a:accent6>
        <a:hlink>
          <a:srgbClr val="FEA94C"/>
        </a:hlink>
        <a:folHlink>
          <a:srgbClr val="89C3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611</TotalTime>
  <Words>190</Words>
  <Application>Microsoft Office PowerPoint</Application>
  <PresentationFormat>Экран (4:3)</PresentationFormat>
  <Paragraphs>49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</vt:lpstr>
      <vt:lpstr>Times New Roman</vt:lpstr>
      <vt:lpstr>Verdana</vt:lpstr>
      <vt:lpstr>Wingdings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Дарья Рудина</cp:lastModifiedBy>
  <cp:revision>40</cp:revision>
  <dcterms:created xsi:type="dcterms:W3CDTF">2013-12-19T14:41:32Z</dcterms:created>
  <dcterms:modified xsi:type="dcterms:W3CDTF">2018-04-16T14:07:27Z</dcterms:modified>
</cp:coreProperties>
</file>