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87" autoAdjust="0"/>
  </p:normalViewPr>
  <p:slideViewPr>
    <p:cSldViewPr>
      <p:cViewPr varScale="1">
        <p:scale>
          <a:sx n="49" d="100"/>
          <a:sy n="49" d="100"/>
        </p:scale>
        <p:origin x="-2112" y="-8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47562BC-21DF-47ED-9913-D4176AB10DD3}" type="datetimeFigureOut">
              <a:rPr lang="ru-RU" smtClean="0"/>
              <a:pPr/>
              <a:t>19.08.2018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EC09FEE-D7A1-4C57-AEF3-003E6BD0E4F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F47562BC-21DF-47ED-9913-D4176AB10DD3}" type="datetimeFigureOut">
              <a:rPr lang="ru-RU" smtClean="0"/>
              <a:pPr/>
              <a:t>19.08.2018</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EC09FEE-D7A1-4C57-AEF3-003E6BD0E4F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qCBkxkVaB0k.jpg"/>
          <p:cNvPicPr>
            <a:picLocks noChangeAspect="1"/>
          </p:cNvPicPr>
          <p:nvPr/>
        </p:nvPicPr>
        <p:blipFill>
          <a:blip r:embed="rId2" cstate="print"/>
          <a:stretch>
            <a:fillRect/>
          </a:stretch>
        </p:blipFill>
        <p:spPr>
          <a:xfrm>
            <a:off x="0" y="0"/>
            <a:ext cx="6858000" cy="9144000"/>
          </a:xfrm>
          <a:prstGeom prst="rect">
            <a:avLst/>
          </a:prstGeom>
        </p:spPr>
      </p:pic>
      <p:sp>
        <p:nvSpPr>
          <p:cNvPr id="2" name="Заголовок 1"/>
          <p:cNvSpPr>
            <a:spLocks noGrp="1"/>
          </p:cNvSpPr>
          <p:nvPr>
            <p:ph type="ctrTitle"/>
          </p:nvPr>
        </p:nvSpPr>
        <p:spPr>
          <a:xfrm>
            <a:off x="476672" y="1259632"/>
            <a:ext cx="5829300" cy="1960033"/>
          </a:xfrm>
        </p:spPr>
        <p:txBody>
          <a:bodyPr>
            <a:normAutofit/>
          </a:bodyPr>
          <a:lstStyle/>
          <a:p>
            <a:r>
              <a:rPr lang="ru-RU" b="1" dirty="0" smtClean="0">
                <a:solidFill>
                  <a:schemeClr val="accent3">
                    <a:lumMod val="50000"/>
                  </a:schemeClr>
                </a:solidFill>
              </a:rPr>
              <a:t>Наша группа</a:t>
            </a:r>
            <a:r>
              <a:rPr lang="ru-RU" sz="4000" dirty="0" smtClean="0">
                <a:solidFill>
                  <a:schemeClr val="accent3">
                    <a:lumMod val="50000"/>
                  </a:schemeClr>
                </a:solidFill>
              </a:rPr>
              <a:t/>
            </a:r>
            <a:br>
              <a:rPr lang="ru-RU" sz="4000" dirty="0" smtClean="0">
                <a:solidFill>
                  <a:schemeClr val="accent3">
                    <a:lumMod val="50000"/>
                  </a:schemeClr>
                </a:solidFill>
              </a:rPr>
            </a:br>
            <a:r>
              <a:rPr lang="ru-RU" sz="6000" b="1" dirty="0" smtClean="0">
                <a:solidFill>
                  <a:srgbClr val="C00000"/>
                </a:solidFill>
              </a:rPr>
              <a:t>«Колобок»</a:t>
            </a:r>
            <a:endParaRPr lang="ru-RU" sz="6000" b="1" dirty="0">
              <a:solidFill>
                <a:srgbClr val="C00000"/>
              </a:solidFill>
            </a:endParaRPr>
          </a:p>
        </p:txBody>
      </p:sp>
      <p:pic>
        <p:nvPicPr>
          <p:cNvPr id="5" name="Рисунок 4" descr="PXnYiCLbo_k.jpg"/>
          <p:cNvPicPr>
            <a:picLocks noChangeAspect="1"/>
          </p:cNvPicPr>
          <p:nvPr/>
        </p:nvPicPr>
        <p:blipFill>
          <a:blip r:embed="rId3" cstate="print"/>
          <a:stretch>
            <a:fillRect/>
          </a:stretch>
        </p:blipFill>
        <p:spPr>
          <a:xfrm>
            <a:off x="790274" y="3491880"/>
            <a:ext cx="5119475" cy="440868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qCBkxkVaB0k.jpg"/>
          <p:cNvPicPr>
            <a:picLocks noChangeAspect="1"/>
          </p:cNvPicPr>
          <p:nvPr/>
        </p:nvPicPr>
        <p:blipFill>
          <a:blip r:embed="rId2" cstate="print"/>
          <a:stretch>
            <a:fillRect/>
          </a:stretch>
        </p:blipFill>
        <p:spPr>
          <a:xfrm>
            <a:off x="0" y="0"/>
            <a:ext cx="6858000" cy="9144000"/>
          </a:xfrm>
          <a:prstGeom prst="rect">
            <a:avLst/>
          </a:prstGeom>
        </p:spPr>
      </p:pic>
      <p:sp>
        <p:nvSpPr>
          <p:cNvPr id="2" name="Заголовок 1"/>
          <p:cNvSpPr>
            <a:spLocks noGrp="1"/>
          </p:cNvSpPr>
          <p:nvPr>
            <p:ph type="ctrTitle" idx="4294967295"/>
          </p:nvPr>
        </p:nvSpPr>
        <p:spPr>
          <a:xfrm>
            <a:off x="404664" y="467544"/>
            <a:ext cx="6093296" cy="5040560"/>
          </a:xfrm>
        </p:spPr>
        <p:txBody>
          <a:bodyPr>
            <a:normAutofit fontScale="90000"/>
          </a:bodyPr>
          <a:lstStyle/>
          <a:p>
            <a:r>
              <a:rPr lang="ru-RU" sz="2800" b="1" dirty="0" smtClean="0">
                <a:solidFill>
                  <a:schemeClr val="accent3">
                    <a:lumMod val="50000"/>
                  </a:schemeClr>
                </a:solidFill>
              </a:rPr>
              <a:t/>
            </a:r>
            <a:br>
              <a:rPr lang="ru-RU" sz="2800" b="1" dirty="0" smtClean="0">
                <a:solidFill>
                  <a:schemeClr val="accent3">
                    <a:lumMod val="50000"/>
                  </a:schemeClr>
                </a:solidFill>
              </a:rPr>
            </a:br>
            <a:r>
              <a:rPr lang="ru-RU" sz="2800" b="1" dirty="0" smtClean="0">
                <a:solidFill>
                  <a:schemeClr val="accent3">
                    <a:lumMod val="50000"/>
                  </a:schemeClr>
                </a:solidFill>
              </a:rPr>
              <a:t/>
            </a:r>
            <a:br>
              <a:rPr lang="ru-RU" sz="2800" b="1" dirty="0" smtClean="0">
                <a:solidFill>
                  <a:schemeClr val="accent3">
                    <a:lumMod val="50000"/>
                  </a:schemeClr>
                </a:solidFill>
              </a:rPr>
            </a:br>
            <a:r>
              <a:rPr lang="ru-RU" sz="3600" b="1" dirty="0" smtClean="0">
                <a:solidFill>
                  <a:schemeClr val="accent3">
                    <a:lumMod val="50000"/>
                  </a:schemeClr>
                </a:solidFill>
              </a:rPr>
              <a:t>Группа </a:t>
            </a:r>
            <a:r>
              <a:rPr lang="ru-RU" sz="3600" b="1" dirty="0">
                <a:solidFill>
                  <a:schemeClr val="accent3">
                    <a:lumMod val="50000"/>
                  </a:schemeClr>
                </a:solidFill>
              </a:rPr>
              <a:t>«</a:t>
            </a:r>
            <a:r>
              <a:rPr lang="ru-RU" sz="3600" b="1" dirty="0" smtClean="0">
                <a:solidFill>
                  <a:schemeClr val="accent3">
                    <a:lumMod val="50000"/>
                  </a:schemeClr>
                </a:solidFill>
              </a:rPr>
              <a:t>Колобок»</a:t>
            </a:r>
            <a:r>
              <a:rPr lang="ru-RU" sz="2800" dirty="0" smtClean="0"/>
              <a:t>    </a:t>
            </a:r>
            <a:r>
              <a:rPr lang="ru-RU" sz="2800" i="1" dirty="0" smtClean="0"/>
              <a:t> </a:t>
            </a:r>
            <a:br>
              <a:rPr lang="ru-RU" sz="2800" i="1" dirty="0" smtClean="0"/>
            </a:br>
            <a:r>
              <a:rPr lang="ru-RU" sz="2800" dirty="0" smtClean="0"/>
              <a:t>В </a:t>
            </a:r>
            <a:r>
              <a:rPr lang="ru-RU" sz="2800" dirty="0"/>
              <a:t>группе нашей сказка живёт,</a:t>
            </a:r>
            <a:br>
              <a:rPr lang="ru-RU" sz="2800" dirty="0"/>
            </a:br>
            <a:r>
              <a:rPr lang="ru-RU" sz="2800" dirty="0" smtClean="0"/>
              <a:t>  </a:t>
            </a:r>
            <a:r>
              <a:rPr lang="ru-RU" sz="2800" dirty="0"/>
              <a:t>Она ребятишек с собою зовёт </a:t>
            </a:r>
            <a:r>
              <a:rPr lang="ru-RU" sz="2800" dirty="0" smtClean="0"/>
              <a:t>–</a:t>
            </a:r>
            <a:br>
              <a:rPr lang="ru-RU" sz="2800" dirty="0" smtClean="0"/>
            </a:br>
            <a:r>
              <a:rPr lang="ru-RU" sz="2800" dirty="0" smtClean="0"/>
              <a:t>  </a:t>
            </a:r>
            <a:r>
              <a:rPr lang="ru-RU" sz="2800" dirty="0"/>
              <a:t>Чтоб добрым, весёлым стал каждый малыш,</a:t>
            </a:r>
            <a:br>
              <a:rPr lang="ru-RU" sz="2800" dirty="0"/>
            </a:br>
            <a:r>
              <a:rPr lang="ru-RU" sz="2800" dirty="0" smtClean="0"/>
              <a:t> </a:t>
            </a:r>
            <a:r>
              <a:rPr lang="ru-RU" sz="2800" dirty="0"/>
              <a:t>В фантазиях чтобы взлетал выше крыш!</a:t>
            </a:r>
            <a:br>
              <a:rPr lang="ru-RU" sz="2800" dirty="0"/>
            </a:br>
            <a:r>
              <a:rPr lang="ru-RU" sz="2800" dirty="0"/>
              <a:t>  Строил, лепил и трудом </a:t>
            </a:r>
            <a:r>
              <a:rPr lang="ru-RU" sz="2800" dirty="0" smtClean="0"/>
              <a:t>занимался,</a:t>
            </a:r>
            <a:br>
              <a:rPr lang="ru-RU" sz="2800" dirty="0" smtClean="0"/>
            </a:br>
            <a:r>
              <a:rPr lang="ru-RU" sz="2800" dirty="0" smtClean="0"/>
              <a:t>           </a:t>
            </a:r>
            <a:r>
              <a:rPr lang="ru-RU" sz="2800" dirty="0"/>
              <a:t>Дружным чтоб был,</a:t>
            </a:r>
            <a:br>
              <a:rPr lang="ru-RU" sz="2800" dirty="0"/>
            </a:br>
            <a:r>
              <a:rPr lang="ru-RU" sz="2800" dirty="0"/>
              <a:t>                                 Ничего </a:t>
            </a:r>
            <a:r>
              <a:rPr lang="ru-RU" sz="2800" dirty="0" smtClean="0"/>
              <a:t>не боялся!</a:t>
            </a:r>
            <a:br>
              <a:rPr lang="ru-RU" sz="2800" dirty="0" smtClean="0"/>
            </a:br>
            <a:r>
              <a:rPr lang="ru-RU" sz="2800" dirty="0" smtClean="0"/>
              <a:t>          </a:t>
            </a:r>
            <a:r>
              <a:rPr lang="ru-RU" sz="2800" dirty="0"/>
              <a:t>Верил бы он волшебству</a:t>
            </a:r>
            <a:br>
              <a:rPr lang="ru-RU" sz="2800" dirty="0"/>
            </a:br>
            <a:r>
              <a:rPr lang="ru-RU" sz="2800" dirty="0"/>
              <a:t>       </a:t>
            </a:r>
            <a:r>
              <a:rPr lang="ru-RU" sz="2800" dirty="0" smtClean="0"/>
              <a:t>  </a:t>
            </a:r>
            <a:r>
              <a:rPr lang="ru-RU" sz="2800" dirty="0"/>
              <a:t>Без оглядки</a:t>
            </a:r>
            <a:r>
              <a:rPr lang="ru-RU" sz="2800" dirty="0" smtClean="0"/>
              <a:t>,</a:t>
            </a:r>
            <a:br>
              <a:rPr lang="ru-RU" sz="2800" dirty="0" smtClean="0"/>
            </a:br>
            <a:r>
              <a:rPr lang="ru-RU" sz="2800" dirty="0" smtClean="0"/>
              <a:t>Играл </a:t>
            </a:r>
            <a:r>
              <a:rPr lang="ru-RU" sz="2800" dirty="0"/>
              <a:t>в догонялки, пятнашки и прятки!</a:t>
            </a:r>
          </a:p>
        </p:txBody>
      </p:sp>
      <p:pic>
        <p:nvPicPr>
          <p:cNvPr id="1026" name="Picture 2" descr="D:\оформление группы\PXnYiCLbo_k.jpg"/>
          <p:cNvPicPr>
            <a:picLocks noChangeAspect="1" noChangeArrowheads="1"/>
          </p:cNvPicPr>
          <p:nvPr/>
        </p:nvPicPr>
        <p:blipFill>
          <a:blip r:embed="rId3" cstate="print"/>
          <a:srcRect/>
          <a:stretch>
            <a:fillRect/>
          </a:stretch>
        </p:blipFill>
        <p:spPr bwMode="auto">
          <a:xfrm>
            <a:off x="692696" y="5796136"/>
            <a:ext cx="3212976" cy="276688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шаблоны для работ\qCBkxkVaB0k.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3" name="Заголовок 2"/>
          <p:cNvSpPr>
            <a:spLocks noGrp="1"/>
          </p:cNvSpPr>
          <p:nvPr>
            <p:ph type="title"/>
          </p:nvPr>
        </p:nvSpPr>
        <p:spPr/>
        <p:txBody>
          <a:bodyPr>
            <a:normAutofit/>
          </a:bodyPr>
          <a:lstStyle/>
          <a:p>
            <a:r>
              <a:rPr lang="ru-RU" sz="2400" b="1" dirty="0">
                <a:solidFill>
                  <a:schemeClr val="accent3">
                    <a:lumMod val="50000"/>
                  </a:schemeClr>
                </a:solidFill>
              </a:rPr>
              <a:t>Список детей группы</a:t>
            </a:r>
            <a:r>
              <a:rPr lang="ru-RU" sz="2400" dirty="0"/>
              <a:t/>
            </a:r>
            <a:br>
              <a:rPr lang="ru-RU" sz="2400" dirty="0"/>
            </a:br>
            <a:r>
              <a:rPr lang="ru-RU" sz="2400" b="1" dirty="0">
                <a:solidFill>
                  <a:srgbClr val="C00000"/>
                </a:solidFill>
              </a:rPr>
              <a:t>«Колобок</a:t>
            </a:r>
            <a:r>
              <a:rPr lang="ru-RU" sz="2400" b="1" dirty="0" smtClean="0">
                <a:solidFill>
                  <a:srgbClr val="C00000"/>
                </a:solidFill>
              </a:rPr>
              <a:t>»</a:t>
            </a:r>
            <a:r>
              <a:rPr lang="ru-RU" sz="2400" b="1" dirty="0" smtClean="0">
                <a:solidFill>
                  <a:schemeClr val="accent3">
                    <a:lumMod val="50000"/>
                  </a:schemeClr>
                </a:solidFill>
              </a:rPr>
              <a:t>:</a:t>
            </a:r>
            <a:endParaRPr lang="ru-RU" sz="2400" dirty="0">
              <a:solidFill>
                <a:srgbClr val="C00000"/>
              </a:solidFill>
            </a:endParaRPr>
          </a:p>
        </p:txBody>
      </p:sp>
      <p:pic>
        <p:nvPicPr>
          <p:cNvPr id="5" name="Рисунок 4" descr="D:\оформление группы\PXnYiCLbo_k.jpg"/>
          <p:cNvPicPr/>
          <p:nvPr/>
        </p:nvPicPr>
        <p:blipFill>
          <a:blip r:embed="rId3" cstate="print"/>
          <a:srcRect/>
          <a:stretch>
            <a:fillRect/>
          </a:stretch>
        </p:blipFill>
        <p:spPr bwMode="auto">
          <a:xfrm>
            <a:off x="3429000" y="6300192"/>
            <a:ext cx="2741027" cy="2282751"/>
          </a:xfrm>
          <a:prstGeom prst="rect">
            <a:avLst/>
          </a:prstGeom>
          <a:noFill/>
          <a:ln w="9525">
            <a:noFill/>
            <a:miter lim="800000"/>
            <a:headEnd/>
            <a:tailEnd/>
          </a:ln>
          <a:scene3d>
            <a:camera prst="orthographicFront">
              <a:rot lat="0" lon="10800000" rev="0"/>
            </a:camera>
            <a:lightRig rig="threePt" dir="t"/>
          </a:scene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шаблоны для работ\qCBkxkVaB0k.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8" name="Заголовок 7"/>
          <p:cNvSpPr>
            <a:spLocks noGrp="1"/>
          </p:cNvSpPr>
          <p:nvPr>
            <p:ph type="title"/>
          </p:nvPr>
        </p:nvSpPr>
        <p:spPr>
          <a:xfrm>
            <a:off x="404664" y="2843808"/>
            <a:ext cx="6172200" cy="864096"/>
          </a:xfrm>
        </p:spPr>
        <p:txBody>
          <a:bodyPr>
            <a:normAutofit/>
          </a:bodyPr>
          <a:lstStyle/>
          <a:p>
            <a:r>
              <a:rPr lang="ru-RU" sz="2400" b="1" dirty="0" smtClean="0">
                <a:solidFill>
                  <a:schemeClr val="accent3">
                    <a:lumMod val="50000"/>
                  </a:schemeClr>
                </a:solidFill>
              </a:rPr>
              <a:t>Список детей на шкафчики:</a:t>
            </a:r>
            <a:endParaRPr lang="ru-RU" sz="2400" b="1" dirty="0">
              <a:solidFill>
                <a:schemeClr val="accent3">
                  <a:lumMod val="50000"/>
                </a:schemeClr>
              </a:solidFill>
            </a:endParaRPr>
          </a:p>
        </p:txBody>
      </p:sp>
      <p:pic>
        <p:nvPicPr>
          <p:cNvPr id="4" name="Picture 3" descr="D:\оформление группы\PXnYiCLbo_k.jpg"/>
          <p:cNvPicPr>
            <a:picLocks noChangeAspect="1" noChangeArrowheads="1"/>
          </p:cNvPicPr>
          <p:nvPr/>
        </p:nvPicPr>
        <p:blipFill>
          <a:blip r:embed="rId3" cstate="print"/>
          <a:srcRect/>
          <a:stretch>
            <a:fillRect/>
          </a:stretch>
        </p:blipFill>
        <p:spPr bwMode="auto">
          <a:xfrm>
            <a:off x="692696" y="755576"/>
            <a:ext cx="2664296" cy="229438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шаблоны для работ\qCBkxkVaB0k.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normAutofit/>
          </a:bodyPr>
          <a:lstStyle/>
          <a:p>
            <a:r>
              <a:rPr lang="ru-RU" sz="2800" b="1" dirty="0" smtClean="0">
                <a:solidFill>
                  <a:schemeClr val="accent3">
                    <a:lumMod val="50000"/>
                  </a:schemeClr>
                </a:solidFill>
              </a:rPr>
              <a:t>Список детей на кроватки:</a:t>
            </a:r>
            <a:endParaRPr lang="ru-RU" sz="2800" b="1" dirty="0">
              <a:solidFill>
                <a:schemeClr val="accent3">
                  <a:lumMod val="50000"/>
                </a:schemeClr>
              </a:solidFill>
            </a:endParaRPr>
          </a:p>
        </p:txBody>
      </p:sp>
      <p:pic>
        <p:nvPicPr>
          <p:cNvPr id="3" name="Picture 3" descr="D:\оформление группы\PXnYiCLbo_k.jpg"/>
          <p:cNvPicPr>
            <a:picLocks noChangeAspect="1" noChangeArrowheads="1"/>
          </p:cNvPicPr>
          <p:nvPr/>
        </p:nvPicPr>
        <p:blipFill>
          <a:blip r:embed="rId3" cstate="print"/>
          <a:srcRect/>
          <a:stretch>
            <a:fillRect/>
          </a:stretch>
        </p:blipFill>
        <p:spPr bwMode="auto">
          <a:xfrm>
            <a:off x="548680" y="6300192"/>
            <a:ext cx="2664296" cy="229438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шаблоны для работ\qCBkxkVaB0k.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normAutofit/>
          </a:bodyPr>
          <a:lstStyle/>
          <a:p>
            <a:r>
              <a:rPr lang="ru-RU" sz="2800" b="1" dirty="0" smtClean="0">
                <a:solidFill>
                  <a:schemeClr val="accent3">
                    <a:lumMod val="50000"/>
                  </a:schemeClr>
                </a:solidFill>
              </a:rPr>
              <a:t>Список детей на полотенца:</a:t>
            </a:r>
            <a:endParaRPr lang="ru-RU" sz="2800" b="1" dirty="0">
              <a:solidFill>
                <a:schemeClr val="accent3">
                  <a:lumMod val="50000"/>
                </a:schemeClr>
              </a:solidFill>
            </a:endParaRPr>
          </a:p>
        </p:txBody>
      </p:sp>
      <p:pic>
        <p:nvPicPr>
          <p:cNvPr id="4" name="Рисунок 3" descr="D:\оформление группы\PXnYiCLbo_k.jpg"/>
          <p:cNvPicPr/>
          <p:nvPr/>
        </p:nvPicPr>
        <p:blipFill>
          <a:blip r:embed="rId3" cstate="print"/>
          <a:srcRect/>
          <a:stretch>
            <a:fillRect/>
          </a:stretch>
        </p:blipFill>
        <p:spPr bwMode="auto">
          <a:xfrm>
            <a:off x="3429000" y="6300192"/>
            <a:ext cx="2741027" cy="2282751"/>
          </a:xfrm>
          <a:prstGeom prst="rect">
            <a:avLst/>
          </a:prstGeom>
          <a:noFill/>
          <a:ln w="9525">
            <a:noFill/>
            <a:miter lim="800000"/>
            <a:headEnd/>
            <a:tailEnd/>
          </a:ln>
          <a:scene3d>
            <a:camera prst="orthographicFront">
              <a:rot lat="0" lon="10800000" rev="0"/>
            </a:camera>
            <a:lightRig rig="threePt" dir="t"/>
          </a:scene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D:\шаблоны для работ\qCBkxkVaB0k.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3" name="Заголовок 2"/>
          <p:cNvSpPr>
            <a:spLocks noGrp="1"/>
          </p:cNvSpPr>
          <p:nvPr>
            <p:ph type="title"/>
          </p:nvPr>
        </p:nvSpPr>
        <p:spPr>
          <a:xfrm>
            <a:off x="692696" y="366184"/>
            <a:ext cx="5616624" cy="8166256"/>
          </a:xfrm>
        </p:spPr>
        <p:txBody>
          <a:bodyPr>
            <a:noAutofit/>
          </a:bodyPr>
          <a:lstStyle/>
          <a:p>
            <a:pPr algn="l"/>
            <a:r>
              <a:rPr lang="ru-RU" sz="1200" b="1" i="1" dirty="0">
                <a:latin typeface="+mn-lt"/>
              </a:rPr>
              <a:t> </a:t>
            </a:r>
            <a:r>
              <a:rPr lang="ru-RU" sz="1200" b="1" i="1" dirty="0" smtClean="0">
                <a:latin typeface="+mn-lt"/>
              </a:rPr>
              <a:t>                                                        Уважаемые </a:t>
            </a:r>
            <a:r>
              <a:rPr lang="ru-RU" sz="1200" b="1" i="1" dirty="0">
                <a:latin typeface="+mn-lt"/>
              </a:rPr>
              <a:t>родители!	</a:t>
            </a:r>
            <a:r>
              <a:rPr lang="ru-RU" sz="1200" b="1" i="1" dirty="0" smtClean="0">
                <a:latin typeface="+mn-lt"/>
              </a:rPr>
              <a:t/>
            </a:r>
            <a:br>
              <a:rPr lang="ru-RU" sz="1200" b="1" i="1" dirty="0" smtClean="0">
                <a:latin typeface="+mn-lt"/>
              </a:rPr>
            </a:br>
            <a:r>
              <a:rPr lang="ru-RU" sz="1200" dirty="0">
                <a:latin typeface="+mn-lt"/>
              </a:rPr>
              <a:t/>
            </a:r>
            <a:br>
              <a:rPr lang="ru-RU" sz="1200" dirty="0">
                <a:latin typeface="+mn-lt"/>
              </a:rPr>
            </a:br>
            <a:r>
              <a:rPr lang="ru-RU" sz="1200" dirty="0" smtClean="0">
                <a:latin typeface="+mn-lt"/>
              </a:rPr>
              <a:t>1. Просим </a:t>
            </a:r>
            <a:r>
              <a:rPr lang="ru-RU" sz="1200" dirty="0">
                <a:latin typeface="+mn-lt"/>
              </a:rPr>
              <a:t>вас приводить ребёнка аккуратно одетым и лично передавать его </a:t>
            </a:r>
            <a:r>
              <a:rPr lang="ru-RU" sz="1200" dirty="0" smtClean="0">
                <a:latin typeface="+mn-lt"/>
              </a:rPr>
              <a:t>воспитателю.</a:t>
            </a:r>
            <a:br>
              <a:rPr lang="ru-RU" sz="1200" dirty="0" smtClean="0">
                <a:latin typeface="+mn-lt"/>
              </a:rPr>
            </a:br>
            <a:r>
              <a:rPr lang="ru-RU" sz="1200" dirty="0" smtClean="0">
                <a:latin typeface="+mn-lt"/>
              </a:rPr>
              <a:t>2. Помните</a:t>
            </a:r>
            <a:r>
              <a:rPr lang="ru-RU" sz="1200" dirty="0">
                <a:latin typeface="+mn-lt"/>
              </a:rPr>
              <a:t>, что воспитателям категорически запрещается отдавать детей </a:t>
            </a:r>
            <a:br>
              <a:rPr lang="ru-RU" sz="1200" dirty="0">
                <a:latin typeface="+mn-lt"/>
              </a:rPr>
            </a:br>
            <a:r>
              <a:rPr lang="ru-RU" sz="1200" dirty="0">
                <a:latin typeface="+mn-lt"/>
              </a:rPr>
              <a:t>лицам в нетрезвом состоянии, несовершеннолетним, незнакомым лицам</a:t>
            </a:r>
            <a:br>
              <a:rPr lang="ru-RU" sz="1200" dirty="0">
                <a:latin typeface="+mn-lt"/>
              </a:rPr>
            </a:br>
            <a:r>
              <a:rPr lang="ru-RU" sz="1200" dirty="0">
                <a:latin typeface="+mn-lt"/>
              </a:rPr>
              <a:t> без предварительного предупреждения родителями воспитателей и соответствующих документов (заявления).     </a:t>
            </a:r>
            <a:r>
              <a:rPr lang="ru-RU" sz="1200" dirty="0" smtClean="0">
                <a:latin typeface="+mn-lt"/>
              </a:rPr>
              <a:t/>
            </a:r>
            <a:br>
              <a:rPr lang="ru-RU" sz="1200" dirty="0" smtClean="0">
                <a:latin typeface="+mn-lt"/>
              </a:rPr>
            </a:br>
            <a:r>
              <a:rPr lang="ru-RU" sz="1200" dirty="0" smtClean="0">
                <a:latin typeface="+mn-lt"/>
              </a:rPr>
              <a:t>3. Если </a:t>
            </a:r>
            <a:r>
              <a:rPr lang="ru-RU" sz="1200" dirty="0">
                <a:latin typeface="+mn-lt"/>
              </a:rPr>
              <a:t>ребёнок по какой-то причине отсутствует в детском саду, обязательно сообщите причину воспитателю или администрации детского сада.</a:t>
            </a:r>
            <a:br>
              <a:rPr lang="ru-RU" sz="1200" dirty="0">
                <a:latin typeface="+mn-lt"/>
              </a:rPr>
            </a:br>
            <a:r>
              <a:rPr lang="ru-RU" sz="1200" dirty="0" smtClean="0">
                <a:latin typeface="+mn-lt"/>
              </a:rPr>
              <a:t>4. Желательно</a:t>
            </a:r>
            <a:r>
              <a:rPr lang="ru-RU" sz="1200" dirty="0">
                <a:latin typeface="+mn-lt"/>
              </a:rPr>
              <a:t>, чтобы вы приводили ребёнка до 8.15, не нарушая режим </a:t>
            </a:r>
            <a:br>
              <a:rPr lang="ru-RU" sz="1200" dirty="0">
                <a:latin typeface="+mn-lt"/>
              </a:rPr>
            </a:br>
            <a:r>
              <a:rPr lang="ru-RU" sz="1200" dirty="0">
                <a:latin typeface="+mn-lt"/>
              </a:rPr>
              <a:t>детского сада. </a:t>
            </a:r>
            <a:br>
              <a:rPr lang="ru-RU" sz="1200" dirty="0">
                <a:latin typeface="+mn-lt"/>
              </a:rPr>
            </a:br>
            <a:r>
              <a:rPr lang="ru-RU" sz="1200" dirty="0">
                <a:latin typeface="+mn-lt"/>
              </a:rPr>
              <a:t>5</a:t>
            </a:r>
            <a:r>
              <a:rPr lang="ru-RU" sz="1200" dirty="0" smtClean="0">
                <a:latin typeface="+mn-lt"/>
              </a:rPr>
              <a:t>. Если </a:t>
            </a:r>
            <a:r>
              <a:rPr lang="ru-RU" sz="1200" dirty="0">
                <a:latin typeface="+mn-lt"/>
              </a:rPr>
              <a:t>вы привели ребёнка после окончания завтрака, позаботьтесь о том, </a:t>
            </a:r>
            <a:br>
              <a:rPr lang="ru-RU" sz="1200" dirty="0">
                <a:latin typeface="+mn-lt"/>
              </a:rPr>
            </a:br>
            <a:r>
              <a:rPr lang="ru-RU" sz="1200" dirty="0">
                <a:latin typeface="+mn-lt"/>
              </a:rPr>
              <a:t>чтобы ребёнок был сытым.</a:t>
            </a:r>
            <a:br>
              <a:rPr lang="ru-RU" sz="1200" dirty="0">
                <a:latin typeface="+mn-lt"/>
              </a:rPr>
            </a:br>
            <a:r>
              <a:rPr lang="ru-RU" sz="1200" dirty="0">
                <a:latin typeface="+mn-lt"/>
              </a:rPr>
              <a:t>6</a:t>
            </a:r>
            <a:r>
              <a:rPr lang="ru-RU" sz="1200" dirty="0" smtClean="0">
                <a:latin typeface="+mn-lt"/>
              </a:rPr>
              <a:t>. Просим </a:t>
            </a:r>
            <a:r>
              <a:rPr lang="ru-RU" sz="1200" dirty="0">
                <a:latin typeface="+mn-lt"/>
              </a:rPr>
              <a:t>вас проследить, чтобы в карманах у ребёнка не было острых, режущих, колющих, мелких предметов,  денег, конфет и жевательных </a:t>
            </a:r>
            <a:r>
              <a:rPr lang="ru-RU" sz="1200" dirty="0" smtClean="0">
                <a:latin typeface="+mn-lt"/>
              </a:rPr>
              <a:t>резинок.</a:t>
            </a:r>
            <a:br>
              <a:rPr lang="ru-RU" sz="1200" dirty="0" smtClean="0">
                <a:latin typeface="+mn-lt"/>
              </a:rPr>
            </a:br>
            <a:r>
              <a:rPr lang="ru-RU" sz="1200" dirty="0" smtClean="0">
                <a:latin typeface="+mn-lt"/>
              </a:rPr>
              <a:t>7.  За </a:t>
            </a:r>
            <a:r>
              <a:rPr lang="ru-RU" sz="1200" dirty="0">
                <a:latin typeface="+mn-lt"/>
              </a:rPr>
              <a:t>игрушками, принесёнными из дома, ребёнок должен следить сам! Воспитатели за эти игрушки ответственности не несут.</a:t>
            </a:r>
            <a:br>
              <a:rPr lang="ru-RU" sz="1200" dirty="0">
                <a:latin typeface="+mn-lt"/>
              </a:rPr>
            </a:br>
            <a:r>
              <a:rPr lang="ru-RU" sz="1200" dirty="0">
                <a:latin typeface="+mn-lt"/>
              </a:rPr>
              <a:t>8</a:t>
            </a:r>
            <a:r>
              <a:rPr lang="ru-RU" sz="1200" dirty="0" smtClean="0">
                <a:latin typeface="+mn-lt"/>
              </a:rPr>
              <a:t>. Детский </a:t>
            </a:r>
            <a:r>
              <a:rPr lang="ru-RU" sz="1200" dirty="0">
                <a:latin typeface="+mn-lt"/>
              </a:rPr>
              <a:t>сад – не лечебное учреждение! Нельзя ребёнку давать с собой лекарственные средства!</a:t>
            </a:r>
            <a:br>
              <a:rPr lang="ru-RU" sz="1200" dirty="0">
                <a:latin typeface="+mn-lt"/>
              </a:rPr>
            </a:br>
            <a:r>
              <a:rPr lang="ru-RU" sz="1200" dirty="0">
                <a:latin typeface="+mn-lt"/>
              </a:rPr>
              <a:t>9</a:t>
            </a:r>
            <a:r>
              <a:rPr lang="ru-RU" sz="1200" dirty="0" smtClean="0">
                <a:latin typeface="+mn-lt"/>
              </a:rPr>
              <a:t>. Пожалуйста</a:t>
            </a:r>
            <a:r>
              <a:rPr lang="ru-RU" sz="1200" dirty="0">
                <a:latin typeface="+mn-lt"/>
              </a:rPr>
              <a:t>, не приводите заболевшего ребёнка в детский сад!!! О болезни </a:t>
            </a:r>
            <a:br>
              <a:rPr lang="ru-RU" sz="1200" dirty="0">
                <a:latin typeface="+mn-lt"/>
              </a:rPr>
            </a:br>
            <a:r>
              <a:rPr lang="ru-RU" sz="1200" dirty="0">
                <a:latin typeface="+mn-lt"/>
              </a:rPr>
              <a:t>сразу сообщайте воспитателю группы. После болезни необходимо предоставить медицинскую справку с разрешением на посещение детского сада.</a:t>
            </a:r>
            <a:br>
              <a:rPr lang="ru-RU" sz="1200" dirty="0">
                <a:latin typeface="+mn-lt"/>
              </a:rPr>
            </a:br>
            <a:r>
              <a:rPr lang="ru-RU" sz="1200" dirty="0">
                <a:latin typeface="+mn-lt"/>
              </a:rPr>
              <a:t> </a:t>
            </a:r>
            <a:r>
              <a:rPr lang="ru-RU" sz="1200" dirty="0" smtClean="0">
                <a:latin typeface="+mn-lt"/>
              </a:rPr>
              <a:t>10. Вы </a:t>
            </a:r>
            <a:r>
              <a:rPr lang="ru-RU" sz="1200" dirty="0">
                <a:latin typeface="+mn-lt"/>
              </a:rPr>
              <a:t>обязаны привести здорового ребёнка! Не долеченный ребёнок не только заболеет снова сам, но и заразит здоровых детей.</a:t>
            </a:r>
            <a:br>
              <a:rPr lang="ru-RU" sz="1200" dirty="0">
                <a:latin typeface="+mn-lt"/>
              </a:rPr>
            </a:br>
            <a:r>
              <a:rPr lang="ru-RU" sz="1200" dirty="0" smtClean="0">
                <a:latin typeface="+mn-lt"/>
              </a:rPr>
              <a:t>11. </a:t>
            </a:r>
            <a:r>
              <a:rPr lang="ru-RU" sz="1200" dirty="0">
                <a:latin typeface="+mn-lt"/>
              </a:rPr>
              <a:t>В группе детям не разрешается бить и обижать других детей, брать без разрешения личные вещи, в том числе и принесённые из дома игрушки других детей, портить и ломать результаты  труда.  Детям не разрешается «давать сдачи», так же как и нападать друг на друга. Это требование продиктовано безопасностью каждого ребёнка.</a:t>
            </a:r>
            <a:br>
              <a:rPr lang="ru-RU" sz="1200" dirty="0">
                <a:latin typeface="+mn-lt"/>
              </a:rPr>
            </a:br>
            <a:r>
              <a:rPr lang="ru-RU" sz="1200" dirty="0" smtClean="0">
                <a:latin typeface="+mn-lt"/>
              </a:rPr>
              <a:t>12.  </a:t>
            </a:r>
            <a:r>
              <a:rPr lang="ru-RU" sz="1200" dirty="0">
                <a:latin typeface="+mn-lt"/>
              </a:rPr>
              <a:t>Спорные и конфликтные ситуации нужно разрешать в отсутствие других детей и родителей!  Если вы не смогли решить какой-то вопрос с педагогом группы, обратитесь к старшему воспитателю или заведующей детским садом.</a:t>
            </a:r>
            <a:br>
              <a:rPr lang="ru-RU" sz="1200" dirty="0">
                <a:latin typeface="+mn-lt"/>
              </a:rPr>
            </a:br>
            <a:r>
              <a:rPr lang="ru-RU" sz="1200" dirty="0" smtClean="0">
                <a:latin typeface="+mn-lt"/>
              </a:rPr>
              <a:t/>
            </a:r>
            <a:br>
              <a:rPr lang="ru-RU" sz="1200" dirty="0" smtClean="0">
                <a:latin typeface="+mn-lt"/>
              </a:rPr>
            </a:br>
            <a:r>
              <a:rPr lang="ru-RU" sz="1200" b="1" i="1" dirty="0" smtClean="0">
                <a:latin typeface="+mn-lt"/>
              </a:rPr>
              <a:t>Просим </a:t>
            </a:r>
            <a:r>
              <a:rPr lang="ru-RU" sz="1200" b="1" i="1" dirty="0">
                <a:latin typeface="+mn-lt"/>
              </a:rPr>
              <a:t>вас быть примером во всём, быть вежливыми  с другими детьми, </a:t>
            </a:r>
            <a:r>
              <a:rPr lang="ru-RU" sz="1200" dirty="0">
                <a:latin typeface="+mn-lt"/>
              </a:rPr>
              <a:t/>
            </a:r>
            <a:br>
              <a:rPr lang="ru-RU" sz="1200" dirty="0">
                <a:latin typeface="+mn-lt"/>
              </a:rPr>
            </a:br>
            <a:r>
              <a:rPr lang="ru-RU" sz="1200" b="1" i="1" dirty="0">
                <a:latin typeface="+mn-lt"/>
              </a:rPr>
              <a:t>                            их родителями,  работниками детского сада.</a:t>
            </a:r>
            <a:endParaRPr lang="ru-RU" sz="1200"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D:\шаблоны для работ\qCBkxkVaB0k.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a:xfrm>
            <a:off x="342900" y="366184"/>
            <a:ext cx="6172200" cy="8310272"/>
          </a:xfrm>
        </p:spPr>
        <p:txBody>
          <a:bodyPr>
            <a:normAutofit/>
          </a:bodyPr>
          <a:lstStyle/>
          <a:p>
            <a:endParaRPr lang="ru-RU" sz="1200" dirty="0"/>
          </a:p>
        </p:txBody>
      </p:sp>
      <p:pic>
        <p:nvPicPr>
          <p:cNvPr id="3" name="Рисунок 2" descr="D:\оформление группы\PXnYiCLbo_k.jpg"/>
          <p:cNvPicPr/>
          <p:nvPr/>
        </p:nvPicPr>
        <p:blipFill>
          <a:blip r:embed="rId3" cstate="print"/>
          <a:srcRect/>
          <a:stretch>
            <a:fillRect/>
          </a:stretch>
        </p:blipFill>
        <p:spPr bwMode="auto">
          <a:xfrm>
            <a:off x="3429000" y="6300192"/>
            <a:ext cx="2741027" cy="2282751"/>
          </a:xfrm>
          <a:prstGeom prst="rect">
            <a:avLst/>
          </a:prstGeom>
          <a:noFill/>
          <a:ln w="9525">
            <a:noFill/>
            <a:miter lim="800000"/>
            <a:headEnd/>
            <a:tailEnd/>
          </a:ln>
          <a:scene3d>
            <a:camera prst="orthographicFront">
              <a:rot lat="0" lon="10800000" rev="0"/>
            </a:camera>
            <a:lightRig rig="threePt" dir="t"/>
          </a:scene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24</Words>
  <Application>Microsoft Office PowerPoint</Application>
  <PresentationFormat>Экран (4:3)</PresentationFormat>
  <Paragraphs>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Наша группа «Колобок»</vt:lpstr>
      <vt:lpstr>  Группа «Колобок»      В группе нашей сказка живёт,   Она ребятишек с собою зовёт –   Чтоб добрым, весёлым стал каждый малыш,  В фантазиях чтобы взлетал выше крыш!   Строил, лепил и трудом занимался,            Дружным чтоб был,                                  Ничего не боялся!           Верил бы он волшебству          Без оглядки, Играл в догонялки, пятнашки и прятки!</vt:lpstr>
      <vt:lpstr>Список детей группы «Колобок»:</vt:lpstr>
      <vt:lpstr>Список детей на шкафчики:</vt:lpstr>
      <vt:lpstr>Список детей на кроватки:</vt:lpstr>
      <vt:lpstr>Список детей на полотенца:</vt:lpstr>
      <vt:lpstr>                                                         Уважаемые родители!   1. Просим вас приводить ребёнка аккуратно одетым и лично передавать его воспитателю. 2. Помните, что воспитателям категорически запрещается отдавать детей  лицам в нетрезвом состоянии, несовершеннолетним, незнакомым лицам  без предварительного предупреждения родителями воспитателей и соответствующих документов (заявления).      3. Если ребёнок по какой-то причине отсутствует в детском саду, обязательно сообщите причину воспитателю или администрации детского сада. 4. Желательно, чтобы вы приводили ребёнка до 8.15, не нарушая режим  детского сада.  5. Если вы привели ребёнка после окончания завтрака, позаботьтесь о том,  чтобы ребёнок был сытым. 6. Просим вас проследить, чтобы в карманах у ребёнка не было острых, режущих, колющих, мелких предметов,  денег, конфет и жевательных резинок. 7.  За игрушками, принесёнными из дома, ребёнок должен следить сам! Воспитатели за эти игрушки ответственности не несут. 8. Детский сад – не лечебное учреждение! Нельзя ребёнку давать с собой лекарственные средства! 9. Пожалуйста, не приводите заболевшего ребёнка в детский сад!!! О болезни  сразу сообщайте воспитателю группы. После болезни необходимо предоставить медицинскую справку с разрешением на посещение детского сада.  10. Вы обязаны привести здорового ребёнка! Не долеченный ребёнок не только заболеет снова сам, но и заразит здоровых детей. 11. В группе детям не разрешается бить и обижать других детей, брать без разрешения личные вещи, в том числе и принесённые из дома игрушки других детей, портить и ломать результаты  труда.  Детям не разрешается «давать сдачи», так же как и нападать друг на друга. Это требование продиктовано безопасностью каждого ребёнка. 12.  Спорные и конфликтные ситуации нужно разрешать в отсутствие других детей и родителей!  Если вы не смогли решить какой-то вопрос с педагогом группы, обратитесь к старшему воспитателю или заведующей детским садом.  Просим вас быть примером во всём, быть вежливыми  с другими детьми,                              их родителями,  работниками детского сада.</vt:lpstr>
      <vt:lpstr>Слайд 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Наша группа «Колобок»</dc:title>
  <dc:creator>User</dc:creator>
  <cp:lastModifiedBy>User</cp:lastModifiedBy>
  <cp:revision>14</cp:revision>
  <dcterms:created xsi:type="dcterms:W3CDTF">2018-08-19T10:37:13Z</dcterms:created>
  <dcterms:modified xsi:type="dcterms:W3CDTF">2018-08-19T11:34:26Z</dcterms:modified>
</cp:coreProperties>
</file>