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6" r:id="rId1"/>
  </p:sldMasterIdLst>
  <p:sldIdLst>
    <p:sldId id="269" r:id="rId2"/>
    <p:sldId id="270" r:id="rId3"/>
    <p:sldId id="274" r:id="rId4"/>
    <p:sldId id="256" r:id="rId5"/>
    <p:sldId id="257" r:id="rId6"/>
    <p:sldId id="272" r:id="rId7"/>
    <p:sldId id="258" r:id="rId8"/>
    <p:sldId id="259" r:id="rId9"/>
    <p:sldId id="275" r:id="rId10"/>
    <p:sldId id="260" r:id="rId11"/>
    <p:sldId id="261" r:id="rId12"/>
    <p:sldId id="273" r:id="rId13"/>
    <p:sldId id="276" r:id="rId14"/>
    <p:sldId id="262" r:id="rId15"/>
    <p:sldId id="277" r:id="rId16"/>
    <p:sldId id="263" r:id="rId17"/>
    <p:sldId id="264" r:id="rId18"/>
    <p:sldId id="278" r:id="rId19"/>
    <p:sldId id="265" r:id="rId20"/>
    <p:sldId id="266" r:id="rId21"/>
    <p:sldId id="279" r:id="rId22"/>
    <p:sldId id="267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098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F8D6E4-5BD8-4921-B4BF-AB686FD7F296}" type="datetimeFigureOut">
              <a:rPr lang="ru-RU" smtClean="0"/>
              <a:t>08.11.2015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B2FD07-B823-4962-8CE6-BEA2F47266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87390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F8D6E4-5BD8-4921-B4BF-AB686FD7F296}" type="datetimeFigureOut">
              <a:rPr lang="ru-RU" smtClean="0"/>
              <a:t>08.11.2015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B2FD07-B823-4962-8CE6-BEA2F47266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30375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F8D6E4-5BD8-4921-B4BF-AB686FD7F296}" type="datetimeFigureOut">
              <a:rPr lang="ru-RU" smtClean="0"/>
              <a:t>08.11.2015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B2FD07-B823-4962-8CE6-BEA2F47266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64620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F8D6E4-5BD8-4921-B4BF-AB686FD7F296}" type="datetimeFigureOut">
              <a:rPr lang="ru-RU" smtClean="0"/>
              <a:t>08.11.2015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B2FD07-B823-4962-8CE6-BEA2F47266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77017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F8D6E4-5BD8-4921-B4BF-AB686FD7F296}" type="datetimeFigureOut">
              <a:rPr lang="ru-RU" smtClean="0"/>
              <a:t>08.11.2015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B2FD07-B823-4962-8CE6-BEA2F47266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17431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F8D6E4-5BD8-4921-B4BF-AB686FD7F296}" type="datetimeFigureOut">
              <a:rPr lang="ru-RU" smtClean="0"/>
              <a:t>08.11.2015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B2FD07-B823-4962-8CE6-BEA2F47266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98854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F8D6E4-5BD8-4921-B4BF-AB686FD7F296}" type="datetimeFigureOut">
              <a:rPr lang="ru-RU" smtClean="0"/>
              <a:t>08.11.2015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B2FD07-B823-4962-8CE6-BEA2F47266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71540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F8D6E4-5BD8-4921-B4BF-AB686FD7F296}" type="datetimeFigureOut">
              <a:rPr lang="ru-RU" smtClean="0"/>
              <a:t>08.11.2015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B2FD07-B823-4962-8CE6-BEA2F47266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11777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F8D6E4-5BD8-4921-B4BF-AB686FD7F296}" type="datetimeFigureOut">
              <a:rPr lang="ru-RU" smtClean="0"/>
              <a:t>08.11.2015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B2FD07-B823-4962-8CE6-BEA2F47266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76782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F8D6E4-5BD8-4921-B4BF-AB686FD7F296}" type="datetimeFigureOut">
              <a:rPr lang="ru-RU" smtClean="0"/>
              <a:t>08.11.2015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B2FD07-B823-4962-8CE6-BEA2F47266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78739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F8D6E4-5BD8-4921-B4BF-AB686FD7F296}" type="datetimeFigureOut">
              <a:rPr lang="ru-RU" smtClean="0"/>
              <a:t>08.11.2015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B2FD07-B823-4962-8CE6-BEA2F47266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68615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F8D6E4-5BD8-4921-B4BF-AB686FD7F296}" type="datetimeFigureOut">
              <a:rPr lang="ru-RU" smtClean="0"/>
              <a:t>08.11.2015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B2FD07-B823-4962-8CE6-BEA2F47266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45988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72008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Цитология – наука о клетке. Изучение клетки.</a:t>
            </a:r>
            <a:endParaRPr lang="ru-RU" dirty="0"/>
          </a:p>
        </p:txBody>
      </p:sp>
      <p:pic>
        <p:nvPicPr>
          <p:cNvPr id="1026" name="Picture 2" descr="C:\Users\Наташа\Desktop\20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340768"/>
            <a:ext cx="5324409" cy="42093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Наташа\Desktop\2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1412776"/>
            <a:ext cx="2800350" cy="34617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19952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36004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Эндоплазматическая сеть (ЭПС)</a:t>
            </a:r>
            <a:endParaRPr lang="ru-RU" dirty="0"/>
          </a:p>
        </p:txBody>
      </p:sp>
      <p:pic>
        <p:nvPicPr>
          <p:cNvPr id="3074" name="Picture 2" descr="C:\Users\Наташа\Desktop\3.pn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6543" y="1844824"/>
            <a:ext cx="3442078" cy="2169817"/>
          </a:xfrm>
          <a:prstGeom prst="rect">
            <a:avLst/>
          </a:prstGeom>
          <a:noFill/>
          <a:ln w="28575">
            <a:solidFill>
              <a:srgbClr val="0070C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611560" y="620688"/>
            <a:ext cx="806489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Система уплощенных мембранных мешочков – цистерн – в виде трубочек и пластин. </a:t>
            </a:r>
            <a:r>
              <a:rPr lang="ru-RU" dirty="0"/>
              <a:t>Образует единое целое с наружной мембраной ядерной оболочки.</a:t>
            </a:r>
          </a:p>
          <a:p>
            <a:endParaRPr lang="ru-RU" dirty="0" smtClean="0"/>
          </a:p>
        </p:txBody>
      </p:sp>
      <p:cxnSp>
        <p:nvCxnSpPr>
          <p:cNvPr id="15" name="Прямая со стрелкой 14"/>
          <p:cNvCxnSpPr/>
          <p:nvPr/>
        </p:nvCxnSpPr>
        <p:spPr>
          <a:xfrm flipH="1">
            <a:off x="1259632" y="1196752"/>
            <a:ext cx="2664296" cy="792088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>
            <a:off x="4916930" y="1196752"/>
            <a:ext cx="2463382" cy="72008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375411" y="2093744"/>
            <a:ext cx="2088233" cy="923330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Шероховатая</a:t>
            </a:r>
          </a:p>
          <a:p>
            <a:pPr algn="ctr"/>
            <a:r>
              <a:rPr lang="ru-RU" b="1" dirty="0" smtClean="0"/>
              <a:t>(гранулярная) </a:t>
            </a:r>
          </a:p>
          <a:p>
            <a:pPr algn="ctr"/>
            <a:r>
              <a:rPr lang="ru-RU" b="1" dirty="0"/>
              <a:t>с</a:t>
            </a:r>
            <a:r>
              <a:rPr lang="ru-RU" b="1" dirty="0" smtClean="0"/>
              <a:t> рибосомами</a:t>
            </a:r>
            <a:endParaRPr lang="ru-RU" b="1" dirty="0"/>
          </a:p>
        </p:txBody>
      </p:sp>
      <p:cxnSp>
        <p:nvCxnSpPr>
          <p:cNvPr id="23" name="Прямая соединительная линия 22"/>
          <p:cNvCxnSpPr>
            <a:stCxn id="21" idx="2"/>
          </p:cNvCxnSpPr>
          <p:nvPr/>
        </p:nvCxnSpPr>
        <p:spPr>
          <a:xfrm flipH="1">
            <a:off x="1417661" y="3017074"/>
            <a:ext cx="1867" cy="67810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375411" y="3707711"/>
            <a:ext cx="2088233" cy="923330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b="1" i="1" dirty="0" smtClean="0"/>
              <a:t>Синтез белка</a:t>
            </a:r>
          </a:p>
          <a:p>
            <a:pPr algn="ctr"/>
            <a:r>
              <a:rPr lang="ru-RU" dirty="0" smtClean="0"/>
              <a:t>(железистые и нервные клетки)</a:t>
            </a:r>
            <a:endParaRPr lang="ru-RU" dirty="0"/>
          </a:p>
        </p:txBody>
      </p:sp>
      <p:sp>
        <p:nvSpPr>
          <p:cNvPr id="26" name="TextBox 25"/>
          <p:cNvSpPr txBox="1"/>
          <p:nvPr/>
        </p:nvSpPr>
        <p:spPr>
          <a:xfrm>
            <a:off x="6335684" y="2079856"/>
            <a:ext cx="2232248" cy="923330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Гладкая</a:t>
            </a:r>
          </a:p>
          <a:p>
            <a:pPr algn="ctr"/>
            <a:r>
              <a:rPr lang="ru-RU" b="1" dirty="0" smtClean="0"/>
              <a:t>(</a:t>
            </a:r>
            <a:r>
              <a:rPr lang="ru-RU" b="1" dirty="0" err="1" smtClean="0"/>
              <a:t>агранулярная</a:t>
            </a:r>
            <a:r>
              <a:rPr lang="ru-RU" b="1" dirty="0" smtClean="0"/>
              <a:t>)</a:t>
            </a:r>
          </a:p>
          <a:p>
            <a:pPr algn="ctr"/>
            <a:r>
              <a:rPr lang="ru-RU" b="1" dirty="0"/>
              <a:t>б</a:t>
            </a:r>
            <a:r>
              <a:rPr lang="ru-RU" b="1" dirty="0" smtClean="0"/>
              <a:t>ез рибосом</a:t>
            </a:r>
            <a:endParaRPr lang="ru-RU" b="1" dirty="0"/>
          </a:p>
        </p:txBody>
      </p:sp>
      <p:cxnSp>
        <p:nvCxnSpPr>
          <p:cNvPr id="28" name="Прямая соединительная линия 27"/>
          <p:cNvCxnSpPr>
            <a:stCxn id="26" idx="2"/>
          </p:cNvCxnSpPr>
          <p:nvPr/>
        </p:nvCxnSpPr>
        <p:spPr>
          <a:xfrm>
            <a:off x="7451808" y="3003186"/>
            <a:ext cx="0" cy="169564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6382689" y="3189191"/>
            <a:ext cx="2232248" cy="1477328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b="1" i="1" dirty="0" smtClean="0"/>
              <a:t>Синтез липидов и углеводов</a:t>
            </a:r>
          </a:p>
          <a:p>
            <a:pPr algn="ctr"/>
            <a:r>
              <a:rPr lang="ru-RU" dirty="0" smtClean="0"/>
              <a:t>(сальные железы, клетки печени, семена растений</a:t>
            </a:r>
            <a:endParaRPr lang="ru-RU" dirty="0"/>
          </a:p>
        </p:txBody>
      </p:sp>
      <p:sp>
        <p:nvSpPr>
          <p:cNvPr id="3075" name="TextBox 3074"/>
          <p:cNvSpPr txBox="1"/>
          <p:nvPr/>
        </p:nvSpPr>
        <p:spPr>
          <a:xfrm>
            <a:off x="1417661" y="4774463"/>
            <a:ext cx="6779164" cy="400110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txBody>
          <a:bodyPr wrap="none" rtlCol="0">
            <a:spAutoFit/>
          </a:bodyPr>
          <a:lstStyle/>
          <a:p>
            <a:r>
              <a:rPr lang="ru-RU" sz="2000" b="1" dirty="0" smtClean="0"/>
              <a:t>ЭПС осуществляет транспорт веществ внутри клетки</a:t>
            </a:r>
            <a:endParaRPr lang="ru-RU" sz="2000" b="1" dirty="0"/>
          </a:p>
        </p:txBody>
      </p:sp>
    </p:spTree>
    <p:extLst>
      <p:ext uri="{BB962C8B-B14F-4D97-AF65-F5344CB8AC3E}">
        <p14:creationId xmlns:p14="http://schemas.microsoft.com/office/powerpoint/2010/main" val="3094159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88641"/>
            <a:ext cx="8229600" cy="50405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Комплекс </a:t>
            </a:r>
            <a:r>
              <a:rPr lang="ru-RU" dirty="0" err="1" smtClean="0"/>
              <a:t>Гольджи</a:t>
            </a:r>
            <a:endParaRPr lang="ru-RU" dirty="0"/>
          </a:p>
        </p:txBody>
      </p:sp>
      <p:pic>
        <p:nvPicPr>
          <p:cNvPr id="1026" name="Picture 2" descr="C:\Users\Наташа\Desktop\4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836712"/>
            <a:ext cx="3009900" cy="2171700"/>
          </a:xfrm>
          <a:prstGeom prst="rect">
            <a:avLst/>
          </a:prstGeom>
          <a:noFill/>
          <a:ln w="28575">
            <a:solidFill>
              <a:srgbClr val="0070C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419872" y="4077072"/>
            <a:ext cx="3128292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Запасаюсь всем, чем надо,</a:t>
            </a:r>
          </a:p>
          <a:p>
            <a:r>
              <a:rPr lang="ru-RU" dirty="0" smtClean="0"/>
              <a:t>Забиваю свой же склад,</a:t>
            </a:r>
          </a:p>
          <a:p>
            <a:r>
              <a:rPr lang="ru-RU" dirty="0" smtClean="0"/>
              <a:t>И за это я имею</a:t>
            </a:r>
          </a:p>
          <a:p>
            <a:r>
              <a:rPr lang="ru-RU" dirty="0" smtClean="0"/>
              <a:t>Очень скромненький оклад.</a:t>
            </a:r>
          </a:p>
          <a:p>
            <a:r>
              <a:rPr lang="ru-RU" dirty="0" smtClean="0"/>
              <a:t>Извиненья приношу</a:t>
            </a:r>
            <a:br>
              <a:rPr lang="ru-RU" dirty="0" smtClean="0"/>
            </a:br>
            <a:r>
              <a:rPr lang="ru-RU" dirty="0" smtClean="0"/>
              <a:t>Больше я и не прошу.</a:t>
            </a:r>
          </a:p>
          <a:p>
            <a:r>
              <a:rPr lang="ru-RU" dirty="0" smtClean="0"/>
              <a:t>Я на благо государства</a:t>
            </a:r>
          </a:p>
          <a:p>
            <a:r>
              <a:rPr lang="ru-RU" dirty="0" smtClean="0"/>
              <a:t>С удовольствием служу.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3883868" y="891443"/>
            <a:ext cx="47525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Стопка уплощенных мембранных мешочков, пузырьков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3991880" y="1561592"/>
            <a:ext cx="453650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/>
              <a:t>Функция:</a:t>
            </a:r>
          </a:p>
          <a:p>
            <a:r>
              <a:rPr lang="ru-RU" b="1" i="1" dirty="0" smtClean="0"/>
              <a:t> а) накопление, упаковка, выведение        органических веществ</a:t>
            </a:r>
          </a:p>
          <a:p>
            <a:r>
              <a:rPr lang="ru-RU" b="1" i="1" dirty="0"/>
              <a:t>б</a:t>
            </a:r>
            <a:r>
              <a:rPr lang="ru-RU" b="1" i="1" dirty="0" smtClean="0"/>
              <a:t>) образование лизосом</a:t>
            </a:r>
            <a:endParaRPr lang="ru-RU" b="1" i="1" dirty="0"/>
          </a:p>
        </p:txBody>
      </p:sp>
      <p:sp>
        <p:nvSpPr>
          <p:cNvPr id="7" name="TextBox 6"/>
          <p:cNvSpPr txBox="1"/>
          <p:nvPr/>
        </p:nvSpPr>
        <p:spPr>
          <a:xfrm>
            <a:off x="3167336" y="3148838"/>
            <a:ext cx="59766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Развит в клетках желез внутренней секреции, в яйцеклетках и нейронах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01602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1805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Лизосома</a:t>
            </a:r>
            <a:endParaRPr lang="ru-RU" dirty="0"/>
          </a:p>
        </p:txBody>
      </p:sp>
      <p:pic>
        <p:nvPicPr>
          <p:cNvPr id="4" name="Picture 3" descr="C:\Users\Наташа\Desktop\5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764704"/>
            <a:ext cx="2679554" cy="20096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5940152" y="4869160"/>
            <a:ext cx="2676182" cy="1200329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txBody>
          <a:bodyPr wrap="none" rtlCol="0">
            <a:spAutoFit/>
          </a:bodyPr>
          <a:lstStyle/>
          <a:p>
            <a:r>
              <a:rPr lang="ru-RU" dirty="0" smtClean="0"/>
              <a:t>Без следа уничтожает</a:t>
            </a:r>
          </a:p>
          <a:p>
            <a:r>
              <a:rPr lang="ru-RU" dirty="0" smtClean="0"/>
              <a:t>Все утильсырье завод, </a:t>
            </a:r>
          </a:p>
          <a:p>
            <a:r>
              <a:rPr lang="ru-RU" dirty="0" smtClean="0"/>
              <a:t>Что осталось, запускает</a:t>
            </a:r>
          </a:p>
          <a:p>
            <a:r>
              <a:rPr lang="ru-RU" dirty="0" smtClean="0"/>
              <a:t>Снова в дело, в оборот.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3683293" y="908720"/>
            <a:ext cx="482453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Пузырьки овальной формы. Снаружи мембрана, внутри гидролитические ферменты, способные расщеплять белки, жиры, углеводы и нуклеиновые кислоты.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3692589" y="2348880"/>
            <a:ext cx="4705131" cy="2031325"/>
          </a:xfrm>
          <a:prstGeom prst="rect">
            <a:avLst/>
          </a:prstGeom>
          <a:noFill/>
          <a:ln w="28575">
            <a:noFill/>
          </a:ln>
        </p:spPr>
        <p:txBody>
          <a:bodyPr wrap="square" rtlCol="0">
            <a:spAutoFit/>
          </a:bodyPr>
          <a:lstStyle/>
          <a:p>
            <a:r>
              <a:rPr lang="ru-RU" b="1" dirty="0" smtClean="0"/>
              <a:t>Функции: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b="1" i="1" dirty="0" smtClean="0"/>
              <a:t>Внутриклеточное переваривание пищевых частиц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b="1" i="1" dirty="0" smtClean="0"/>
              <a:t>Расщепление и удаление отмерших органоидов (</a:t>
            </a:r>
            <a:r>
              <a:rPr lang="ru-RU" b="1" i="1" dirty="0" err="1" smtClean="0"/>
              <a:t>автофагия</a:t>
            </a:r>
            <a:r>
              <a:rPr lang="ru-RU" b="1" i="1" dirty="0" smtClean="0"/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b="1" i="1" dirty="0" smtClean="0"/>
              <a:t>Уничтожение отработавших клеток (автолиз)</a:t>
            </a:r>
            <a:endParaRPr lang="ru-RU" b="1" i="1" dirty="0"/>
          </a:p>
        </p:txBody>
      </p:sp>
      <p:pic>
        <p:nvPicPr>
          <p:cNvPr id="2050" name="Picture 2" descr="C:\Users\Наташа\Desktop\2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2780927"/>
            <a:ext cx="2520280" cy="14401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971600" y="4113611"/>
            <a:ext cx="16493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err="1" smtClean="0"/>
              <a:t>Пероксисома</a:t>
            </a:r>
            <a:endParaRPr lang="ru-RU" b="1" dirty="0"/>
          </a:p>
        </p:txBody>
      </p:sp>
      <p:sp>
        <p:nvSpPr>
          <p:cNvPr id="8" name="TextBox 7"/>
          <p:cNvSpPr txBox="1"/>
          <p:nvPr/>
        </p:nvSpPr>
        <p:spPr>
          <a:xfrm>
            <a:off x="395536" y="4482943"/>
            <a:ext cx="482453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err="1" smtClean="0"/>
              <a:t>Одномембранный</a:t>
            </a:r>
            <a:r>
              <a:rPr lang="ru-RU" dirty="0" smtClean="0"/>
              <a:t> органоид, содержащий каталазу – фермент, расщепляющий пероксид водорода. </a:t>
            </a:r>
          </a:p>
          <a:p>
            <a:r>
              <a:rPr lang="ru-RU" b="1" i="1" dirty="0" smtClean="0"/>
              <a:t>Функция: интоксикация веществ, окислительные реакции. </a:t>
            </a:r>
          </a:p>
          <a:p>
            <a:r>
              <a:rPr lang="ru-RU" dirty="0" smtClean="0"/>
              <a:t>Много в клетках печени.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81812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57606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Вакуоли</a:t>
            </a:r>
            <a:endParaRPr lang="ru-RU" dirty="0"/>
          </a:p>
        </p:txBody>
      </p:sp>
      <p:pic>
        <p:nvPicPr>
          <p:cNvPr id="1026" name="Picture 2" descr="C:\Users\Наташа\Desktop\1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836712"/>
            <a:ext cx="5236305" cy="2454943"/>
          </a:xfrm>
          <a:prstGeom prst="rect">
            <a:avLst/>
          </a:prstGeom>
          <a:noFill/>
          <a:ln w="28575">
            <a:solidFill>
              <a:srgbClr val="0070C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868143" y="764704"/>
            <a:ext cx="309634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Мембранные мешки, заполненные клеточным соком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6048163" y="1664963"/>
            <a:ext cx="2736305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В растительных клетках – одна большая вакуоль, а в животных – много (пищеварительные, сократительные)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540514" y="3442927"/>
            <a:ext cx="763284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Функции: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b="1" i="1" dirty="0" smtClean="0"/>
              <a:t>Хранение продуктов обмена веществ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b="1" i="1" dirty="0" smtClean="0"/>
              <a:t>Поставляют молекулы воды, необходимые для поддержания тургора и процесса фотосинтеза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b="1" i="1" dirty="0" smtClean="0"/>
              <a:t>Функция лизосом</a:t>
            </a:r>
            <a:endParaRPr lang="ru-RU" b="1" i="1" dirty="0"/>
          </a:p>
        </p:txBody>
      </p:sp>
      <p:sp>
        <p:nvSpPr>
          <p:cNvPr id="7" name="TextBox 6"/>
          <p:cNvSpPr txBox="1"/>
          <p:nvPr/>
        </p:nvSpPr>
        <p:spPr>
          <a:xfrm>
            <a:off x="301376" y="5154863"/>
            <a:ext cx="8483092" cy="923330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ru-RU" dirty="0" smtClean="0"/>
              <a:t>ЭПС, комплекс </a:t>
            </a:r>
            <a:r>
              <a:rPr lang="ru-RU" dirty="0" err="1" smtClean="0"/>
              <a:t>Гольджи</a:t>
            </a:r>
            <a:r>
              <a:rPr lang="ru-RU" dirty="0" smtClean="0"/>
              <a:t>, лизосомы и вакуоли образуют единую </a:t>
            </a:r>
            <a:r>
              <a:rPr lang="ru-RU" b="1" i="1" dirty="0" err="1" smtClean="0"/>
              <a:t>вакуолярную</a:t>
            </a:r>
            <a:r>
              <a:rPr lang="ru-RU" b="1" i="1" dirty="0" smtClean="0"/>
              <a:t> систему клетки</a:t>
            </a:r>
            <a:r>
              <a:rPr lang="ru-RU" dirty="0" smtClean="0"/>
              <a:t>, отдельные элементы которой могут переходить друг в друга при перестройке и изменении функции мембран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41683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Митохондрии</a:t>
            </a:r>
            <a:endParaRPr lang="ru-RU" dirty="0"/>
          </a:p>
        </p:txBody>
      </p:sp>
      <p:pic>
        <p:nvPicPr>
          <p:cNvPr id="2050" name="Picture 2" descr="C:\Users\Наташа\Desktop\6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124744"/>
            <a:ext cx="4083068" cy="23042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611560" y="4005064"/>
            <a:ext cx="3335721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Обесточить государство – </a:t>
            </a:r>
          </a:p>
          <a:p>
            <a:r>
              <a:rPr lang="ru-RU" dirty="0" smtClean="0"/>
              <a:t>И ему придет конец!</a:t>
            </a:r>
          </a:p>
          <a:p>
            <a:r>
              <a:rPr lang="ru-RU" dirty="0" smtClean="0"/>
              <a:t>Кто тут главный? Что, ребята,</a:t>
            </a:r>
          </a:p>
          <a:p>
            <a:r>
              <a:rPr lang="ru-RU" dirty="0" smtClean="0"/>
              <a:t>Уяснили, наконец?</a:t>
            </a:r>
          </a:p>
          <a:p>
            <a:r>
              <a:rPr lang="ru-RU" dirty="0" smtClean="0"/>
              <a:t>Кто вас делает сильнее?</a:t>
            </a:r>
          </a:p>
          <a:p>
            <a:r>
              <a:rPr lang="ru-RU" dirty="0" smtClean="0"/>
              <a:t>Кто вам в дом тепло дает?</a:t>
            </a:r>
          </a:p>
          <a:p>
            <a:r>
              <a:rPr lang="ru-RU" dirty="0" smtClean="0"/>
              <a:t>Митохондрия, конечно, -</a:t>
            </a:r>
          </a:p>
          <a:p>
            <a:r>
              <a:rPr lang="ru-RU" dirty="0" smtClean="0"/>
              <a:t>Это знает весь народ.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4716016" y="899874"/>
            <a:ext cx="41651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i="1" dirty="0" smtClean="0"/>
              <a:t>«Энергетические станции клетки»</a:t>
            </a:r>
            <a:endParaRPr lang="ru-RU" b="1" i="1" dirty="0"/>
          </a:p>
        </p:txBody>
      </p:sp>
      <p:sp>
        <p:nvSpPr>
          <p:cNvPr id="5" name="TextBox 4"/>
          <p:cNvSpPr txBox="1"/>
          <p:nvPr/>
        </p:nvSpPr>
        <p:spPr>
          <a:xfrm>
            <a:off x="4746345" y="1412776"/>
            <a:ext cx="410445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err="1" smtClean="0"/>
              <a:t>Двумембранные</a:t>
            </a:r>
            <a:r>
              <a:rPr lang="ru-RU" dirty="0" smtClean="0"/>
              <a:t> , имеют кольцевую ДНК,  собственную РНК, собственные рибосомы 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4283968" y="2336106"/>
            <a:ext cx="432048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Функция:</a:t>
            </a:r>
          </a:p>
          <a:p>
            <a:r>
              <a:rPr lang="ru-RU" b="1" i="1" dirty="0"/>
              <a:t>п</a:t>
            </a:r>
            <a:r>
              <a:rPr lang="ru-RU" b="1" i="1" dirty="0" smtClean="0"/>
              <a:t>реобразование энергии питательных веществ, поступающих в клетку, в энергию молекул АТФ. </a:t>
            </a:r>
            <a:endParaRPr lang="ru-RU" b="1" i="1" dirty="0"/>
          </a:p>
        </p:txBody>
      </p:sp>
      <p:sp>
        <p:nvSpPr>
          <p:cNvPr id="7" name="TextBox 6"/>
          <p:cNvSpPr txBox="1"/>
          <p:nvPr/>
        </p:nvSpPr>
        <p:spPr>
          <a:xfrm>
            <a:off x="4572000" y="4221088"/>
            <a:ext cx="26123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Много в клетках мышц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34560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Пластиды</a:t>
            </a:r>
            <a:endParaRPr lang="ru-RU" dirty="0"/>
          </a:p>
        </p:txBody>
      </p:sp>
      <p:cxnSp>
        <p:nvCxnSpPr>
          <p:cNvPr id="5" name="Прямая со стрелкой 4"/>
          <p:cNvCxnSpPr/>
          <p:nvPr/>
        </p:nvCxnSpPr>
        <p:spPr>
          <a:xfrm flipH="1">
            <a:off x="1727684" y="836712"/>
            <a:ext cx="2556284" cy="748926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>
            <a:stCxn id="2" idx="2"/>
          </p:cNvCxnSpPr>
          <p:nvPr/>
        </p:nvCxnSpPr>
        <p:spPr>
          <a:xfrm>
            <a:off x="4572000" y="836712"/>
            <a:ext cx="5067" cy="83947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>
            <a:off x="4893591" y="836712"/>
            <a:ext cx="2592288" cy="72008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1043608" y="1713666"/>
            <a:ext cx="1706878" cy="369332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txBody>
          <a:bodyPr wrap="none" rtlCol="0">
            <a:spAutoFit/>
          </a:bodyPr>
          <a:lstStyle/>
          <a:p>
            <a:r>
              <a:rPr lang="ru-RU" b="1" dirty="0" smtClean="0"/>
              <a:t>Хромопласты</a:t>
            </a:r>
            <a:endParaRPr lang="ru-RU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3785023" y="1732166"/>
            <a:ext cx="1688283" cy="369332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txBody>
          <a:bodyPr wrap="none" rtlCol="0">
            <a:spAutoFit/>
          </a:bodyPr>
          <a:lstStyle/>
          <a:p>
            <a:r>
              <a:rPr lang="ru-RU" b="1" dirty="0" smtClean="0"/>
              <a:t>Хлоропласты</a:t>
            </a:r>
            <a:endParaRPr lang="ru-RU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6685243" y="1676182"/>
            <a:ext cx="1698798" cy="369332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txBody>
          <a:bodyPr wrap="none" rtlCol="0">
            <a:spAutoFit/>
          </a:bodyPr>
          <a:lstStyle/>
          <a:p>
            <a:r>
              <a:rPr lang="ru-RU" b="1" dirty="0" smtClean="0"/>
              <a:t>Лейкопласты</a:t>
            </a:r>
            <a:endParaRPr lang="ru-RU" b="1" dirty="0"/>
          </a:p>
        </p:txBody>
      </p:sp>
      <p:sp>
        <p:nvSpPr>
          <p:cNvPr id="18" name="TextBox 17"/>
          <p:cNvSpPr txBox="1"/>
          <p:nvPr/>
        </p:nvSpPr>
        <p:spPr>
          <a:xfrm>
            <a:off x="3571273" y="2348880"/>
            <a:ext cx="2088232" cy="1754326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dirty="0" err="1" smtClean="0"/>
              <a:t>Двумембранные</a:t>
            </a:r>
            <a:r>
              <a:rPr lang="ru-RU" dirty="0" smtClean="0"/>
              <a:t>, имеют кольцевую ДНК, собственную РНК, собственные рибосомы</a:t>
            </a:r>
            <a:endParaRPr lang="ru-RU" dirty="0"/>
          </a:p>
        </p:txBody>
      </p:sp>
      <p:cxnSp>
        <p:nvCxnSpPr>
          <p:cNvPr id="23" name="Прямая соединительная линия 22"/>
          <p:cNvCxnSpPr>
            <a:stCxn id="15" idx="2"/>
          </p:cNvCxnSpPr>
          <p:nvPr/>
        </p:nvCxnSpPr>
        <p:spPr>
          <a:xfrm flipH="1">
            <a:off x="4577067" y="2101498"/>
            <a:ext cx="52098" cy="247382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3898462" y="4351752"/>
            <a:ext cx="1490216" cy="369332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txBody>
          <a:bodyPr wrap="none" rtlCol="0">
            <a:spAutoFit/>
          </a:bodyPr>
          <a:lstStyle/>
          <a:p>
            <a:r>
              <a:rPr lang="ru-RU" b="1" dirty="0" smtClean="0"/>
              <a:t>Фотосинтез</a:t>
            </a:r>
            <a:endParaRPr lang="ru-RU" b="1" dirty="0"/>
          </a:p>
        </p:txBody>
      </p:sp>
      <p:cxnSp>
        <p:nvCxnSpPr>
          <p:cNvPr id="28" name="Прямая соединительная линия 27"/>
          <p:cNvCxnSpPr>
            <a:stCxn id="18" idx="2"/>
          </p:cNvCxnSpPr>
          <p:nvPr/>
        </p:nvCxnSpPr>
        <p:spPr>
          <a:xfrm>
            <a:off x="4615389" y="4103206"/>
            <a:ext cx="0" cy="261898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323528" y="2483033"/>
            <a:ext cx="2808312" cy="646331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Нефотосинтезирующие, содержат </a:t>
            </a:r>
            <a:r>
              <a:rPr lang="ru-RU" dirty="0" err="1" smtClean="0"/>
              <a:t>каротиноиды</a:t>
            </a:r>
            <a:endParaRPr lang="ru-RU" dirty="0"/>
          </a:p>
        </p:txBody>
      </p:sp>
      <p:cxnSp>
        <p:nvCxnSpPr>
          <p:cNvPr id="39" name="Прямая соединительная линия 38"/>
          <p:cNvCxnSpPr>
            <a:stCxn id="14" idx="2"/>
          </p:cNvCxnSpPr>
          <p:nvPr/>
        </p:nvCxnSpPr>
        <p:spPr>
          <a:xfrm>
            <a:off x="1897047" y="2082998"/>
            <a:ext cx="0" cy="400035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/>
          <p:cNvSpPr txBox="1"/>
          <p:nvPr/>
        </p:nvSpPr>
        <p:spPr>
          <a:xfrm>
            <a:off x="485546" y="3576235"/>
            <a:ext cx="2520280" cy="646331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Окраска плодов, цветов, листьев</a:t>
            </a:r>
            <a:endParaRPr lang="ru-RU" b="1" dirty="0"/>
          </a:p>
        </p:txBody>
      </p:sp>
      <p:cxnSp>
        <p:nvCxnSpPr>
          <p:cNvPr id="42" name="Прямая соединительная линия 41"/>
          <p:cNvCxnSpPr>
            <a:stCxn id="29" idx="2"/>
          </p:cNvCxnSpPr>
          <p:nvPr/>
        </p:nvCxnSpPr>
        <p:spPr>
          <a:xfrm>
            <a:off x="1727684" y="3129364"/>
            <a:ext cx="0" cy="44687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TextBox 54"/>
          <p:cNvSpPr txBox="1"/>
          <p:nvPr/>
        </p:nvSpPr>
        <p:spPr>
          <a:xfrm>
            <a:off x="6814733" y="2422010"/>
            <a:ext cx="1439818" cy="369332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txBody>
          <a:bodyPr wrap="none" rtlCol="0">
            <a:spAutoFit/>
          </a:bodyPr>
          <a:lstStyle/>
          <a:p>
            <a:r>
              <a:rPr lang="ru-RU" dirty="0" smtClean="0"/>
              <a:t>Бесцветные</a:t>
            </a:r>
            <a:endParaRPr lang="ru-RU" dirty="0"/>
          </a:p>
        </p:txBody>
      </p:sp>
      <p:cxnSp>
        <p:nvCxnSpPr>
          <p:cNvPr id="57" name="Прямая соединительная линия 56"/>
          <p:cNvCxnSpPr>
            <a:stCxn id="16" idx="2"/>
            <a:endCxn id="55" idx="0"/>
          </p:cNvCxnSpPr>
          <p:nvPr/>
        </p:nvCxnSpPr>
        <p:spPr>
          <a:xfrm>
            <a:off x="7534642" y="2045514"/>
            <a:ext cx="0" cy="376496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TextBox 59"/>
          <p:cNvSpPr txBox="1"/>
          <p:nvPr/>
        </p:nvSpPr>
        <p:spPr>
          <a:xfrm>
            <a:off x="6450771" y="3105064"/>
            <a:ext cx="2207431" cy="923330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Хранение запасов питательных веществ</a:t>
            </a:r>
            <a:endParaRPr lang="ru-RU" b="1" dirty="0"/>
          </a:p>
        </p:txBody>
      </p:sp>
      <p:cxnSp>
        <p:nvCxnSpPr>
          <p:cNvPr id="62" name="Прямая соединительная линия 61"/>
          <p:cNvCxnSpPr/>
          <p:nvPr/>
        </p:nvCxnSpPr>
        <p:spPr>
          <a:xfrm>
            <a:off x="7529906" y="2806198"/>
            <a:ext cx="0" cy="277618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7" name="Picture 2" descr="C:\Users\Наташа\Desktop\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1" y="4234156"/>
            <a:ext cx="2003178" cy="22911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17920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720080"/>
          </a:xfrm>
        </p:spPr>
        <p:txBody>
          <a:bodyPr>
            <a:normAutofit fontScale="90000"/>
          </a:bodyPr>
          <a:lstStyle/>
          <a:p>
            <a:r>
              <a:rPr lang="ru-RU" dirty="0"/>
              <a:t>П</a:t>
            </a:r>
            <a:r>
              <a:rPr lang="ru-RU" dirty="0" smtClean="0"/>
              <a:t>ластиды</a:t>
            </a:r>
            <a:endParaRPr lang="ru-RU" dirty="0"/>
          </a:p>
        </p:txBody>
      </p:sp>
      <p:pic>
        <p:nvPicPr>
          <p:cNvPr id="3074" name="Picture 2" descr="C:\Users\Наташа\Desktop\7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4" y="746588"/>
            <a:ext cx="4032448" cy="25884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Наташа\Desktop\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2572" y="836712"/>
            <a:ext cx="2856355" cy="22791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39552" y="3429000"/>
            <a:ext cx="4382162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Нас не узнать почти невозможно,</a:t>
            </a:r>
          </a:p>
          <a:p>
            <a:r>
              <a:rPr lang="ru-RU" dirty="0" smtClean="0"/>
              <a:t>Без нас государство просто безнадежно.</a:t>
            </a:r>
          </a:p>
          <a:p>
            <a:r>
              <a:rPr lang="ru-RU" dirty="0" smtClean="0"/>
              <a:t>Не только страна, но в целом планета-</a:t>
            </a:r>
          </a:p>
          <a:p>
            <a:r>
              <a:rPr lang="ru-RU" dirty="0" smtClean="0"/>
              <a:t>Без нас никуда! Все знают об этом.</a:t>
            </a:r>
          </a:p>
          <a:p>
            <a:r>
              <a:rPr lang="ru-RU" dirty="0" smtClean="0"/>
              <a:t>Мы производим, без всяких хлопот</a:t>
            </a:r>
          </a:p>
          <a:p>
            <a:r>
              <a:rPr lang="ru-RU" dirty="0" smtClean="0"/>
              <a:t>Важный для всех газ – кислород.</a:t>
            </a:r>
          </a:p>
          <a:p>
            <a:r>
              <a:rPr lang="ru-RU" dirty="0" smtClean="0"/>
              <a:t>И углеводы, что, скажем заранее,</a:t>
            </a:r>
          </a:p>
          <a:p>
            <a:r>
              <a:rPr lang="ru-RU" dirty="0" smtClean="0"/>
              <a:t>Важные очень продукты питания.</a:t>
            </a:r>
          </a:p>
          <a:p>
            <a:endParaRPr lang="ru-RU" dirty="0"/>
          </a:p>
        </p:txBody>
      </p:sp>
      <p:pic>
        <p:nvPicPr>
          <p:cNvPr id="4" name="Picture 2" descr="C:\Users\Наташа\Desktop\3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3573016"/>
            <a:ext cx="2482223" cy="26656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96717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50405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Клеточный центр. Рибосома.</a:t>
            </a:r>
            <a:endParaRPr lang="ru-RU" dirty="0"/>
          </a:p>
        </p:txBody>
      </p:sp>
      <p:pic>
        <p:nvPicPr>
          <p:cNvPr id="4098" name="Picture 2" descr="C:\Users\Наташа\Desktop\9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103" y="729196"/>
            <a:ext cx="3240360" cy="1943223"/>
          </a:xfrm>
          <a:prstGeom prst="rect">
            <a:avLst/>
          </a:prstGeom>
          <a:noFill/>
          <a:ln w="28575">
            <a:solidFill>
              <a:srgbClr val="0070C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Наташа\Desktop\1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2206" y="728589"/>
            <a:ext cx="1964210" cy="1964210"/>
          </a:xfrm>
          <a:prstGeom prst="rect">
            <a:avLst/>
          </a:prstGeom>
          <a:noFill/>
          <a:ln w="28575">
            <a:solidFill>
              <a:srgbClr val="0070C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746197" y="3429000"/>
            <a:ext cx="316835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Мы производим белок для строительства</a:t>
            </a:r>
          </a:p>
          <a:p>
            <a:r>
              <a:rPr lang="ru-RU" dirty="0" smtClean="0"/>
              <a:t>И строим. Для жителей и для правительства.</a:t>
            </a:r>
          </a:p>
          <a:p>
            <a:r>
              <a:rPr lang="ru-RU" dirty="0" smtClean="0"/>
              <a:t>Вклад в дела государства</a:t>
            </a:r>
          </a:p>
          <a:p>
            <a:r>
              <a:rPr lang="ru-RU" dirty="0" smtClean="0"/>
              <a:t>Мы вносим весомый – </a:t>
            </a:r>
          </a:p>
          <a:p>
            <a:r>
              <a:rPr lang="ru-RU" dirty="0" smtClean="0"/>
              <a:t>Все здания в клетке</a:t>
            </a:r>
          </a:p>
          <a:p>
            <a:r>
              <a:rPr lang="ru-RU" dirty="0" smtClean="0"/>
              <a:t>Построены Рибосомой.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383686" y="2692799"/>
            <a:ext cx="3849579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Клеточный центр состоит из двух цилиндров  (центриолей), расположенных перпендикулярно друг другу (</a:t>
            </a:r>
            <a:r>
              <a:rPr lang="ru-RU" dirty="0"/>
              <a:t>структура «9+0</a:t>
            </a:r>
            <a:r>
              <a:rPr lang="ru-RU" dirty="0" smtClean="0"/>
              <a:t>»). Каждая центриоль состоит из белковых микротрубочек.</a:t>
            </a:r>
            <a:endParaRPr lang="ru-RU" dirty="0"/>
          </a:p>
          <a:p>
            <a:endParaRPr lang="ru-RU" dirty="0" smtClean="0"/>
          </a:p>
        </p:txBody>
      </p:sp>
      <p:sp>
        <p:nvSpPr>
          <p:cNvPr id="5" name="TextBox 4"/>
          <p:cNvSpPr txBox="1"/>
          <p:nvPr/>
        </p:nvSpPr>
        <p:spPr>
          <a:xfrm>
            <a:off x="383686" y="4400958"/>
            <a:ext cx="384957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Функция:</a:t>
            </a:r>
            <a:r>
              <a:rPr lang="ru-RU" dirty="0" smtClean="0"/>
              <a:t> </a:t>
            </a:r>
            <a:r>
              <a:rPr lang="ru-RU" b="1" i="1" dirty="0" smtClean="0"/>
              <a:t>участвует в делении клетки (организация веретена деления)</a:t>
            </a:r>
            <a:endParaRPr lang="ru-RU" b="1" i="1" dirty="0"/>
          </a:p>
        </p:txBody>
      </p:sp>
      <p:sp>
        <p:nvSpPr>
          <p:cNvPr id="6" name="TextBox 5"/>
          <p:cNvSpPr txBox="1"/>
          <p:nvPr/>
        </p:nvSpPr>
        <p:spPr>
          <a:xfrm>
            <a:off x="383686" y="5229200"/>
            <a:ext cx="39604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Встречается в клетках животных и низших растений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5436096" y="2866991"/>
            <a:ext cx="3161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Функция: </a:t>
            </a:r>
            <a:r>
              <a:rPr lang="ru-RU" b="1" i="1" dirty="0" smtClean="0"/>
              <a:t>биосинтез белка</a:t>
            </a:r>
            <a:endParaRPr lang="ru-RU" b="1" i="1" dirty="0"/>
          </a:p>
        </p:txBody>
      </p:sp>
    </p:spTree>
    <p:extLst>
      <p:ext uri="{BB962C8B-B14F-4D97-AF65-F5344CB8AC3E}">
        <p14:creationId xmlns:p14="http://schemas.microsoft.com/office/powerpoint/2010/main" val="975076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57606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Опорно-двигательная система</a:t>
            </a:r>
            <a:endParaRPr lang="ru-RU" dirty="0"/>
          </a:p>
        </p:txBody>
      </p:sp>
      <p:cxnSp>
        <p:nvCxnSpPr>
          <p:cNvPr id="5" name="Прямая со стрелкой 4"/>
          <p:cNvCxnSpPr/>
          <p:nvPr/>
        </p:nvCxnSpPr>
        <p:spPr>
          <a:xfrm>
            <a:off x="1691680" y="587864"/>
            <a:ext cx="0" cy="36004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>
            <a:off x="4928096" y="587864"/>
            <a:ext cx="0" cy="36004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>
            <a:off x="7812360" y="589362"/>
            <a:ext cx="0" cy="360040"/>
          </a:xfrm>
          <a:prstGeom prst="straightConnector1">
            <a:avLst/>
          </a:prstGeom>
          <a:ln w="28575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501555" y="949402"/>
            <a:ext cx="2990325" cy="369332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ru-RU" b="1" dirty="0" smtClean="0"/>
              <a:t>Микронити </a:t>
            </a:r>
            <a:r>
              <a:rPr lang="ru-RU" dirty="0" smtClean="0"/>
              <a:t>(белок актин)</a:t>
            </a: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4427983" y="949402"/>
            <a:ext cx="1259319" cy="369332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txBody>
          <a:bodyPr wrap="none" rtlCol="0">
            <a:spAutoFit/>
          </a:bodyPr>
          <a:lstStyle/>
          <a:p>
            <a:r>
              <a:rPr lang="ru-RU" b="1" dirty="0" smtClean="0"/>
              <a:t>Реснички</a:t>
            </a:r>
            <a:endParaRPr lang="ru-RU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7316871" y="947904"/>
            <a:ext cx="1180131" cy="369332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txBody>
          <a:bodyPr wrap="none" rtlCol="0">
            <a:spAutoFit/>
          </a:bodyPr>
          <a:lstStyle/>
          <a:p>
            <a:r>
              <a:rPr lang="ru-RU" b="1" dirty="0" smtClean="0"/>
              <a:t>Жгутики</a:t>
            </a:r>
            <a:endParaRPr lang="ru-RU" b="1" dirty="0"/>
          </a:p>
        </p:txBody>
      </p:sp>
      <p:cxnSp>
        <p:nvCxnSpPr>
          <p:cNvPr id="14" name="Прямая соединительная линия 13"/>
          <p:cNvCxnSpPr>
            <a:stCxn id="10" idx="2"/>
            <a:endCxn id="10" idx="2"/>
          </p:cNvCxnSpPr>
          <p:nvPr/>
        </p:nvCxnSpPr>
        <p:spPr>
          <a:xfrm>
            <a:off x="1996718" y="1318734"/>
            <a:ext cx="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>
            <a:endCxn id="18" idx="0"/>
          </p:cNvCxnSpPr>
          <p:nvPr/>
        </p:nvCxnSpPr>
        <p:spPr>
          <a:xfrm>
            <a:off x="1733591" y="1317236"/>
            <a:ext cx="0" cy="20823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689475" y="1525466"/>
            <a:ext cx="2088232" cy="646331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Белковые нити внутри клетки</a:t>
            </a:r>
            <a:endParaRPr lang="ru-RU" dirty="0"/>
          </a:p>
        </p:txBody>
      </p:sp>
      <p:cxnSp>
        <p:nvCxnSpPr>
          <p:cNvPr id="20" name="Прямая соединительная линия 19"/>
          <p:cNvCxnSpPr>
            <a:stCxn id="18" idx="2"/>
          </p:cNvCxnSpPr>
          <p:nvPr/>
        </p:nvCxnSpPr>
        <p:spPr>
          <a:xfrm>
            <a:off x="1733591" y="2171797"/>
            <a:ext cx="0" cy="274736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501554" y="2453925"/>
            <a:ext cx="2846310" cy="369332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ru-RU" dirty="0" smtClean="0"/>
              <a:t>Выполняют функцию</a:t>
            </a:r>
            <a:endParaRPr lang="ru-RU" dirty="0"/>
          </a:p>
        </p:txBody>
      </p:sp>
      <p:cxnSp>
        <p:nvCxnSpPr>
          <p:cNvPr id="27" name="Прямая соединительная линия 26"/>
          <p:cNvCxnSpPr/>
          <p:nvPr/>
        </p:nvCxnSpPr>
        <p:spPr>
          <a:xfrm>
            <a:off x="1187624" y="2823257"/>
            <a:ext cx="0" cy="245703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/>
        </p:nvCxnSpPr>
        <p:spPr>
          <a:xfrm>
            <a:off x="2777707" y="2823257"/>
            <a:ext cx="0" cy="245703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501554" y="3068960"/>
            <a:ext cx="1146468" cy="369332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txBody>
          <a:bodyPr wrap="none" rtlCol="0">
            <a:spAutoFit/>
          </a:bodyPr>
          <a:lstStyle/>
          <a:p>
            <a:r>
              <a:rPr lang="ru-RU" dirty="0" smtClean="0"/>
              <a:t>Опорную</a:t>
            </a:r>
            <a:endParaRPr lang="ru-RU" dirty="0"/>
          </a:p>
        </p:txBody>
      </p:sp>
      <p:sp>
        <p:nvSpPr>
          <p:cNvPr id="31" name="TextBox 30"/>
          <p:cNvSpPr txBox="1"/>
          <p:nvPr/>
        </p:nvSpPr>
        <p:spPr>
          <a:xfrm>
            <a:off x="1878034" y="3079522"/>
            <a:ext cx="1716047" cy="369332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txBody>
          <a:bodyPr wrap="none" rtlCol="0">
            <a:spAutoFit/>
          </a:bodyPr>
          <a:lstStyle/>
          <a:p>
            <a:r>
              <a:rPr lang="ru-RU" dirty="0" smtClean="0"/>
              <a:t>Двигательную</a:t>
            </a:r>
            <a:endParaRPr lang="ru-RU" dirty="0"/>
          </a:p>
        </p:txBody>
      </p:sp>
      <p:cxnSp>
        <p:nvCxnSpPr>
          <p:cNvPr id="33" name="Прямая соединительная линия 32"/>
          <p:cNvCxnSpPr>
            <a:stCxn id="30" idx="2"/>
          </p:cNvCxnSpPr>
          <p:nvPr/>
        </p:nvCxnSpPr>
        <p:spPr>
          <a:xfrm>
            <a:off x="1074788" y="3438292"/>
            <a:ext cx="0" cy="27874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единительная линия 34"/>
          <p:cNvCxnSpPr>
            <a:stCxn id="31" idx="2"/>
          </p:cNvCxnSpPr>
          <p:nvPr/>
        </p:nvCxnSpPr>
        <p:spPr>
          <a:xfrm>
            <a:off x="2736058" y="3448854"/>
            <a:ext cx="0" cy="268178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/>
          <p:cNvSpPr txBox="1"/>
          <p:nvPr/>
        </p:nvSpPr>
        <p:spPr>
          <a:xfrm>
            <a:off x="333539" y="3717032"/>
            <a:ext cx="1482497" cy="923330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Создают клеточный скелет</a:t>
            </a:r>
            <a:endParaRPr lang="ru-RU" dirty="0"/>
          </a:p>
        </p:txBody>
      </p:sp>
      <p:sp>
        <p:nvSpPr>
          <p:cNvPr id="40" name="TextBox 39"/>
          <p:cNvSpPr txBox="1"/>
          <p:nvPr/>
        </p:nvSpPr>
        <p:spPr>
          <a:xfrm>
            <a:off x="1924709" y="3713582"/>
            <a:ext cx="1872208" cy="1477328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Обеспечивают изменение формы клетки (сокращение мускулатуры)</a:t>
            </a:r>
            <a:endParaRPr lang="ru-RU" dirty="0"/>
          </a:p>
        </p:txBody>
      </p:sp>
      <p:sp>
        <p:nvSpPr>
          <p:cNvPr id="65" name="TextBox 64"/>
          <p:cNvSpPr txBox="1"/>
          <p:nvPr/>
        </p:nvSpPr>
        <p:spPr>
          <a:xfrm>
            <a:off x="4928096" y="1663965"/>
            <a:ext cx="3292440" cy="369332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txBody>
          <a:bodyPr wrap="none" rtlCol="0">
            <a:spAutoFit/>
          </a:bodyPr>
          <a:lstStyle/>
          <a:p>
            <a:r>
              <a:rPr lang="ru-RU" dirty="0" smtClean="0"/>
              <a:t>Выступают из клетки наружу</a:t>
            </a:r>
            <a:endParaRPr lang="ru-RU" dirty="0"/>
          </a:p>
        </p:txBody>
      </p:sp>
      <p:cxnSp>
        <p:nvCxnSpPr>
          <p:cNvPr id="67" name="Прямая соединительная линия 66"/>
          <p:cNvCxnSpPr/>
          <p:nvPr/>
        </p:nvCxnSpPr>
        <p:spPr>
          <a:xfrm>
            <a:off x="5211207" y="1318734"/>
            <a:ext cx="0" cy="313905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Прямая соединительная линия 68"/>
          <p:cNvCxnSpPr/>
          <p:nvPr/>
        </p:nvCxnSpPr>
        <p:spPr>
          <a:xfrm flipH="1">
            <a:off x="7929506" y="1317235"/>
            <a:ext cx="1" cy="346729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Прямая соединительная линия 76"/>
          <p:cNvCxnSpPr>
            <a:stCxn id="65" idx="2"/>
          </p:cNvCxnSpPr>
          <p:nvPr/>
        </p:nvCxnSpPr>
        <p:spPr>
          <a:xfrm>
            <a:off x="6574316" y="2033297"/>
            <a:ext cx="0" cy="275868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TextBox 77"/>
          <p:cNvSpPr txBox="1"/>
          <p:nvPr/>
        </p:nvSpPr>
        <p:spPr>
          <a:xfrm>
            <a:off x="4637197" y="2326226"/>
            <a:ext cx="3874238" cy="646331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Состоят из белковых микротрубочек (белок </a:t>
            </a:r>
            <a:r>
              <a:rPr lang="ru-RU" dirty="0" err="1" smtClean="0"/>
              <a:t>тубулин</a:t>
            </a:r>
            <a:r>
              <a:rPr lang="ru-RU" dirty="0" smtClean="0"/>
              <a:t>)</a:t>
            </a:r>
            <a:endParaRPr lang="ru-RU" dirty="0"/>
          </a:p>
        </p:txBody>
      </p:sp>
      <p:cxnSp>
        <p:nvCxnSpPr>
          <p:cNvPr id="80" name="Прямая соединительная линия 79"/>
          <p:cNvCxnSpPr>
            <a:stCxn id="78" idx="2"/>
          </p:cNvCxnSpPr>
          <p:nvPr/>
        </p:nvCxnSpPr>
        <p:spPr>
          <a:xfrm>
            <a:off x="6574316" y="2972557"/>
            <a:ext cx="0" cy="29163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" name="TextBox 80"/>
          <p:cNvSpPr txBox="1"/>
          <p:nvPr/>
        </p:nvSpPr>
        <p:spPr>
          <a:xfrm>
            <a:off x="5316726" y="3284577"/>
            <a:ext cx="2464072" cy="369332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txBody>
          <a:bodyPr wrap="none" rtlCol="0">
            <a:spAutoFit/>
          </a:bodyPr>
          <a:lstStyle/>
          <a:p>
            <a:r>
              <a:rPr lang="ru-RU" dirty="0" smtClean="0"/>
              <a:t>Выполняют функцию</a:t>
            </a:r>
            <a:endParaRPr lang="ru-RU" dirty="0"/>
          </a:p>
        </p:txBody>
      </p:sp>
      <p:cxnSp>
        <p:nvCxnSpPr>
          <p:cNvPr id="83" name="Прямая соединительная линия 82"/>
          <p:cNvCxnSpPr/>
          <p:nvPr/>
        </p:nvCxnSpPr>
        <p:spPr>
          <a:xfrm>
            <a:off x="5508104" y="3653909"/>
            <a:ext cx="0" cy="279147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Прямая соединительная линия 84"/>
          <p:cNvCxnSpPr/>
          <p:nvPr/>
        </p:nvCxnSpPr>
        <p:spPr>
          <a:xfrm>
            <a:off x="7524328" y="3653909"/>
            <a:ext cx="0" cy="279147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1" name="TextBox 90"/>
          <p:cNvSpPr txBox="1"/>
          <p:nvPr/>
        </p:nvSpPr>
        <p:spPr>
          <a:xfrm>
            <a:off x="4608595" y="3933056"/>
            <a:ext cx="1847562" cy="923330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Передвижение клеток в пространстве</a:t>
            </a:r>
            <a:endParaRPr lang="ru-RU" dirty="0"/>
          </a:p>
        </p:txBody>
      </p:sp>
      <p:sp>
        <p:nvSpPr>
          <p:cNvPr id="92" name="TextBox 91"/>
          <p:cNvSpPr txBox="1"/>
          <p:nvPr/>
        </p:nvSpPr>
        <p:spPr>
          <a:xfrm>
            <a:off x="6660850" y="3933056"/>
            <a:ext cx="2159621" cy="1200329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Перемещение вдоль клеток окружающей их жидкости и частиц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8082021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4605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Реснички и жгутики</a:t>
            </a:r>
            <a:endParaRPr lang="ru-RU" dirty="0"/>
          </a:p>
        </p:txBody>
      </p:sp>
      <p:pic>
        <p:nvPicPr>
          <p:cNvPr id="5122" name="Picture 2" descr="C:\Users\Наташа\Desktop\11.gif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1290734"/>
            <a:ext cx="3801217" cy="3109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Users\Наташа\Desktop\1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484784"/>
            <a:ext cx="4194148" cy="18074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434219" y="730418"/>
            <a:ext cx="24799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Органоиды движения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5724128" y="730418"/>
            <a:ext cx="19395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Структура «9+2»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296366" y="3471391"/>
            <a:ext cx="410445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Базальные тельца лежат в основании жгутиков и ресничек, укрепляет их в цитоплазме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4860032" y="4509120"/>
            <a:ext cx="403244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Движение обусловлено взаимным скольжение микротрубочек каждой пары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467544" y="5517232"/>
            <a:ext cx="82035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Микроворсинки – выросты мембраны, содержащие пучки актина и миозина.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52979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57606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Развитие представлений о клетке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414424" y="1107007"/>
            <a:ext cx="2448272" cy="646331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1. Зарождение понятия о клетке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3275856" y="1107009"/>
            <a:ext cx="2592288" cy="646331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2. Возникновение клеточной теории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6264188" y="1107009"/>
            <a:ext cx="2520280" cy="646331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3. Развитие клеточной теории</a:t>
            </a:r>
            <a:endParaRPr lang="ru-RU" dirty="0"/>
          </a:p>
        </p:txBody>
      </p:sp>
      <p:cxnSp>
        <p:nvCxnSpPr>
          <p:cNvPr id="15" name="Прямая со стрелкой 14"/>
          <p:cNvCxnSpPr/>
          <p:nvPr/>
        </p:nvCxnSpPr>
        <p:spPr>
          <a:xfrm>
            <a:off x="1691680" y="692696"/>
            <a:ext cx="0" cy="36004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>
            <a:stCxn id="2" idx="2"/>
          </p:cNvCxnSpPr>
          <p:nvPr/>
        </p:nvCxnSpPr>
        <p:spPr>
          <a:xfrm>
            <a:off x="4572000" y="692696"/>
            <a:ext cx="0" cy="36004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>
            <a:off x="7524328" y="692696"/>
            <a:ext cx="0" cy="36004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/>
          <p:nvPr/>
        </p:nvCxnSpPr>
        <p:spPr>
          <a:xfrm>
            <a:off x="1691680" y="1753340"/>
            <a:ext cx="0" cy="379516"/>
          </a:xfrm>
          <a:prstGeom prst="straightConnector1">
            <a:avLst/>
          </a:prstGeom>
          <a:ln w="38100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424258" y="2147201"/>
            <a:ext cx="2448272" cy="2031325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1665г.</a:t>
            </a:r>
          </a:p>
          <a:p>
            <a:pPr algn="ctr"/>
            <a:r>
              <a:rPr lang="ru-RU" b="1" dirty="0" smtClean="0"/>
              <a:t>Роберт Гук</a:t>
            </a:r>
          </a:p>
          <a:p>
            <a:pPr algn="ctr"/>
            <a:r>
              <a:rPr lang="ru-RU" dirty="0" smtClean="0"/>
              <a:t>Впервые рассмотрел под микроскопом</a:t>
            </a:r>
          </a:p>
          <a:p>
            <a:pPr algn="ctr"/>
            <a:r>
              <a:rPr lang="ru-RU" dirty="0"/>
              <a:t>с</a:t>
            </a:r>
            <a:r>
              <a:rPr lang="ru-RU" dirty="0" smtClean="0"/>
              <a:t>рез пробки, ввел термин «клетка»</a:t>
            </a:r>
          </a:p>
          <a:p>
            <a:pPr algn="ctr"/>
            <a:endParaRPr lang="ru-RU" dirty="0"/>
          </a:p>
        </p:txBody>
      </p:sp>
      <p:sp>
        <p:nvSpPr>
          <p:cNvPr id="24" name="TextBox 23"/>
          <p:cNvSpPr txBox="1"/>
          <p:nvPr/>
        </p:nvSpPr>
        <p:spPr>
          <a:xfrm>
            <a:off x="472460" y="4442629"/>
            <a:ext cx="2438439" cy="1477328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1680г.</a:t>
            </a:r>
          </a:p>
          <a:p>
            <a:pPr algn="ctr"/>
            <a:r>
              <a:rPr lang="ru-RU" b="1" dirty="0" smtClean="0"/>
              <a:t> А. Левенгук</a:t>
            </a:r>
          </a:p>
          <a:p>
            <a:pPr algn="ctr"/>
            <a:r>
              <a:rPr lang="ru-RU" dirty="0" smtClean="0"/>
              <a:t>Открыл одноклеточные организмы</a:t>
            </a:r>
            <a:endParaRPr lang="ru-RU" dirty="0"/>
          </a:p>
        </p:txBody>
      </p:sp>
      <p:cxnSp>
        <p:nvCxnSpPr>
          <p:cNvPr id="26" name="Прямая со стрелкой 25"/>
          <p:cNvCxnSpPr>
            <a:stCxn id="8" idx="2"/>
          </p:cNvCxnSpPr>
          <p:nvPr/>
        </p:nvCxnSpPr>
        <p:spPr>
          <a:xfrm>
            <a:off x="4572000" y="1753340"/>
            <a:ext cx="0" cy="379516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3297140" y="2160707"/>
            <a:ext cx="2583415" cy="3139321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1838 г. </a:t>
            </a:r>
            <a:r>
              <a:rPr lang="ru-RU" b="1" dirty="0" err="1" smtClean="0"/>
              <a:t>Т.Шванн</a:t>
            </a:r>
            <a:r>
              <a:rPr lang="ru-RU" b="1" dirty="0" smtClean="0"/>
              <a:t>, </a:t>
            </a:r>
          </a:p>
          <a:p>
            <a:pPr algn="ctr"/>
            <a:r>
              <a:rPr lang="ru-RU" b="1" dirty="0" smtClean="0"/>
              <a:t>М. </a:t>
            </a:r>
            <a:r>
              <a:rPr lang="ru-RU" b="1" dirty="0" err="1" smtClean="0"/>
              <a:t>Шлейден</a:t>
            </a:r>
            <a:endParaRPr lang="ru-RU" b="1" dirty="0" smtClean="0"/>
          </a:p>
          <a:p>
            <a:pPr algn="ctr"/>
            <a:r>
              <a:rPr lang="ru-RU" dirty="0" smtClean="0"/>
              <a:t>Обобщили знания о клетке, сформулировали</a:t>
            </a:r>
          </a:p>
          <a:p>
            <a:pPr algn="ctr"/>
            <a:r>
              <a:rPr lang="ru-RU" dirty="0"/>
              <a:t>о</a:t>
            </a:r>
            <a:r>
              <a:rPr lang="ru-RU" dirty="0" smtClean="0"/>
              <a:t>сновные положения клеточной теории: все растительные и животные организмы состоят из клеток, сходных по строению</a:t>
            </a:r>
            <a:endParaRPr lang="ru-RU" dirty="0"/>
          </a:p>
        </p:txBody>
      </p:sp>
      <p:sp>
        <p:nvSpPr>
          <p:cNvPr id="28" name="TextBox 27"/>
          <p:cNvSpPr txBox="1"/>
          <p:nvPr/>
        </p:nvSpPr>
        <p:spPr>
          <a:xfrm>
            <a:off x="6264188" y="2147201"/>
            <a:ext cx="2496117" cy="2031325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1858 г. </a:t>
            </a:r>
          </a:p>
          <a:p>
            <a:pPr algn="ctr"/>
            <a:r>
              <a:rPr lang="ru-RU" b="1" dirty="0" smtClean="0"/>
              <a:t>Р. Вирхов </a:t>
            </a:r>
          </a:p>
          <a:p>
            <a:pPr algn="ctr"/>
            <a:r>
              <a:rPr lang="ru-RU" dirty="0" smtClean="0"/>
              <a:t>Утверждал, что каждая новая клетка происходит только от клетки в результате ее деления</a:t>
            </a:r>
            <a:endParaRPr lang="ru-RU" dirty="0"/>
          </a:p>
        </p:txBody>
      </p:sp>
      <p:cxnSp>
        <p:nvCxnSpPr>
          <p:cNvPr id="30" name="Прямая со стрелкой 29"/>
          <p:cNvCxnSpPr>
            <a:stCxn id="9" idx="2"/>
          </p:cNvCxnSpPr>
          <p:nvPr/>
        </p:nvCxnSpPr>
        <p:spPr>
          <a:xfrm>
            <a:off x="7524328" y="1753340"/>
            <a:ext cx="0" cy="379516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6281950" y="4442629"/>
            <a:ext cx="2520280" cy="1754326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1858 г.</a:t>
            </a:r>
          </a:p>
          <a:p>
            <a:pPr algn="ctr"/>
            <a:r>
              <a:rPr lang="ru-RU" b="1" dirty="0" smtClean="0"/>
              <a:t> Карл Бэр</a:t>
            </a:r>
          </a:p>
          <a:p>
            <a:pPr algn="ctr"/>
            <a:r>
              <a:rPr lang="ru-RU" dirty="0" smtClean="0"/>
              <a:t>Установил, что все организмы начинают свое развитие с одной клетки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54654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562074"/>
          </a:xfrm>
        </p:spPr>
        <p:txBody>
          <a:bodyPr>
            <a:normAutofit fontScale="90000"/>
          </a:bodyPr>
          <a:lstStyle/>
          <a:p>
            <a:r>
              <a:rPr lang="ru-RU" dirty="0" err="1" smtClean="0"/>
              <a:t>Цитоскелет</a:t>
            </a:r>
            <a:endParaRPr lang="ru-RU" dirty="0"/>
          </a:p>
        </p:txBody>
      </p:sp>
      <p:pic>
        <p:nvPicPr>
          <p:cNvPr id="6146" name="Picture 2" descr="C:\Users\Наташа\Desktop\14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772816"/>
            <a:ext cx="3333750" cy="2105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C:\Users\Наташа\Desktop\15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9952" y="1556792"/>
            <a:ext cx="4445000" cy="3327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Наташа\Desktop\13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4293096"/>
            <a:ext cx="3357871" cy="21712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39552" y="764704"/>
            <a:ext cx="853336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Микротрубочки цитоплазмы образуют скелет клетки. </a:t>
            </a:r>
            <a:r>
              <a:rPr lang="ru-RU" dirty="0" err="1" smtClean="0"/>
              <a:t>Цитоскелет</a:t>
            </a:r>
            <a:r>
              <a:rPr lang="ru-RU" dirty="0" smtClean="0"/>
              <a:t> играет роль </a:t>
            </a:r>
          </a:p>
          <a:p>
            <a:r>
              <a:rPr lang="ru-RU" dirty="0"/>
              <a:t>с</a:t>
            </a:r>
            <a:r>
              <a:rPr lang="ru-RU" dirty="0" smtClean="0"/>
              <a:t>труктурного каркаса цитоплазмы, обеспечивает изменение формы клетки и </a:t>
            </a:r>
          </a:p>
          <a:p>
            <a:r>
              <a:rPr lang="ru-RU" dirty="0"/>
              <a:t>р</a:t>
            </a:r>
            <a:r>
              <a:rPr lang="ru-RU" dirty="0" smtClean="0"/>
              <a:t>азнообразные виды движения.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89043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50405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Ядро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323528" y="517099"/>
            <a:ext cx="86409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Обязательный органоид </a:t>
            </a:r>
            <a:r>
              <a:rPr lang="ru-RU" dirty="0" err="1" smtClean="0"/>
              <a:t>эукариотической</a:t>
            </a:r>
            <a:r>
              <a:rPr lang="ru-RU" dirty="0" smtClean="0"/>
              <a:t> клетки (исключение эритроциты млекопитающих, ситовидные трубки флоэмы растений)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4067943" y="1163430"/>
            <a:ext cx="1061509" cy="523220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Ядро</a:t>
            </a:r>
            <a:endParaRPr lang="ru-RU" sz="2800" b="1" dirty="0"/>
          </a:p>
        </p:txBody>
      </p:sp>
      <p:cxnSp>
        <p:nvCxnSpPr>
          <p:cNvPr id="8" name="Прямая со стрелкой 7"/>
          <p:cNvCxnSpPr/>
          <p:nvPr/>
        </p:nvCxnSpPr>
        <p:spPr>
          <a:xfrm>
            <a:off x="5129452" y="1410579"/>
            <a:ext cx="1800200" cy="26161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>
            <a:stCxn id="6" idx="1"/>
          </p:cNvCxnSpPr>
          <p:nvPr/>
        </p:nvCxnSpPr>
        <p:spPr>
          <a:xfrm flipH="1">
            <a:off x="1979712" y="1425040"/>
            <a:ext cx="2088231" cy="26161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871325" y="1772816"/>
            <a:ext cx="1800200" cy="923330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Ядерная оболочка из двух мембран</a:t>
            </a:r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6228184" y="1771153"/>
            <a:ext cx="2088232" cy="646331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Ядерный сок (кариоплазма)</a:t>
            </a:r>
            <a:endParaRPr lang="ru-RU" dirty="0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1150604" y="2696146"/>
            <a:ext cx="0" cy="228798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2273890" y="2696146"/>
            <a:ext cx="0" cy="228798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323528" y="2933833"/>
            <a:ext cx="1448797" cy="369332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ru-RU" dirty="0" smtClean="0"/>
              <a:t>Наружная</a:t>
            </a:r>
            <a:endParaRPr lang="ru-RU" dirty="0"/>
          </a:p>
        </p:txBody>
      </p:sp>
      <p:sp>
        <p:nvSpPr>
          <p:cNvPr id="20" name="TextBox 19"/>
          <p:cNvSpPr txBox="1"/>
          <p:nvPr/>
        </p:nvSpPr>
        <p:spPr>
          <a:xfrm>
            <a:off x="1927495" y="2920508"/>
            <a:ext cx="1455591" cy="369332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txBody>
          <a:bodyPr wrap="none" rtlCol="0">
            <a:spAutoFit/>
          </a:bodyPr>
          <a:lstStyle/>
          <a:p>
            <a:r>
              <a:rPr lang="ru-RU" dirty="0" smtClean="0"/>
              <a:t>Внутренняя</a:t>
            </a:r>
            <a:endParaRPr lang="ru-RU" dirty="0"/>
          </a:p>
        </p:txBody>
      </p:sp>
      <p:cxnSp>
        <p:nvCxnSpPr>
          <p:cNvPr id="22" name="Прямая соединительная линия 21"/>
          <p:cNvCxnSpPr/>
          <p:nvPr/>
        </p:nvCxnSpPr>
        <p:spPr>
          <a:xfrm>
            <a:off x="1043608" y="3482419"/>
            <a:ext cx="1872207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>
            <a:off x="795899" y="3303165"/>
            <a:ext cx="247709" cy="179254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 flipH="1">
            <a:off x="2915815" y="3303568"/>
            <a:ext cx="324036" cy="17885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858840" y="3484427"/>
            <a:ext cx="22271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Пронизаны порами</a:t>
            </a:r>
            <a:endParaRPr lang="ru-RU" dirty="0"/>
          </a:p>
        </p:txBody>
      </p:sp>
      <p:cxnSp>
        <p:nvCxnSpPr>
          <p:cNvPr id="33" name="Прямая соединительная линия 32"/>
          <p:cNvCxnSpPr/>
          <p:nvPr/>
        </p:nvCxnSpPr>
        <p:spPr>
          <a:xfrm>
            <a:off x="6444208" y="2417484"/>
            <a:ext cx="0" cy="27866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единительная линия 34"/>
          <p:cNvCxnSpPr/>
          <p:nvPr/>
        </p:nvCxnSpPr>
        <p:spPr>
          <a:xfrm>
            <a:off x="8028384" y="2417484"/>
            <a:ext cx="0" cy="27866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>
            <a:off x="5016107" y="2712466"/>
            <a:ext cx="1890821" cy="923330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Органические вещества (белки, РНК)</a:t>
            </a:r>
            <a:endParaRPr lang="ru-RU" dirty="0"/>
          </a:p>
        </p:txBody>
      </p:sp>
      <p:sp>
        <p:nvSpPr>
          <p:cNvPr id="38" name="TextBox 37"/>
          <p:cNvSpPr txBox="1"/>
          <p:nvPr/>
        </p:nvSpPr>
        <p:spPr>
          <a:xfrm>
            <a:off x="6961042" y="2696146"/>
            <a:ext cx="1890820" cy="1200329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Неорганические вещества (вода, минеральные соли)</a:t>
            </a:r>
            <a:endParaRPr lang="ru-RU" dirty="0"/>
          </a:p>
        </p:txBody>
      </p:sp>
      <p:cxnSp>
        <p:nvCxnSpPr>
          <p:cNvPr id="40" name="Прямая соединительная линия 39"/>
          <p:cNvCxnSpPr>
            <a:stCxn id="6" idx="2"/>
          </p:cNvCxnSpPr>
          <p:nvPr/>
        </p:nvCxnSpPr>
        <p:spPr>
          <a:xfrm>
            <a:off x="4598698" y="1686650"/>
            <a:ext cx="0" cy="2406390"/>
          </a:xfrm>
          <a:prstGeom prst="line">
            <a:avLst/>
          </a:prstGeom>
          <a:ln w="28575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Прямая соединительная линия 42"/>
          <p:cNvCxnSpPr/>
          <p:nvPr/>
        </p:nvCxnSpPr>
        <p:spPr>
          <a:xfrm>
            <a:off x="2273890" y="4077072"/>
            <a:ext cx="4314334" cy="0"/>
          </a:xfrm>
          <a:prstGeom prst="line">
            <a:avLst/>
          </a:prstGeom>
          <a:ln w="28575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Прямая со стрелкой 44"/>
          <p:cNvCxnSpPr/>
          <p:nvPr/>
        </p:nvCxnSpPr>
        <p:spPr>
          <a:xfrm>
            <a:off x="2273890" y="4093040"/>
            <a:ext cx="0" cy="272064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Прямая со стрелкой 46"/>
          <p:cNvCxnSpPr/>
          <p:nvPr/>
        </p:nvCxnSpPr>
        <p:spPr>
          <a:xfrm>
            <a:off x="6588224" y="4077072"/>
            <a:ext cx="0" cy="288032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Box 47"/>
          <p:cNvSpPr txBox="1"/>
          <p:nvPr/>
        </p:nvSpPr>
        <p:spPr>
          <a:xfrm>
            <a:off x="1523125" y="4384545"/>
            <a:ext cx="1392689" cy="369332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txBody>
          <a:bodyPr wrap="none" rtlCol="0">
            <a:spAutoFit/>
          </a:bodyPr>
          <a:lstStyle/>
          <a:p>
            <a:r>
              <a:rPr lang="ru-RU" dirty="0" smtClean="0"/>
              <a:t>Хромосомы</a:t>
            </a:r>
            <a:endParaRPr lang="ru-RU" dirty="0"/>
          </a:p>
        </p:txBody>
      </p:sp>
      <p:cxnSp>
        <p:nvCxnSpPr>
          <p:cNvPr id="50" name="Прямая соединительная линия 49"/>
          <p:cNvCxnSpPr/>
          <p:nvPr/>
        </p:nvCxnSpPr>
        <p:spPr>
          <a:xfrm>
            <a:off x="1691680" y="4753877"/>
            <a:ext cx="0" cy="259299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Прямая соединительная линия 51"/>
          <p:cNvCxnSpPr/>
          <p:nvPr/>
        </p:nvCxnSpPr>
        <p:spPr>
          <a:xfrm>
            <a:off x="2683203" y="4737469"/>
            <a:ext cx="0" cy="259299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TextBox 52"/>
          <p:cNvSpPr txBox="1"/>
          <p:nvPr/>
        </p:nvSpPr>
        <p:spPr>
          <a:xfrm>
            <a:off x="1353032" y="5023983"/>
            <a:ext cx="644728" cy="369332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txBody>
          <a:bodyPr wrap="none" rtlCol="0">
            <a:spAutoFit/>
          </a:bodyPr>
          <a:lstStyle/>
          <a:p>
            <a:r>
              <a:rPr lang="ru-RU" dirty="0" smtClean="0"/>
              <a:t>ДНК</a:t>
            </a:r>
            <a:endParaRPr lang="ru-RU" dirty="0"/>
          </a:p>
        </p:txBody>
      </p:sp>
      <p:sp>
        <p:nvSpPr>
          <p:cNvPr id="54" name="TextBox 53"/>
          <p:cNvSpPr txBox="1"/>
          <p:nvPr/>
        </p:nvSpPr>
        <p:spPr>
          <a:xfrm>
            <a:off x="2277482" y="5016683"/>
            <a:ext cx="811441" cy="369332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txBody>
          <a:bodyPr wrap="none" rtlCol="0">
            <a:spAutoFit/>
          </a:bodyPr>
          <a:lstStyle/>
          <a:p>
            <a:r>
              <a:rPr lang="ru-RU" dirty="0"/>
              <a:t>Б</a:t>
            </a:r>
            <a:r>
              <a:rPr lang="ru-RU" dirty="0" smtClean="0"/>
              <a:t>елок</a:t>
            </a:r>
            <a:endParaRPr lang="ru-RU" dirty="0"/>
          </a:p>
        </p:txBody>
      </p:sp>
      <p:sp>
        <p:nvSpPr>
          <p:cNvPr id="56" name="TextBox 55"/>
          <p:cNvSpPr txBox="1"/>
          <p:nvPr/>
        </p:nvSpPr>
        <p:spPr>
          <a:xfrm>
            <a:off x="6010425" y="4365104"/>
            <a:ext cx="1189300" cy="369332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txBody>
          <a:bodyPr wrap="none" rtlCol="0">
            <a:spAutoFit/>
          </a:bodyPr>
          <a:lstStyle/>
          <a:p>
            <a:r>
              <a:rPr lang="ru-RU" dirty="0" smtClean="0"/>
              <a:t>Ядрышко</a:t>
            </a:r>
            <a:endParaRPr lang="ru-RU" dirty="0"/>
          </a:p>
        </p:txBody>
      </p:sp>
      <p:cxnSp>
        <p:nvCxnSpPr>
          <p:cNvPr id="58" name="Прямая соединительная линия 57"/>
          <p:cNvCxnSpPr>
            <a:stCxn id="56" idx="2"/>
          </p:cNvCxnSpPr>
          <p:nvPr/>
        </p:nvCxnSpPr>
        <p:spPr>
          <a:xfrm>
            <a:off x="6605075" y="4734436"/>
            <a:ext cx="0" cy="262332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TextBox 63"/>
          <p:cNvSpPr txBox="1"/>
          <p:nvPr/>
        </p:nvSpPr>
        <p:spPr>
          <a:xfrm>
            <a:off x="5027918" y="5013176"/>
            <a:ext cx="3283206" cy="369332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txBody>
          <a:bodyPr wrap="none" rtlCol="0">
            <a:spAutoFit/>
          </a:bodyPr>
          <a:lstStyle/>
          <a:p>
            <a:r>
              <a:rPr lang="ru-RU" dirty="0" smtClean="0"/>
              <a:t>Округлое тельце внутри ядра</a:t>
            </a:r>
            <a:endParaRPr lang="ru-RU" dirty="0"/>
          </a:p>
        </p:txBody>
      </p:sp>
      <p:cxnSp>
        <p:nvCxnSpPr>
          <p:cNvPr id="70" name="Прямая соединительная линия 69"/>
          <p:cNvCxnSpPr/>
          <p:nvPr/>
        </p:nvCxnSpPr>
        <p:spPr>
          <a:xfrm>
            <a:off x="6029552" y="5382508"/>
            <a:ext cx="0" cy="27874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TextBox 70"/>
          <p:cNvSpPr txBox="1"/>
          <p:nvPr/>
        </p:nvSpPr>
        <p:spPr>
          <a:xfrm>
            <a:off x="5535172" y="5661248"/>
            <a:ext cx="811441" cy="369332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txBody>
          <a:bodyPr wrap="none" rtlCol="0">
            <a:spAutoFit/>
          </a:bodyPr>
          <a:lstStyle/>
          <a:p>
            <a:r>
              <a:rPr lang="ru-RU" dirty="0" smtClean="0"/>
              <a:t>Белок</a:t>
            </a:r>
            <a:endParaRPr lang="ru-RU" dirty="0"/>
          </a:p>
        </p:txBody>
      </p:sp>
      <p:cxnSp>
        <p:nvCxnSpPr>
          <p:cNvPr id="73" name="Прямая соединительная линия 72"/>
          <p:cNvCxnSpPr/>
          <p:nvPr/>
        </p:nvCxnSpPr>
        <p:spPr>
          <a:xfrm>
            <a:off x="7380312" y="5393315"/>
            <a:ext cx="0" cy="267933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TextBox 73"/>
          <p:cNvSpPr txBox="1"/>
          <p:nvPr/>
        </p:nvSpPr>
        <p:spPr>
          <a:xfrm>
            <a:off x="7067566" y="5663241"/>
            <a:ext cx="625492" cy="369332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txBody>
          <a:bodyPr wrap="none" rtlCol="0">
            <a:spAutoFit/>
          </a:bodyPr>
          <a:lstStyle/>
          <a:p>
            <a:r>
              <a:rPr lang="ru-RU" dirty="0" smtClean="0"/>
              <a:t>РНК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3957063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43204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   Ядро</a:t>
            </a:r>
            <a:endParaRPr lang="ru-RU" dirty="0"/>
          </a:p>
        </p:txBody>
      </p:sp>
      <p:pic>
        <p:nvPicPr>
          <p:cNvPr id="2050" name="Picture 2" descr="C:\Users\Наташа\Desktop\18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737991"/>
            <a:ext cx="3696412" cy="27723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Наташа\Desktop\19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764704"/>
            <a:ext cx="2228470" cy="21710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6692831" y="2925906"/>
            <a:ext cx="13317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Хромосома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3563888" y="3616173"/>
            <a:ext cx="13163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Функции: </a:t>
            </a:r>
            <a:endParaRPr lang="ru-RU" b="1" dirty="0"/>
          </a:p>
        </p:txBody>
      </p:sp>
      <p:sp>
        <p:nvSpPr>
          <p:cNvPr id="5" name="TextBox 4"/>
          <p:cNvSpPr txBox="1"/>
          <p:nvPr/>
        </p:nvSpPr>
        <p:spPr>
          <a:xfrm>
            <a:off x="1115616" y="3992902"/>
            <a:ext cx="737182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b="1" i="1" dirty="0" smtClean="0"/>
              <a:t>Хранение наследственной информации и ее воспроизводство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b="1" i="1" dirty="0" smtClean="0"/>
              <a:t>Регуляция процессов обмена веществ в клетке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b="1" i="1" dirty="0" smtClean="0"/>
              <a:t>Синтез РНК:  информационной, транспортной, </a:t>
            </a:r>
            <a:r>
              <a:rPr lang="ru-RU" b="1" i="1" dirty="0" err="1" smtClean="0"/>
              <a:t>рибосомной</a:t>
            </a:r>
            <a:endParaRPr lang="ru-RU" b="1" i="1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b="1" i="1" dirty="0" smtClean="0"/>
              <a:t>Сборка рибосом (в ядрышке)</a:t>
            </a:r>
            <a:endParaRPr lang="ru-RU" b="1" i="1" dirty="0"/>
          </a:p>
        </p:txBody>
      </p:sp>
    </p:spTree>
    <p:extLst>
      <p:ext uri="{BB962C8B-B14F-4D97-AF65-F5344CB8AC3E}">
        <p14:creationId xmlns:p14="http://schemas.microsoft.com/office/powerpoint/2010/main" val="865745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Основные положения современной клеточной теории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899592" y="1196752"/>
            <a:ext cx="7056784" cy="4524315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ru-RU" dirty="0" smtClean="0"/>
              <a:t>1. </a:t>
            </a:r>
            <a:r>
              <a:rPr lang="ru-RU" b="1" i="1" dirty="0" smtClean="0"/>
              <a:t>Клетка – элементарная единица живого, основа строения, жизнедеятельности, размножения и индивидуального развития.</a:t>
            </a:r>
          </a:p>
          <a:p>
            <a:pPr marL="342900" indent="-342900">
              <a:buAutoNum type="arabicPeriod"/>
            </a:pPr>
            <a:endParaRPr lang="ru-RU" b="1" i="1" dirty="0" smtClean="0"/>
          </a:p>
          <a:p>
            <a:r>
              <a:rPr lang="ru-RU" b="1" i="1" dirty="0" smtClean="0"/>
              <a:t>2. Новые клетки возникают только путем деления исходной материнской клетки.</a:t>
            </a:r>
          </a:p>
          <a:p>
            <a:endParaRPr lang="ru-RU" b="1" i="1" dirty="0" smtClean="0"/>
          </a:p>
          <a:p>
            <a:r>
              <a:rPr lang="ru-RU" b="1" i="1" dirty="0" smtClean="0"/>
              <a:t>3. Клетки всех живых организмов сходны по строению, химическому составу и жизнедеятельности.</a:t>
            </a:r>
          </a:p>
          <a:p>
            <a:endParaRPr lang="ru-RU" b="1" i="1" dirty="0" smtClean="0"/>
          </a:p>
          <a:p>
            <a:r>
              <a:rPr lang="ru-RU" b="1" i="1" dirty="0" smtClean="0"/>
              <a:t>4. В многоклеточном организме клетки специализированы по функциям и образуют ткани, из которых построены органы и системы органов.</a:t>
            </a:r>
          </a:p>
          <a:p>
            <a:endParaRPr lang="ru-RU" b="1" i="1" dirty="0" smtClean="0"/>
          </a:p>
          <a:p>
            <a:r>
              <a:rPr lang="ru-RU" b="1" i="1" dirty="0" smtClean="0"/>
              <a:t>5. Клеточное строение организмов – свидетельство единства происхождения живого.</a:t>
            </a:r>
            <a:endParaRPr lang="ru-RU" b="1" i="1" dirty="0"/>
          </a:p>
        </p:txBody>
      </p:sp>
    </p:spTree>
    <p:extLst>
      <p:ext uri="{BB962C8B-B14F-4D97-AF65-F5344CB8AC3E}">
        <p14:creationId xmlns:p14="http://schemas.microsoft.com/office/powerpoint/2010/main" val="343877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3528" y="188641"/>
            <a:ext cx="8348464" cy="504055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Строение </a:t>
            </a:r>
            <a:r>
              <a:rPr lang="ru-RU" dirty="0" err="1" smtClean="0"/>
              <a:t>эукариотической</a:t>
            </a:r>
            <a:r>
              <a:rPr lang="ru-RU" dirty="0"/>
              <a:t> </a:t>
            </a:r>
            <a:r>
              <a:rPr lang="ru-RU" dirty="0" smtClean="0"/>
              <a:t>клетки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38788" y="764704"/>
            <a:ext cx="6400800" cy="3048744"/>
          </a:xfrm>
        </p:spPr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Клетка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187624" y="249289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cxnSp>
        <p:nvCxnSpPr>
          <p:cNvPr id="6" name="Прямая со стрелкой 5"/>
          <p:cNvCxnSpPr/>
          <p:nvPr/>
        </p:nvCxnSpPr>
        <p:spPr>
          <a:xfrm>
            <a:off x="4709112" y="1268760"/>
            <a:ext cx="2639503" cy="573378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 flipH="1">
            <a:off x="3485473" y="1279796"/>
            <a:ext cx="1205884" cy="1207529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 flipH="1">
            <a:off x="1562464" y="1259136"/>
            <a:ext cx="3146648" cy="535414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1190090" y="1961519"/>
            <a:ext cx="792088" cy="369332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ru-RU" b="1" dirty="0" smtClean="0"/>
              <a:t>Ядро</a:t>
            </a:r>
            <a:endParaRPr lang="ru-RU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2843808" y="2521609"/>
            <a:ext cx="1872208" cy="369332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ru-RU" b="1" dirty="0" smtClean="0"/>
              <a:t>Цитоплазма</a:t>
            </a:r>
            <a:endParaRPr lang="ru-RU" b="1" dirty="0"/>
          </a:p>
        </p:txBody>
      </p:sp>
      <p:sp>
        <p:nvSpPr>
          <p:cNvPr id="20" name="TextBox 19"/>
          <p:cNvSpPr txBox="1"/>
          <p:nvPr/>
        </p:nvSpPr>
        <p:spPr>
          <a:xfrm>
            <a:off x="5364088" y="1983463"/>
            <a:ext cx="3096344" cy="923330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ru-RU" b="1" dirty="0" smtClean="0"/>
              <a:t>Поверхностный аппарат</a:t>
            </a:r>
          </a:p>
          <a:p>
            <a:r>
              <a:rPr lang="ru-RU" b="1" dirty="0"/>
              <a:t>к</a:t>
            </a:r>
            <a:r>
              <a:rPr lang="ru-RU" b="1" dirty="0" smtClean="0"/>
              <a:t>летки</a:t>
            </a:r>
          </a:p>
          <a:p>
            <a:endParaRPr lang="ru-RU" dirty="0"/>
          </a:p>
        </p:txBody>
      </p:sp>
      <p:cxnSp>
        <p:nvCxnSpPr>
          <p:cNvPr id="25" name="Прямая со стрелкой 24"/>
          <p:cNvCxnSpPr/>
          <p:nvPr/>
        </p:nvCxnSpPr>
        <p:spPr>
          <a:xfrm>
            <a:off x="7062695" y="2906793"/>
            <a:ext cx="0" cy="378191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5364087" y="3284984"/>
            <a:ext cx="3168353" cy="1477328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     Плазматическая мембрана </a:t>
            </a:r>
          </a:p>
          <a:p>
            <a:pPr algn="ctr"/>
            <a:r>
              <a:rPr lang="ru-RU" b="1" dirty="0" smtClean="0"/>
              <a:t>     (плазмалемма)</a:t>
            </a:r>
          </a:p>
          <a:p>
            <a:pPr algn="ctr"/>
            <a:r>
              <a:rPr lang="ru-RU" b="1" dirty="0"/>
              <a:t> </a:t>
            </a:r>
            <a:r>
              <a:rPr lang="ru-RU" b="1" dirty="0" smtClean="0"/>
              <a:t>         +             </a:t>
            </a:r>
          </a:p>
          <a:p>
            <a:pPr algn="ctr"/>
            <a:r>
              <a:rPr lang="ru-RU" b="1" dirty="0" smtClean="0"/>
              <a:t>          Клеточная стенка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830331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0203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Плазматическая мембрана</a:t>
            </a:r>
            <a:endParaRPr lang="ru-RU" dirty="0"/>
          </a:p>
        </p:txBody>
      </p:sp>
      <p:pic>
        <p:nvPicPr>
          <p:cNvPr id="1026" name="Picture 2" descr="C:\Users\Наташа\Desktop\1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8988" y="883444"/>
            <a:ext cx="5048250" cy="4143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97459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Мембрана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073427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ru-RU" sz="2000" dirty="0" smtClean="0"/>
              <a:t>Заявляю без обмана – </a:t>
            </a:r>
          </a:p>
          <a:p>
            <a:pPr marL="0" indent="0" algn="ctr">
              <a:buNone/>
            </a:pPr>
            <a:r>
              <a:rPr lang="ru-RU" sz="2000" dirty="0" smtClean="0"/>
              <a:t>Всех важнее я – мембрана!</a:t>
            </a:r>
          </a:p>
          <a:p>
            <a:pPr marL="0" indent="0" algn="ctr">
              <a:buNone/>
            </a:pPr>
            <a:r>
              <a:rPr lang="ru-RU" sz="2000" dirty="0" smtClean="0"/>
              <a:t>Я на страже государства</a:t>
            </a:r>
          </a:p>
          <a:p>
            <a:pPr marL="0" indent="0" algn="ctr">
              <a:buNone/>
            </a:pPr>
            <a:r>
              <a:rPr lang="ru-RU" sz="2000" dirty="0" smtClean="0"/>
              <a:t>День и ночь стою без сна</a:t>
            </a:r>
          </a:p>
          <a:p>
            <a:pPr marL="0" indent="0" algn="ctr">
              <a:buNone/>
            </a:pPr>
            <a:r>
              <a:rPr lang="ru-RU" sz="2000" dirty="0" smtClean="0"/>
              <a:t>И его оберегаю, без прикрас скажу – </a:t>
            </a:r>
          </a:p>
          <a:p>
            <a:pPr marL="0" indent="0" algn="ctr">
              <a:buNone/>
            </a:pPr>
            <a:r>
              <a:rPr lang="ru-RU" sz="2000" dirty="0" smtClean="0"/>
              <a:t>Одна!</a:t>
            </a:r>
          </a:p>
          <a:p>
            <a:pPr marL="0" indent="0" algn="ctr">
              <a:buNone/>
            </a:pPr>
            <a:r>
              <a:rPr lang="ru-RU" sz="2000" dirty="0" smtClean="0"/>
              <a:t>Чтобы не иссякла влага, </a:t>
            </a:r>
          </a:p>
          <a:p>
            <a:pPr marL="0" indent="0" algn="ctr">
              <a:buNone/>
            </a:pPr>
            <a:r>
              <a:rPr lang="ru-RU" sz="2000" dirty="0" smtClean="0"/>
              <a:t>Чтобы не пробрался враг,</a:t>
            </a:r>
          </a:p>
          <a:p>
            <a:pPr marL="0" indent="0" algn="ctr">
              <a:buNone/>
            </a:pPr>
            <a:r>
              <a:rPr lang="ru-RU" sz="2000" dirty="0" smtClean="0"/>
              <a:t>И пока на страже я, </a:t>
            </a:r>
          </a:p>
          <a:p>
            <a:pPr marL="0" indent="0" algn="ctr">
              <a:buNone/>
            </a:pPr>
            <a:r>
              <a:rPr lang="ru-RU" sz="2000" dirty="0" smtClean="0"/>
              <a:t>Спит спокойно вся страна.</a:t>
            </a:r>
          </a:p>
          <a:p>
            <a:pPr marL="0" indent="0" algn="ctr">
              <a:buNone/>
            </a:pPr>
            <a:r>
              <a:rPr lang="ru-RU" sz="2000" dirty="0" smtClean="0"/>
              <a:t>Стоит мне покинуть службу,</a:t>
            </a:r>
          </a:p>
          <a:p>
            <a:pPr marL="0" indent="0" algn="ctr">
              <a:buNone/>
            </a:pPr>
            <a:r>
              <a:rPr lang="ru-RU" sz="2000" dirty="0" smtClean="0"/>
              <a:t>Я замечу вам, что тут же</a:t>
            </a:r>
          </a:p>
          <a:p>
            <a:pPr marL="0" indent="0" algn="ctr">
              <a:buNone/>
            </a:pPr>
            <a:r>
              <a:rPr lang="ru-RU" sz="2000" dirty="0" smtClean="0"/>
              <a:t>Просочится контрабанда</a:t>
            </a:r>
          </a:p>
          <a:p>
            <a:pPr marL="0" indent="0" algn="ctr">
              <a:buNone/>
            </a:pPr>
            <a:r>
              <a:rPr lang="ru-RU" sz="2000" dirty="0" smtClean="0"/>
              <a:t>Или вдруг нагрянет банда.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65454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006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Функции плазматической мембраны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4392489"/>
          </a:xfrm>
        </p:spPr>
        <p:txBody>
          <a:bodyPr>
            <a:normAutofit lnSpcReduction="10000"/>
          </a:bodyPr>
          <a:lstStyle/>
          <a:p>
            <a:r>
              <a:rPr lang="ru-RU" dirty="0"/>
              <a:t>з</a:t>
            </a:r>
            <a:r>
              <a:rPr lang="ru-RU" dirty="0" smtClean="0"/>
              <a:t>ащищает цитоплазму от физических и химических повреждений</a:t>
            </a:r>
          </a:p>
          <a:p>
            <a:r>
              <a:rPr lang="ru-RU" dirty="0"/>
              <a:t>д</a:t>
            </a:r>
            <a:r>
              <a:rPr lang="ru-RU" dirty="0" smtClean="0"/>
              <a:t>елает возможным контакт и взаимодействие клеток в тканях и органах</a:t>
            </a:r>
          </a:p>
          <a:p>
            <a:r>
              <a:rPr lang="ru-RU" dirty="0"/>
              <a:t>и</a:t>
            </a:r>
            <a:r>
              <a:rPr lang="ru-RU" dirty="0" smtClean="0"/>
              <a:t>збирательно обеспечивает транспорт в клетку питательных веществ</a:t>
            </a:r>
          </a:p>
          <a:p>
            <a:r>
              <a:rPr lang="ru-RU" dirty="0"/>
              <a:t>о</a:t>
            </a:r>
            <a:r>
              <a:rPr lang="ru-RU" dirty="0" smtClean="0"/>
              <a:t>беспечивает выведение конечных продуктов обмена веществ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48938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36004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Транспорт веществ</a:t>
            </a:r>
            <a:endParaRPr lang="ru-RU" dirty="0"/>
          </a:p>
        </p:txBody>
      </p:sp>
      <p:pic>
        <p:nvPicPr>
          <p:cNvPr id="2050" name="Picture 2" descr="C:\Users\Наташа\Desktop\2.pn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6566" y="548680"/>
            <a:ext cx="7056784" cy="3240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046379" y="4946560"/>
            <a:ext cx="730569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/>
              <a:t>Фагоцитоз</a:t>
            </a:r>
            <a:r>
              <a:rPr lang="ru-RU" b="1" dirty="0" smtClean="0"/>
              <a:t> </a:t>
            </a:r>
            <a:r>
              <a:rPr lang="ru-RU" dirty="0" smtClean="0"/>
              <a:t>– захват плазматической мембраной твердых частиц и </a:t>
            </a:r>
            <a:r>
              <a:rPr lang="ru-RU" dirty="0" err="1" smtClean="0"/>
              <a:t>впячивание</a:t>
            </a:r>
            <a:r>
              <a:rPr lang="ru-RU" dirty="0" smtClean="0"/>
              <a:t> (втягивание) их внутрь клетки.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028461" y="5565526"/>
            <a:ext cx="77048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err="1" smtClean="0"/>
              <a:t>Пиноцитоз</a:t>
            </a:r>
            <a:r>
              <a:rPr lang="ru-RU" dirty="0" smtClean="0"/>
              <a:t> – захват плазматической мембраной жидкости с содержащимися в ней веществами.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007948" y="3718773"/>
            <a:ext cx="734412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1. Через поры в клетку пассивно поступают вода и некоторые ионы.</a:t>
            </a:r>
          </a:p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1023690" y="4041938"/>
            <a:ext cx="765771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2. Активный перенос веществ в клетку с помощью специальных белков, входящих в состав плазматической мембраны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023690" y="4612486"/>
            <a:ext cx="53329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3. На основе процессов фагоцитоза и </a:t>
            </a:r>
            <a:r>
              <a:rPr lang="ru-RU" dirty="0" err="1" smtClean="0"/>
              <a:t>пиноцитоза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73650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64807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Цитоплазма</a:t>
            </a:r>
            <a:endParaRPr lang="ru-RU" dirty="0"/>
          </a:p>
        </p:txBody>
      </p:sp>
      <p:cxnSp>
        <p:nvCxnSpPr>
          <p:cNvPr id="5" name="Прямая со стрелкой 4"/>
          <p:cNvCxnSpPr/>
          <p:nvPr/>
        </p:nvCxnSpPr>
        <p:spPr>
          <a:xfrm flipH="1">
            <a:off x="1619672" y="764704"/>
            <a:ext cx="1944216" cy="36004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>
            <a:off x="4427984" y="692696"/>
            <a:ext cx="0" cy="432048"/>
          </a:xfrm>
          <a:prstGeom prst="straightConnector1">
            <a:avLst/>
          </a:prstGeom>
          <a:ln w="28575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>
            <a:off x="5652120" y="692696"/>
            <a:ext cx="2016224" cy="432048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683568" y="1196752"/>
            <a:ext cx="1645130" cy="369332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txBody>
          <a:bodyPr wrap="none" rtlCol="0">
            <a:spAutoFit/>
          </a:bodyPr>
          <a:lstStyle/>
          <a:p>
            <a:r>
              <a:rPr lang="ru-RU" b="1" dirty="0" err="1" smtClean="0"/>
              <a:t>Гиалоплазма</a:t>
            </a:r>
            <a:endParaRPr lang="ru-RU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3707904" y="1268760"/>
            <a:ext cx="1614929" cy="646331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txBody>
          <a:bodyPr wrap="none" rtlCol="0">
            <a:spAutoFit/>
          </a:bodyPr>
          <a:lstStyle/>
          <a:p>
            <a:r>
              <a:rPr lang="ru-RU" b="1" dirty="0" smtClean="0"/>
              <a:t>Органеллы</a:t>
            </a:r>
          </a:p>
          <a:p>
            <a:r>
              <a:rPr lang="ru-RU" b="1" dirty="0" smtClean="0"/>
              <a:t>(органоиды)</a:t>
            </a:r>
            <a:endParaRPr lang="ru-RU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6874458" y="1246520"/>
            <a:ext cx="1475084" cy="369332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txBody>
          <a:bodyPr wrap="none" rtlCol="0">
            <a:spAutoFit/>
          </a:bodyPr>
          <a:lstStyle/>
          <a:p>
            <a:r>
              <a:rPr lang="ru-RU" b="1" dirty="0" smtClean="0"/>
              <a:t>Включения</a:t>
            </a:r>
            <a:endParaRPr lang="ru-RU" b="1" dirty="0"/>
          </a:p>
        </p:txBody>
      </p:sp>
      <p:cxnSp>
        <p:nvCxnSpPr>
          <p:cNvPr id="17" name="Прямая со стрелкой 16"/>
          <p:cNvCxnSpPr/>
          <p:nvPr/>
        </p:nvCxnSpPr>
        <p:spPr>
          <a:xfrm>
            <a:off x="6948264" y="1628800"/>
            <a:ext cx="0" cy="36004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/>
          <p:nvPr/>
        </p:nvCxnSpPr>
        <p:spPr>
          <a:xfrm>
            <a:off x="8172400" y="1628800"/>
            <a:ext cx="0" cy="36004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6142371" y="2000920"/>
            <a:ext cx="1318502" cy="646331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txBody>
          <a:bodyPr wrap="none" rtlCol="0">
            <a:spAutoFit/>
          </a:bodyPr>
          <a:lstStyle/>
          <a:p>
            <a:r>
              <a:rPr lang="ru-RU" b="1" dirty="0" smtClean="0"/>
              <a:t>Твердые</a:t>
            </a:r>
          </a:p>
          <a:p>
            <a:r>
              <a:rPr lang="ru-RU" b="1" dirty="0" smtClean="0"/>
              <a:t>(гранулы)</a:t>
            </a:r>
            <a:endParaRPr lang="ru-RU" b="1" dirty="0"/>
          </a:p>
        </p:txBody>
      </p:sp>
      <p:sp>
        <p:nvSpPr>
          <p:cNvPr id="25" name="TextBox 24"/>
          <p:cNvSpPr txBox="1"/>
          <p:nvPr/>
        </p:nvSpPr>
        <p:spPr>
          <a:xfrm>
            <a:off x="7654469" y="2019284"/>
            <a:ext cx="1088760" cy="646331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txBody>
          <a:bodyPr wrap="none" rtlCol="0">
            <a:spAutoFit/>
          </a:bodyPr>
          <a:lstStyle/>
          <a:p>
            <a:r>
              <a:rPr lang="ru-RU" b="1" dirty="0" smtClean="0"/>
              <a:t>Жидкие</a:t>
            </a:r>
          </a:p>
          <a:p>
            <a:r>
              <a:rPr lang="ru-RU" b="1" dirty="0" smtClean="0"/>
              <a:t>(капли)</a:t>
            </a:r>
            <a:endParaRPr lang="ru-RU" b="1" dirty="0"/>
          </a:p>
        </p:txBody>
      </p:sp>
      <p:sp>
        <p:nvSpPr>
          <p:cNvPr id="26" name="TextBox 25"/>
          <p:cNvSpPr txBox="1"/>
          <p:nvPr/>
        </p:nvSpPr>
        <p:spPr>
          <a:xfrm>
            <a:off x="3118735" y="2672766"/>
            <a:ext cx="279326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/>
              <a:t>Органеллы</a:t>
            </a:r>
            <a:endParaRPr lang="ru-RU" sz="4000" dirty="0"/>
          </a:p>
        </p:txBody>
      </p:sp>
      <p:cxnSp>
        <p:nvCxnSpPr>
          <p:cNvPr id="28" name="Прямая со стрелкой 27"/>
          <p:cNvCxnSpPr/>
          <p:nvPr/>
        </p:nvCxnSpPr>
        <p:spPr>
          <a:xfrm flipH="1">
            <a:off x="2051720" y="3284984"/>
            <a:ext cx="2304256" cy="216024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 стрелкой 29"/>
          <p:cNvCxnSpPr/>
          <p:nvPr/>
        </p:nvCxnSpPr>
        <p:spPr>
          <a:xfrm>
            <a:off x="4729281" y="3284984"/>
            <a:ext cx="2448272" cy="216024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899592" y="3573016"/>
            <a:ext cx="2802306" cy="369332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txBody>
          <a:bodyPr wrap="none" rtlCol="0">
            <a:spAutoFit/>
          </a:bodyPr>
          <a:lstStyle/>
          <a:p>
            <a:r>
              <a:rPr lang="ru-RU" b="1" dirty="0" smtClean="0"/>
              <a:t>Мембранного строения</a:t>
            </a:r>
            <a:endParaRPr lang="ru-RU" b="1" dirty="0"/>
          </a:p>
        </p:txBody>
      </p:sp>
      <p:sp>
        <p:nvSpPr>
          <p:cNvPr id="32" name="TextBox 31"/>
          <p:cNvSpPr txBox="1"/>
          <p:nvPr/>
        </p:nvSpPr>
        <p:spPr>
          <a:xfrm>
            <a:off x="5724128" y="3573016"/>
            <a:ext cx="3057184" cy="369332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txBody>
          <a:bodyPr wrap="none" rtlCol="0">
            <a:spAutoFit/>
          </a:bodyPr>
          <a:lstStyle/>
          <a:p>
            <a:r>
              <a:rPr lang="ru-RU" b="1" dirty="0" err="1" smtClean="0"/>
              <a:t>Немембранного</a:t>
            </a:r>
            <a:r>
              <a:rPr lang="ru-RU" b="1" dirty="0" smtClean="0"/>
              <a:t> строения</a:t>
            </a:r>
            <a:endParaRPr lang="ru-RU" b="1" dirty="0"/>
          </a:p>
        </p:txBody>
      </p:sp>
      <p:sp>
        <p:nvSpPr>
          <p:cNvPr id="33" name="TextBox 32"/>
          <p:cNvSpPr txBox="1"/>
          <p:nvPr/>
        </p:nvSpPr>
        <p:spPr>
          <a:xfrm>
            <a:off x="899592" y="4221088"/>
            <a:ext cx="2664296" cy="2031325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/>
              <a:t>э</a:t>
            </a:r>
            <a:r>
              <a:rPr lang="ru-RU" dirty="0" smtClean="0"/>
              <a:t>ндоплазматическая сеть (ЭПС)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/>
              <a:t>к</a:t>
            </a:r>
            <a:r>
              <a:rPr lang="ru-RU" dirty="0" smtClean="0"/>
              <a:t>омплекс </a:t>
            </a:r>
            <a:r>
              <a:rPr lang="ru-RU" dirty="0" err="1" smtClean="0"/>
              <a:t>Гольджи</a:t>
            </a:r>
            <a:endParaRPr lang="ru-RU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/>
              <a:t>м</a:t>
            </a:r>
            <a:r>
              <a:rPr lang="ru-RU" dirty="0" smtClean="0"/>
              <a:t>итохондрии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/>
              <a:t>л</a:t>
            </a:r>
            <a:r>
              <a:rPr lang="ru-RU" dirty="0" smtClean="0"/>
              <a:t>изосомы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/>
              <a:t>п</a:t>
            </a:r>
            <a:r>
              <a:rPr lang="ru-RU" dirty="0" smtClean="0"/>
              <a:t>ластиды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/>
              <a:t>вакуоли</a:t>
            </a:r>
            <a:endParaRPr lang="ru-RU" dirty="0"/>
          </a:p>
        </p:txBody>
      </p:sp>
      <p:cxnSp>
        <p:nvCxnSpPr>
          <p:cNvPr id="37" name="Прямая соединительная линия 36"/>
          <p:cNvCxnSpPr>
            <a:stCxn id="31" idx="2"/>
            <a:endCxn id="31" idx="2"/>
          </p:cNvCxnSpPr>
          <p:nvPr/>
        </p:nvCxnSpPr>
        <p:spPr>
          <a:xfrm>
            <a:off x="2300745" y="3942348"/>
            <a:ext cx="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Прямая соединительная линия 39"/>
          <p:cNvCxnSpPr/>
          <p:nvPr/>
        </p:nvCxnSpPr>
        <p:spPr>
          <a:xfrm>
            <a:off x="2051720" y="3942348"/>
            <a:ext cx="0" cy="27874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40"/>
          <p:cNvSpPr txBox="1"/>
          <p:nvPr/>
        </p:nvSpPr>
        <p:spPr>
          <a:xfrm>
            <a:off x="5960326" y="4293096"/>
            <a:ext cx="2330253" cy="1477328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/>
              <a:t>р</a:t>
            </a:r>
            <a:r>
              <a:rPr lang="ru-RU" dirty="0" smtClean="0"/>
              <a:t>ибосомы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/>
              <a:t>м</a:t>
            </a:r>
            <a:r>
              <a:rPr lang="ru-RU" dirty="0" smtClean="0"/>
              <a:t>икротрубочки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/>
              <a:t>ж</a:t>
            </a:r>
            <a:r>
              <a:rPr lang="ru-RU" dirty="0" smtClean="0"/>
              <a:t>гутики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/>
              <a:t>р</a:t>
            </a:r>
            <a:r>
              <a:rPr lang="ru-RU" dirty="0" smtClean="0"/>
              <a:t>еснички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/>
              <a:t>к</a:t>
            </a:r>
            <a:r>
              <a:rPr lang="ru-RU" dirty="0" smtClean="0"/>
              <a:t>леточный центр</a:t>
            </a:r>
            <a:endParaRPr lang="ru-RU" dirty="0"/>
          </a:p>
        </p:txBody>
      </p:sp>
      <p:cxnSp>
        <p:nvCxnSpPr>
          <p:cNvPr id="43" name="Прямая соединительная линия 42"/>
          <p:cNvCxnSpPr>
            <a:endCxn id="41" idx="0"/>
          </p:cNvCxnSpPr>
          <p:nvPr/>
        </p:nvCxnSpPr>
        <p:spPr>
          <a:xfrm>
            <a:off x="7125452" y="3942348"/>
            <a:ext cx="1" cy="350748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1206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 2">
      <a:majorFont>
        <a:latin typeface="Calibri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HG明朝B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Исполните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695</TotalTime>
  <Words>1169</Words>
  <Application>Microsoft Office PowerPoint</Application>
  <PresentationFormat>Экран (4:3)</PresentationFormat>
  <Paragraphs>233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Тема Office</vt:lpstr>
      <vt:lpstr>Цитология – наука о клетке. Изучение клетки.</vt:lpstr>
      <vt:lpstr>Развитие представлений о клетке</vt:lpstr>
      <vt:lpstr>Основные положения современной клеточной теории</vt:lpstr>
      <vt:lpstr>Строение эукариотической клетки</vt:lpstr>
      <vt:lpstr>Плазматическая мембрана</vt:lpstr>
      <vt:lpstr>Мембрана</vt:lpstr>
      <vt:lpstr>Функции плазматической мембраны</vt:lpstr>
      <vt:lpstr>Транспорт веществ</vt:lpstr>
      <vt:lpstr>Цитоплазма</vt:lpstr>
      <vt:lpstr>Эндоплазматическая сеть (ЭПС)</vt:lpstr>
      <vt:lpstr>Комплекс Гольджи</vt:lpstr>
      <vt:lpstr>Лизосома</vt:lpstr>
      <vt:lpstr>Вакуоли</vt:lpstr>
      <vt:lpstr>Митохондрии</vt:lpstr>
      <vt:lpstr>Пластиды</vt:lpstr>
      <vt:lpstr>Пластиды</vt:lpstr>
      <vt:lpstr>Клеточный центр. Рибосома.</vt:lpstr>
      <vt:lpstr>Опорно-двигательная система</vt:lpstr>
      <vt:lpstr>Реснички и жгутики</vt:lpstr>
      <vt:lpstr>Цитоскелет</vt:lpstr>
      <vt:lpstr>Ядро</vt:lpstr>
      <vt:lpstr>    Ядро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Строение эукариотической клетки</dc:title>
  <dc:creator>Наташа</dc:creator>
  <cp:lastModifiedBy>Наташа</cp:lastModifiedBy>
  <cp:revision>57</cp:revision>
  <dcterms:created xsi:type="dcterms:W3CDTF">2015-10-23T19:00:11Z</dcterms:created>
  <dcterms:modified xsi:type="dcterms:W3CDTF">2015-11-08T20:01:06Z</dcterms:modified>
</cp:coreProperties>
</file>