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28E1B-48AF-4139-8FDF-1AF955A4DEC2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2BF40-4660-4398-887F-961384990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dirty="0">
              <a:latin typeface="Arial Narrow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2BF40-4660-4398-887F-96138499073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2BF40-4660-4398-887F-96138499073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2BF40-4660-4398-887F-96138499073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2BF40-4660-4398-887F-96138499073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2BF40-4660-4398-887F-96138499073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2BF40-4660-4398-887F-96138499073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2BF40-4660-4398-887F-96138499073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2BF40-4660-4398-887F-96138499073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6CA2245-F4BD-4ACA-AF34-95D4F91CF79F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5FF07DC-CE13-414D-8EC4-4BDF6E3DC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latin typeface="Arial Narrow" pitchFamily="34" charset="0"/>
              </a:rPr>
              <a:t>ЗАИМСТВОВАНИЯ </a:t>
            </a:r>
            <a:br>
              <a:rPr lang="ru-RU" sz="4400" dirty="0" smtClean="0">
                <a:latin typeface="Arial Narrow" pitchFamily="34" charset="0"/>
              </a:rPr>
            </a:br>
            <a:r>
              <a:rPr lang="ru-RU" sz="4400" dirty="0" smtClean="0">
                <a:latin typeface="Arial Narrow" pitchFamily="34" charset="0"/>
              </a:rPr>
              <a:t> В  РУССКОМ  ЯЗЫКЕ</a:t>
            </a:r>
            <a:br>
              <a:rPr lang="ru-RU" sz="4400" dirty="0" smtClean="0">
                <a:latin typeface="Arial Narrow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437112"/>
            <a:ext cx="5114778" cy="11521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 Narrow" pitchFamily="34" charset="0"/>
              </a:rPr>
              <a:t>Выполнили обучающие 5 класса </a:t>
            </a:r>
            <a:r>
              <a:rPr lang="ru-RU" sz="2400" dirty="0" err="1" smtClean="0">
                <a:latin typeface="Arial Narrow" pitchFamily="34" charset="0"/>
              </a:rPr>
              <a:t>Леньковской</a:t>
            </a:r>
            <a:r>
              <a:rPr lang="ru-RU" sz="2400" dirty="0" smtClean="0">
                <a:latin typeface="Arial Narrow" pitchFamily="34" charset="0"/>
              </a:rPr>
              <a:t> ООШ.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лингвистике </a:t>
            </a:r>
            <a:r>
              <a:rPr lang="ru-RU" b="1" dirty="0" err="1" smtClean="0"/>
              <a:t>заи́мствование</a:t>
            </a:r>
            <a:r>
              <a:rPr lang="ru-RU" dirty="0" smtClean="0"/>
              <a:t> — это процесс усвоения одним языком слова, выражения или значения другого языка, а также </a:t>
            </a:r>
            <a:r>
              <a:rPr lang="ru-RU" sz="2400" dirty="0" smtClean="0"/>
              <a:t>результат</a:t>
            </a:r>
            <a:r>
              <a:rPr lang="ru-RU" dirty="0" smtClean="0"/>
              <a:t> этого процесса — само заимствованное слово. Заимствование является важным фактором развития </a:t>
            </a:r>
            <a:r>
              <a:rPr lang="ru-RU" dirty="0" smtClean="0"/>
              <a:t>и изменения  лексической системы  языка.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36912"/>
            <a:ext cx="7704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Заимствованные</a:t>
            </a:r>
            <a:r>
              <a:rPr lang="ru-RU" dirty="0" smtClean="0"/>
              <a:t> слова – это слова, вошедшие в русский язык из других языков.</a:t>
            </a:r>
            <a:endParaRPr lang="ru-RU" dirty="0"/>
          </a:p>
        </p:txBody>
      </p:sp>
      <p:pic>
        <p:nvPicPr>
          <p:cNvPr id="4101" name="Picture 5" descr="D:\4646465\purple-vector-swirls-floral-graphics-white-background-m55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501008"/>
            <a:ext cx="6696744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16632"/>
            <a:ext cx="770485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Заимствования иностранных слов</a:t>
            </a:r>
            <a:r>
              <a:rPr lang="ru-RU" dirty="0" smtClean="0"/>
              <a:t> — один из способов развития современного языка. Язык всегда быстро и гибко реагирует на потребности общества. </a:t>
            </a:r>
            <a:endParaRPr lang="ru-RU" dirty="0" smtClean="0"/>
          </a:p>
          <a:p>
            <a:pPr algn="just"/>
            <a:r>
              <a:rPr lang="ru-RU" dirty="0" smtClean="0">
                <a:solidFill>
                  <a:schemeClr val="accent2"/>
                </a:solidFill>
              </a:rPr>
              <a:t>Заимствования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>становятся результатом контактов, взаимоотношений народов, профессиональных сообществ, государств.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628801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Основной </a:t>
            </a:r>
            <a:r>
              <a:rPr lang="ru-RU" dirty="0" smtClean="0"/>
              <a:t>причиной заимствования иноязычной лексики признаётся отсутствие соответствующего понятия в когнитивной базе </a:t>
            </a:r>
            <a:r>
              <a:rPr lang="ru-RU" dirty="0" smtClean="0"/>
              <a:t>языка-рецептора. Другие </a:t>
            </a:r>
            <a:r>
              <a:rPr lang="ru-RU" dirty="0" smtClean="0"/>
              <a:t>причины: необходимость выразить при помощи заимствованного слова многозначные русские понятия, пополнить выразительные средства языка и т. д.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56992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По </a:t>
            </a:r>
            <a:r>
              <a:rPr lang="ru-RU" dirty="0" smtClean="0"/>
              <a:t>характеру и объёму заимствований в русском языке можно отследить пути исторического развития языка, то есть пути международных путешествий, связей и научного развития, и, как следствие, скрещение русской лексики и фразеологии с другими языками. Наблюдение за переходом слов и фраз из какого-либо иностранного языка в русский язык помогает понять историю русского языка, как литературного, так и диалектов.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Заимствования </a:t>
            </a: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из итальянского  </a:t>
            </a:r>
            <a:r>
              <a:rPr lang="ru-RU" sz="2400" dirty="0" smtClean="0">
                <a:latin typeface="Arial Black" pitchFamily="34" charset="0"/>
              </a:rPr>
              <a:t>языка</a:t>
            </a:r>
            <a:br>
              <a:rPr lang="ru-RU" sz="2400" dirty="0" smtClean="0">
                <a:latin typeface="Arial Black" pitchFamily="34" charset="0"/>
              </a:rPr>
            </a:br>
            <a:endParaRPr lang="ru-RU" sz="2400" dirty="0">
              <a:latin typeface="Arial Black" pitchFamily="34" charset="0"/>
            </a:endParaRPr>
          </a:p>
        </p:txBody>
      </p:sp>
      <p:pic>
        <p:nvPicPr>
          <p:cNvPr id="4" name="Изображение3"/>
          <p:cNvPicPr>
            <a:picLocks noGrp="1"/>
          </p:cNvPicPr>
          <p:nvPr>
            <p:ph idx="1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51520" y="1196752"/>
            <a:ext cx="3280792" cy="2592289"/>
          </a:xfrm>
          <a:prstGeom prst="rect">
            <a:avLst/>
          </a:prstGeom>
        </p:spPr>
      </p:pic>
      <p:pic>
        <p:nvPicPr>
          <p:cNvPr id="5" name="Изображение1"/>
          <p:cNvPicPr/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1043608" y="4077072"/>
            <a:ext cx="2088232" cy="2448272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75856" y="5650705"/>
            <a:ext cx="9361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erif"/>
                <a:ea typeface="SimSun" pitchFamily="2" charset="-122"/>
                <a:cs typeface="Mangal" pitchFamily="18" charset="0"/>
              </a:rPr>
              <a:t>  сова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Изображение2"/>
          <p:cNvPicPr/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4067944" y="4149080"/>
            <a:ext cx="2710064" cy="2232248"/>
          </a:xfrm>
          <a:prstGeom prst="rect">
            <a:avLst/>
          </a:prstGeo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876256" y="5728023"/>
            <a:ext cx="9361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erif" charset="0"/>
                <a:ea typeface="SimSun" pitchFamily="2" charset="-122"/>
                <a:cs typeface="Mangal" pitchFamily="18" charset="0"/>
              </a:rPr>
              <a:t>  дятел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Изображение4"/>
          <p:cNvPicPr/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4139952" y="1196752"/>
            <a:ext cx="2653490" cy="2447829"/>
          </a:xfrm>
          <a:prstGeom prst="rect">
            <a:avLst/>
          </a:prstGeom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876256" y="3186411"/>
            <a:ext cx="1080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erif" charset="0"/>
                <a:ea typeface="SimSun" pitchFamily="2" charset="-122"/>
                <a:cs typeface="Mangal" pitchFamily="18" charset="0"/>
              </a:rPr>
              <a:t>  тигр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dirty="0" smtClean="0">
                <a:latin typeface="Candara" pitchFamily="34" charset="0"/>
              </a:rPr>
              <a:t>Заимствования </a:t>
            </a:r>
            <a:r>
              <a:rPr lang="ru-RU" sz="2700" dirty="0" smtClean="0">
                <a:latin typeface="Candara" pitchFamily="34" charset="0"/>
              </a:rPr>
              <a:t>из французского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Изображение1"/>
          <p:cNvPicPr>
            <a:picLocks noGrp="1"/>
          </p:cNvPicPr>
          <p:nvPr>
            <p:ph idx="1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23528" y="1124744"/>
            <a:ext cx="2448272" cy="205680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9552" y="3313650"/>
            <a:ext cx="14401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erif"/>
                <a:ea typeface="SimSun" pitchFamily="2" charset="-122"/>
                <a:cs typeface="Mangal" pitchFamily="18" charset="0"/>
              </a:rPr>
              <a:t>котёнок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Изображение2"/>
          <p:cNvPicPr/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292080" y="1052736"/>
            <a:ext cx="2410690" cy="2016224"/>
          </a:xfrm>
          <a:prstGeom prst="rect">
            <a:avLst/>
          </a:prstGeom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724128" y="3255317"/>
            <a:ext cx="10081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erif" charset="0"/>
                <a:ea typeface="SimSun" pitchFamily="2" charset="-122"/>
                <a:cs typeface="Mangal" pitchFamily="18" charset="0"/>
              </a:rPr>
              <a:t>чай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Изображение3"/>
          <p:cNvPicPr/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0" y="4005064"/>
            <a:ext cx="2636322" cy="1650670"/>
          </a:xfrm>
          <a:prstGeom prst="rect">
            <a:avLst/>
          </a:prstGeom>
        </p:spPr>
      </p:pic>
      <p:pic>
        <p:nvPicPr>
          <p:cNvPr id="21" name="Изображение4"/>
          <p:cNvPicPr/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4427984" y="4149080"/>
            <a:ext cx="3423118" cy="1368152"/>
          </a:xfrm>
          <a:prstGeom prst="rect">
            <a:avLst/>
          </a:prstGeom>
        </p:spPr>
      </p:pic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5436096" y="5945487"/>
            <a:ext cx="1152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erif" charset="0"/>
                <a:ea typeface="SimSun" pitchFamily="2" charset="-122"/>
                <a:cs typeface="Mangal" pitchFamily="18" charset="0"/>
              </a:rPr>
              <a:t>друзья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Изображение5"/>
          <p:cNvPicPr/>
          <p:nvPr/>
        </p:nvPicPr>
        <p:blipFill>
          <a:blip r:embed="rId7" cstate="print">
            <a:alphaModFix/>
            <a:lum/>
          </a:blip>
          <a:srcRect/>
          <a:stretch>
            <a:fillRect/>
          </a:stretch>
        </p:blipFill>
        <p:spPr>
          <a:xfrm>
            <a:off x="3203848" y="2348880"/>
            <a:ext cx="961901" cy="2137559"/>
          </a:xfrm>
          <a:prstGeom prst="rect">
            <a:avLst/>
          </a:prstGeom>
        </p:spPr>
      </p:pic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3203848" y="4800430"/>
            <a:ext cx="8640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3813" algn="l"/>
              </a:tabLst>
            </a:pP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erif" charset="0"/>
                <a:ea typeface="SimSun" pitchFamily="2" charset="-122"/>
                <a:cs typeface="Mangal" pitchFamily="18" charset="0"/>
              </a:rPr>
              <a:t>мальчик	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1520" y="6198990"/>
            <a:ext cx="15121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 </a:t>
            </a:r>
            <a:r>
              <a:rPr lang="ru-RU" sz="1200" dirty="0" smtClean="0"/>
              <a:t>щенок</a:t>
            </a:r>
            <a:endParaRPr lang="ru-RU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dirty="0" smtClean="0"/>
              <a:t>Заимствования из греческого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D:\4646465\8443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96752"/>
            <a:ext cx="2667000" cy="20002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1" y="3356992"/>
            <a:ext cx="936104" cy="382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кофе</a:t>
            </a:r>
            <a:endParaRPr lang="ru-RU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196752"/>
            <a:ext cx="259228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851920" y="3356992"/>
            <a:ext cx="991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суп</a:t>
            </a:r>
            <a:endParaRPr lang="ru-RU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268760"/>
            <a:ext cx="266429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043608" y="4653136"/>
            <a:ext cx="989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фрукты</a:t>
            </a:r>
            <a:endParaRPr lang="ru-RU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933056"/>
            <a:ext cx="288032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 flipH="1">
            <a:off x="6156176" y="3356992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фрукты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331640" y="6237312"/>
            <a:ext cx="10855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алфавит</a:t>
            </a:r>
            <a:endParaRPr lang="ru-RU" dirty="0"/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3933056"/>
            <a:ext cx="2897188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Заимствования из английского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 descr="D:\4646465\v_zaporozhe_tramvai_rabotayut_so_sboyam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3024336" cy="19442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3356992"/>
            <a:ext cx="1061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трамвай</a:t>
            </a:r>
            <a:endParaRPr lang="ru-RU" dirty="0"/>
          </a:p>
        </p:txBody>
      </p:sp>
      <p:pic>
        <p:nvPicPr>
          <p:cNvPr id="25603" name="Picture 3" descr="D:\4646465\en-iyi-f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196753"/>
            <a:ext cx="3105150" cy="20162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6056" y="3356992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чемпион</a:t>
            </a:r>
            <a:endParaRPr lang="ru-RU" dirty="0"/>
          </a:p>
        </p:txBody>
      </p:sp>
      <p:pic>
        <p:nvPicPr>
          <p:cNvPr id="25604" name="Picture 4" descr="D:\4646465\Finish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789040"/>
            <a:ext cx="3095625" cy="23241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547664" y="6309320"/>
            <a:ext cx="931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финиш</a:t>
            </a:r>
            <a:endParaRPr lang="ru-RU" dirty="0"/>
          </a:p>
        </p:txBody>
      </p:sp>
      <p:pic>
        <p:nvPicPr>
          <p:cNvPr id="25605" name="Picture 5" descr="D:\4646465\kon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3861048"/>
            <a:ext cx="3073524" cy="216024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220072" y="6237312"/>
            <a:ext cx="118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конвейер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dirty="0" smtClean="0"/>
              <a:t>Заимствования из немецкого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D:\4646465\1635025223_squar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2232248" cy="23042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378904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офицер</a:t>
            </a:r>
            <a:endParaRPr lang="ru-RU" dirty="0"/>
          </a:p>
        </p:txBody>
      </p:sp>
      <p:pic>
        <p:nvPicPr>
          <p:cNvPr id="26627" name="Picture 3" descr="D:\4646465\11c1457588bdbbbc3b294b9c27b325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268760"/>
            <a:ext cx="2304256" cy="23042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652120" y="3789040"/>
            <a:ext cx="708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штаб</a:t>
            </a:r>
            <a:endParaRPr lang="ru-RU" dirty="0"/>
          </a:p>
        </p:txBody>
      </p:sp>
      <p:pic>
        <p:nvPicPr>
          <p:cNvPr id="26628" name="Picture 4" descr="D:\4646465\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4149080"/>
            <a:ext cx="3048000" cy="210502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635896" y="6309320"/>
            <a:ext cx="849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фронт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dirty="0" smtClean="0"/>
              <a:t>Заимствования из латинского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0" name="Picture 2" descr="D:\4646465\business-planning-document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052736"/>
            <a:ext cx="2595732" cy="20882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3284984"/>
            <a:ext cx="1390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pic>
        <p:nvPicPr>
          <p:cNvPr id="27651" name="Picture 3" descr="D:\4646465\314324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980728"/>
            <a:ext cx="2160240" cy="20162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99592" y="3356992"/>
            <a:ext cx="894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глобус</a:t>
            </a:r>
            <a:endParaRPr lang="ru-RU" dirty="0"/>
          </a:p>
        </p:txBody>
      </p:sp>
      <p:pic>
        <p:nvPicPr>
          <p:cNvPr id="27652" name="Picture 4" descr="D:\4646465\d0bcd0bed0b6d0b5d182-d0bbd0b8-d0bfd180d0b8d0bbd0b8d187d0bdd18bd0b9-d187d0b5d0bbd0bed0b2d0b5d0ba-d0b1d18bd182d18c-d0b2d0be-d0b2d0bbd0b0-305x2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861048"/>
            <a:ext cx="2977133" cy="204368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64088" y="6093296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депутат</a:t>
            </a:r>
            <a:endParaRPr lang="ru-RU" dirty="0"/>
          </a:p>
        </p:txBody>
      </p:sp>
      <p:pic>
        <p:nvPicPr>
          <p:cNvPr id="27653" name="Picture 5" descr="D:\4646465\small-raskraska-po-cifram-zolotye-rybki-hudozhnika-cyganova-vp188-40-h-50-sm-142531287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980728"/>
            <a:ext cx="2808312" cy="216024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940152" y="3356992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аквариум</a:t>
            </a:r>
            <a:endParaRPr lang="ru-RU" dirty="0"/>
          </a:p>
        </p:txBody>
      </p:sp>
      <p:pic>
        <p:nvPicPr>
          <p:cNvPr id="27654" name="Picture 6" descr="D:\4646465\1012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3861048"/>
            <a:ext cx="2880320" cy="208823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475656" y="6165304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дуэль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214</TotalTime>
  <Words>183</Words>
  <Application>Microsoft Office PowerPoint</Application>
  <PresentationFormat>Экран (4:3)</PresentationFormat>
  <Paragraphs>49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ЗАИМСТВОВАНИЯ   В  РУССКОМ  ЯЗЫКЕ </vt:lpstr>
      <vt:lpstr>Слайд 2</vt:lpstr>
      <vt:lpstr>Слайд 3</vt:lpstr>
      <vt:lpstr>Заимствования  из итальянского  языка </vt:lpstr>
      <vt:lpstr>Заимствования из французского языка </vt:lpstr>
      <vt:lpstr>Заимствования из греческого языка </vt:lpstr>
      <vt:lpstr>Заимствования из английского языка </vt:lpstr>
      <vt:lpstr>Заимствования из немецкого языка </vt:lpstr>
      <vt:lpstr>Заимствования из латинского языка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ЗАИМСТВОВАНИЯ   В  РУССКОМ  ЯЗЫКЕ </dc:title>
  <dc:creator>Zverdvd.org</dc:creator>
  <cp:lastModifiedBy>Пользователь</cp:lastModifiedBy>
  <cp:revision>20</cp:revision>
  <dcterms:created xsi:type="dcterms:W3CDTF">2018-02-12T10:44:11Z</dcterms:created>
  <dcterms:modified xsi:type="dcterms:W3CDTF">2018-08-19T20:22:44Z</dcterms:modified>
</cp:coreProperties>
</file>