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0" r:id="rId3"/>
    <p:sldId id="256" r:id="rId4"/>
    <p:sldId id="257" r:id="rId5"/>
    <p:sldId id="259" r:id="rId6"/>
    <p:sldId id="258" r:id="rId7"/>
    <p:sldId id="261" r:id="rId8"/>
    <p:sldId id="269" r:id="rId9"/>
    <p:sldId id="274" r:id="rId10"/>
    <p:sldId id="262" r:id="rId11"/>
    <p:sldId id="263" r:id="rId12"/>
    <p:sldId id="264" r:id="rId13"/>
    <p:sldId id="265" r:id="rId14"/>
    <p:sldId id="266" r:id="rId15"/>
    <p:sldId id="275" r:id="rId16"/>
    <p:sldId id="267" r:id="rId17"/>
    <p:sldId id="268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56EC-7284-4545-B51D-2BB91576779A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2B8B7-D265-4A9A-BE2D-C3581392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32856"/>
            <a:ext cx="9289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Проверка домашней работы </a:t>
            </a:r>
          </a:p>
          <a:p>
            <a:pPr algn="ctr"/>
            <a:r>
              <a:rPr lang="ru-RU" sz="5400" dirty="0" smtClean="0"/>
              <a:t>Верно – неверно 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 descr="https://im1-tub-ru.yandex.net/i?id=c1e6bec83cfde737ce451b9e87cfee71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908720"/>
            <a:ext cx="3460401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57158" y="3429000"/>
            <a:ext cx="27146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рестьяне живут в маленьких избах и даже полуземлянках.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9464" name="Picture 8" descr="https://fs00.infourok.ru/images/doc/187/214465/img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764703"/>
            <a:ext cx="4969580" cy="39676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71934" y="5214950"/>
            <a:ext cx="4621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Бояре живут в роскошных теремах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2411760" y="0"/>
            <a:ext cx="32147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Жилище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1266" name="Picture 2" descr="https://im2-tub-ru.yandex.net/i?id=331bb45c489e7ead4d1291810ad5c1a4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1" y="4509120"/>
            <a:ext cx="391646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1" y="0"/>
            <a:ext cx="91546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0"/>
            <a:ext cx="77048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ревнерусская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женская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одежда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485" name="Picture 5" descr="https://im1-tub-ru.yandex.net/i?id=8f48b69c841c30add97af00928dc6f22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785793"/>
            <a:ext cx="2724334" cy="60601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72264" y="3000372"/>
            <a:ext cx="2032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Monotype Corsiva" pitchFamily="66" charset="0"/>
              </a:rPr>
              <a:t>Кафтан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836712"/>
            <a:ext cx="1643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Убрус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714488"/>
            <a:ext cx="2571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Повойник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283968" y="1124744"/>
            <a:ext cx="1214446" cy="1246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1403570">
            <a:off x="2357422" y="1857364"/>
            <a:ext cx="1071570" cy="14287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5214942" y="3214686"/>
            <a:ext cx="1285884" cy="21431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63688" y="0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ревнерусская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женская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одежда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1508" name="Picture 4" descr="https://im2-tub-ru.yandex.net/i?id=90cd9bdb3a599ee4788664b9d2a681b4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5029"/>
            <a:ext cx="1989434" cy="3282569"/>
          </a:xfrm>
          <a:prstGeom prst="rect">
            <a:avLst/>
          </a:prstGeom>
          <a:noFill/>
        </p:spPr>
      </p:pic>
      <p:pic>
        <p:nvPicPr>
          <p:cNvPr id="21510" name="Picture 6" descr="https://im0-tub-ru.yandex.net/i?id=ff20fb9da6a3423ba65dd300db0739be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3960440" cy="2434938"/>
          </a:xfrm>
          <a:prstGeom prst="rect">
            <a:avLst/>
          </a:prstGeom>
          <a:noFill/>
        </p:spPr>
      </p:pic>
      <p:pic>
        <p:nvPicPr>
          <p:cNvPr id="21512" name="Picture 8" descr="https://im3-tub-ru.yandex.net/i?id=0b317e7eccb852a5c045a5d572dfe1c8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905397"/>
            <a:ext cx="3251826" cy="546973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3212976"/>
            <a:ext cx="17739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Monotype Corsiva" pitchFamily="66" charset="0"/>
              </a:rPr>
              <a:t>С</a:t>
            </a:r>
            <a:r>
              <a:rPr lang="ru-RU" sz="4000" b="1" dirty="0" smtClean="0">
                <a:latin typeface="Monotype Corsiva" pitchFamily="66" charset="0"/>
              </a:rPr>
              <a:t>апоги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5949280"/>
            <a:ext cx="15103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Monotype Corsiva" pitchFamily="66" charset="0"/>
              </a:rPr>
              <a:t>Л</a:t>
            </a:r>
            <a:r>
              <a:rPr lang="ru-RU" sz="4000" b="1" dirty="0" smtClean="0">
                <a:latin typeface="Monotype Corsiva" pitchFamily="66" charset="0"/>
              </a:rPr>
              <a:t>апти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1340768"/>
            <a:ext cx="16594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atin typeface="Monotype Corsiva" pitchFamily="66" charset="0"/>
              </a:rPr>
              <a:t>Запоны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3284984"/>
            <a:ext cx="18409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Понева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918088">
            <a:off x="5009913" y="1994958"/>
            <a:ext cx="1071570" cy="21431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671038">
            <a:off x="4776869" y="4238121"/>
            <a:ext cx="928694" cy="14287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4" y="0"/>
            <a:ext cx="9154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00232" y="142852"/>
            <a:ext cx="4910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ревнерусская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женская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одежда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0724" name="Picture 4" descr="https://im2-tub-ru.yandex.net/i?id=c67879fce3c2a18fd3ea16c91d590774-l&amp;n=13"/>
          <p:cNvPicPr>
            <a:picLocks noChangeAspect="1" noChangeArrowheads="1"/>
          </p:cNvPicPr>
          <p:nvPr/>
        </p:nvPicPr>
        <p:blipFill>
          <a:blip r:embed="rId3" cstate="print"/>
          <a:srcRect l="11686" t="2481" r="11952" b="2481"/>
          <a:stretch>
            <a:fillRect/>
          </a:stretch>
        </p:blipFill>
        <p:spPr bwMode="auto">
          <a:xfrm>
            <a:off x="3059832" y="692696"/>
            <a:ext cx="2232248" cy="5893134"/>
          </a:xfrm>
          <a:prstGeom prst="rect">
            <a:avLst/>
          </a:prstGeom>
          <a:noFill/>
        </p:spPr>
      </p:pic>
      <p:pic>
        <p:nvPicPr>
          <p:cNvPr id="30726" name="Picture 6" descr="https://im3-tub-ru.yandex.net/i?id=a5479bf74eee080cec9fdbe4cad82537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80"/>
            <a:ext cx="3059830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3356992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Душегрея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30728" name="Picture 8" descr="https://im3-tub-ru.yandex.net/i?id=91514235a29aa07573f2aff72138c2ac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5064"/>
            <a:ext cx="3419872" cy="285905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58016" y="6143644"/>
            <a:ext cx="1545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Летник</a:t>
            </a:r>
            <a:endParaRPr lang="ru-RU" sz="3600" dirty="0"/>
          </a:p>
        </p:txBody>
      </p:sp>
      <p:pic>
        <p:nvPicPr>
          <p:cNvPr id="30732" name="Picture 12" descr="https://im3-tub-ru.yandex.net/i?id=cefa4a8bb0570d714093c56f53c4ace4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614036"/>
            <a:ext cx="3419872" cy="524385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16016" y="1844824"/>
            <a:ext cx="1388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Рубаха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4214818"/>
            <a:ext cx="1696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Сарафан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4699389">
            <a:off x="6410442" y="5559615"/>
            <a:ext cx="966585" cy="2585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318085"/>
            <a:ext cx="2808312" cy="253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cdn-nus-1.pinme.ru/tumb/600/photo/14/19/1419038e999da22a5f05b9559d6f3ee2.jpg"/>
          <p:cNvPicPr>
            <a:picLocks noChangeAspect="1" noChangeArrowheads="1"/>
          </p:cNvPicPr>
          <p:nvPr/>
        </p:nvPicPr>
        <p:blipFill>
          <a:blip r:embed="rId4" cstate="print"/>
          <a:srcRect l="10429" t="5773" r="5971" b="1858"/>
          <a:stretch>
            <a:fillRect/>
          </a:stretch>
        </p:blipFill>
        <p:spPr bwMode="auto">
          <a:xfrm>
            <a:off x="0" y="620688"/>
            <a:ext cx="2160240" cy="3703269"/>
          </a:xfrm>
          <a:prstGeom prst="rect">
            <a:avLst/>
          </a:prstGeom>
          <a:noFill/>
        </p:spPr>
      </p:pic>
      <p:pic>
        <p:nvPicPr>
          <p:cNvPr id="29700" name="Picture 4" descr="https://fs00.infourok.ru/images/doc/159/183380/hello_html_776edf6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836711"/>
            <a:ext cx="2952328" cy="3463701"/>
          </a:xfrm>
          <a:prstGeom prst="rect">
            <a:avLst/>
          </a:prstGeom>
          <a:noFill/>
        </p:spPr>
      </p:pic>
      <p:pic>
        <p:nvPicPr>
          <p:cNvPr id="29702" name="Picture 6" descr="http://img0.liveinternet.ru/images/attach/c/11/128/127/128127016_5229398_15vision_large2_1_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66504" y="980728"/>
            <a:ext cx="3477496" cy="2441976"/>
          </a:xfrm>
          <a:prstGeom prst="rect">
            <a:avLst/>
          </a:prstGeom>
          <a:noFill/>
        </p:spPr>
      </p:pic>
      <p:pic>
        <p:nvPicPr>
          <p:cNvPr id="29704" name="Picture 8" descr="https://im0-tub-ru.yandex.net/i?id=d9da16ae7e4103dd1784fabd66fd048f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3501008"/>
            <a:ext cx="2363154" cy="345065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46613" y="142852"/>
            <a:ext cx="61318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ревнерусская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женская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одежда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0" name="Picture 2" descr="https://im0-tub-ru.yandex.net/i?id=ea105c8b061047aad426a4de1c3f978d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74" y="-2695"/>
            <a:ext cx="4120536" cy="6860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4008" y="1340768"/>
            <a:ext cx="27229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Епанча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flipH="1">
            <a:off x="2915816" y="1556792"/>
            <a:ext cx="1928826" cy="225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5949280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Кожаные сапоги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2339752" y="6309320"/>
            <a:ext cx="23762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3429000"/>
            <a:ext cx="33877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Рубаха из шёлка или </a:t>
            </a:r>
            <a:r>
              <a:rPr lang="ru-RU" sz="4000" dirty="0" err="1" smtClean="0">
                <a:latin typeface="Monotype Corsiva" pitchFamily="66" charset="0"/>
              </a:rPr>
              <a:t>прачи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1008857" flipH="1">
            <a:off x="2540052" y="4142929"/>
            <a:ext cx="2286016" cy="27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00166" y="50519"/>
            <a:ext cx="650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раздники и развлечения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1" y="836712"/>
            <a:ext cx="4824537" cy="2980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4" cstate="print"/>
          <a:srcRect b="10613"/>
          <a:stretch>
            <a:fillRect/>
          </a:stretch>
        </p:blipFill>
        <p:spPr bwMode="auto">
          <a:xfrm>
            <a:off x="5580112" y="692696"/>
            <a:ext cx="3373756" cy="2440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http://slavs.org.ua/img/bilini/muromets/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284984"/>
            <a:ext cx="3286148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s://postcross.me/media/cards/102/image_ZvPFStk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933056"/>
            <a:ext cx="4104456" cy="27660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 (700x527, 153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4001897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76250" y="142852"/>
            <a:ext cx="52020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раздники и развлечения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7652" name="Picture 4" descr="https://im2-tub-ru.yandex.net/i?id=4c6265efb9687d98750a3610ae5e0db3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636208"/>
            <a:ext cx="3456384" cy="3009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s://upload.wikimedia.org/wikipedia/commons/a/ad/Pyotr_Nikolayevich_Gruzinsky_-_Maslenits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05064"/>
            <a:ext cx="5184576" cy="2648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6" descr="http://otecserg.ru/wp-content/uploads/2014/04/%D0%91%D0%B8%D1%82%D0%BA%D0%B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764704"/>
            <a:ext cx="3729026" cy="2755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 descr="https://im2-tub-ru.yandex.net/i?id=48754a5c20f23df73e3d20fe6d70a531-l&amp;n=13"/>
          <p:cNvPicPr>
            <a:picLocks noChangeAspect="1" noChangeArrowheads="1"/>
          </p:cNvPicPr>
          <p:nvPr/>
        </p:nvPicPr>
        <p:blipFill>
          <a:blip r:embed="rId3" cstate="print"/>
          <a:srcRect l="43490" t="33333" r="15465" b="14286"/>
          <a:stretch>
            <a:fillRect/>
          </a:stretch>
        </p:blipFill>
        <p:spPr bwMode="auto">
          <a:xfrm>
            <a:off x="0" y="980728"/>
            <a:ext cx="4176464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8" name="Picture 8" descr="https://im2-tub-ru.yandex.net/i?id=aa0b0d273a65922b23640b262a093483-l&amp;n=13"/>
          <p:cNvPicPr>
            <a:picLocks noChangeAspect="1" noChangeArrowheads="1"/>
          </p:cNvPicPr>
          <p:nvPr/>
        </p:nvPicPr>
        <p:blipFill>
          <a:blip r:embed="rId4" cstate="print"/>
          <a:srcRect l="3178" r="4670"/>
          <a:stretch>
            <a:fillRect/>
          </a:stretch>
        </p:blipFill>
        <p:spPr bwMode="auto">
          <a:xfrm>
            <a:off x="4355976" y="744039"/>
            <a:ext cx="4788024" cy="36500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43608" y="142852"/>
            <a:ext cx="6028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раздники и развлечения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9" name="Рисунок 8" descr="C:\Users\AS\Desktop\открытый урок\img14.jpg"/>
          <p:cNvPicPr/>
          <p:nvPr/>
        </p:nvPicPr>
        <p:blipFill>
          <a:blip r:embed="rId5" cstate="print"/>
          <a:srcRect l="3688" t="17736" r="5558" b="62820"/>
          <a:stretch>
            <a:fillRect/>
          </a:stretch>
        </p:blipFill>
        <p:spPr bwMode="auto">
          <a:xfrm>
            <a:off x="0" y="4569134"/>
            <a:ext cx="9144000" cy="228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620688"/>
            <a:ext cx="657904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Времена теперь другие,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Как и мысли, и дела.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Далеко ушла Россия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 страны, какой была.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Умный, сильный наш народ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Свою землю бережет.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преданья старины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Забывать мы не должны!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820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1. </a:t>
            </a:r>
            <a:r>
              <a:rPr lang="ru-RU" sz="4400" dirty="0">
                <a:latin typeface="Monotype Corsiva" pitchFamily="66" charset="0"/>
              </a:rPr>
              <a:t>Автор </a:t>
            </a:r>
            <a:r>
              <a:rPr lang="ru-RU" sz="4400" b="1" dirty="0">
                <a:latin typeface="Monotype Corsiva" pitchFamily="66" charset="0"/>
              </a:rPr>
              <a:t>«Слова о Законе и Благодати» Нестор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348880"/>
            <a:ext cx="88924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2. Софийский собор в Киеве </a:t>
            </a:r>
            <a:r>
              <a:rPr lang="ru-RU" sz="4400" dirty="0">
                <a:latin typeface="Monotype Corsiva" pitchFamily="66" charset="0"/>
              </a:rPr>
              <a:t>был построен в годы правления </a:t>
            </a:r>
            <a:r>
              <a:rPr lang="ru-RU" sz="4400" b="1" dirty="0">
                <a:latin typeface="Monotype Corsiva" pitchFamily="66" charset="0"/>
              </a:rPr>
              <a:t>Ярослава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09120"/>
            <a:ext cx="8820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3. </a:t>
            </a:r>
            <a:r>
              <a:rPr lang="ru-RU" sz="4400" dirty="0">
                <a:latin typeface="Monotype Corsiva" pitchFamily="66" charset="0"/>
              </a:rPr>
              <a:t>Роспись по старой штукатурке называется </a:t>
            </a:r>
            <a:r>
              <a:rPr lang="ru-RU" sz="4400" b="1" dirty="0">
                <a:latin typeface="Monotype Corsiva" pitchFamily="66" charset="0"/>
              </a:rPr>
              <a:t>мозаикой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95736" y="0"/>
            <a:ext cx="47863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Рефлексия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2050" name="Picture 2" descr="https://fs00.infourok.ru/images/doc/233/92391/1/img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8624058" cy="552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619672" y="0"/>
            <a:ext cx="5857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Домашнее задание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048" y="1772816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§11, узнаете об именах распространенных на Руси, дать объяснения элементам женской одежды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179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4. </a:t>
            </a:r>
            <a:r>
              <a:rPr lang="ru-RU" sz="4400" dirty="0">
                <a:latin typeface="Monotype Corsiva" pitchFamily="66" charset="0"/>
              </a:rPr>
              <a:t>Литературное описание </a:t>
            </a:r>
            <a:r>
              <a:rPr lang="ru-RU" sz="4400" b="1" dirty="0">
                <a:latin typeface="Monotype Corsiva" pitchFamily="66" charset="0"/>
              </a:rPr>
              <a:t>жизни святых</a:t>
            </a:r>
            <a:r>
              <a:rPr lang="ru-RU" sz="4400" dirty="0">
                <a:latin typeface="Monotype Corsiva" pitchFamily="66" charset="0"/>
              </a:rPr>
              <a:t> относится к жанру </a:t>
            </a:r>
            <a:r>
              <a:rPr lang="ru-RU" sz="4400" b="1" dirty="0">
                <a:latin typeface="Monotype Corsiva" pitchFamily="66" charset="0"/>
              </a:rPr>
              <a:t>слова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8712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5. </a:t>
            </a:r>
            <a:r>
              <a:rPr lang="ru-RU" sz="4400" dirty="0">
                <a:latin typeface="Monotype Corsiva" pitchFamily="66" charset="0"/>
              </a:rPr>
              <a:t>Вопрос </a:t>
            </a:r>
            <a:r>
              <a:rPr lang="ru-RU" sz="4400" b="1" dirty="0">
                <a:latin typeface="Monotype Corsiva" pitchFamily="66" charset="0"/>
              </a:rPr>
              <a:t>«Откуда есть пошла земля Русская?..»</a:t>
            </a:r>
            <a:r>
              <a:rPr lang="ru-RU" sz="4400" dirty="0">
                <a:latin typeface="Monotype Corsiva" pitchFamily="66" charset="0"/>
              </a:rPr>
              <a:t> содержится в </a:t>
            </a:r>
            <a:r>
              <a:rPr lang="ru-RU" sz="4400" b="1" dirty="0">
                <a:latin typeface="Monotype Corsiva" pitchFamily="66" charset="0"/>
              </a:rPr>
              <a:t>«Повести временных лет»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437112"/>
            <a:ext cx="9007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6. </a:t>
            </a:r>
            <a:r>
              <a:rPr lang="ru-RU" sz="4400" dirty="0">
                <a:latin typeface="Monotype Corsiva" pitchFamily="66" charset="0"/>
              </a:rPr>
              <a:t>Поэтические сказания о прошлом, прославлявшие </a:t>
            </a:r>
            <a:r>
              <a:rPr lang="ru-RU" sz="4400" b="1" dirty="0">
                <a:latin typeface="Monotype Corsiva" pitchFamily="66" charset="0"/>
              </a:rPr>
              <a:t>подвиги богатырей</a:t>
            </a:r>
            <a:r>
              <a:rPr lang="ru-RU" sz="4400" dirty="0">
                <a:latin typeface="Monotype Corsiva" pitchFamily="66" charset="0"/>
              </a:rPr>
              <a:t>, называются </a:t>
            </a:r>
            <a:r>
              <a:rPr lang="ru-RU" sz="4400" b="1" dirty="0">
                <a:latin typeface="Monotype Corsiva" pitchFamily="66" charset="0"/>
              </a:rPr>
              <a:t>былинами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5788" y="404664"/>
            <a:ext cx="88982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7. </a:t>
            </a:r>
            <a:r>
              <a:rPr lang="ru-RU" sz="4400" dirty="0">
                <a:latin typeface="Monotype Corsiva" pitchFamily="66" charset="0"/>
              </a:rPr>
              <a:t>В </a:t>
            </a:r>
            <a:r>
              <a:rPr lang="ru-RU" sz="4400" b="1" dirty="0">
                <a:latin typeface="Monotype Corsiva" pitchFamily="66" charset="0"/>
              </a:rPr>
              <a:t>988</a:t>
            </a:r>
            <a:r>
              <a:rPr lang="ru-RU" sz="4400" dirty="0">
                <a:latin typeface="Monotype Corsiva" pitchFamily="66" charset="0"/>
              </a:rPr>
              <a:t> году началось строительство </a:t>
            </a:r>
            <a:r>
              <a:rPr lang="ru-RU" sz="4400" b="1" dirty="0">
                <a:latin typeface="Monotype Corsiva" pitchFamily="66" charset="0"/>
              </a:rPr>
              <a:t>Десятинной церкви в Киеве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20888"/>
            <a:ext cx="87924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8. </a:t>
            </a:r>
            <a:r>
              <a:rPr lang="ru-RU" sz="4400" dirty="0">
                <a:latin typeface="Monotype Corsiva" pitchFamily="66" charset="0"/>
              </a:rPr>
              <a:t>Иллюстрации в рукописных книгах называются миниатюрами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365104"/>
            <a:ext cx="78923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9. </a:t>
            </a:r>
            <a:r>
              <a:rPr lang="ru-RU" sz="4400" dirty="0">
                <a:latin typeface="Monotype Corsiva" pitchFamily="66" charset="0"/>
              </a:rPr>
              <a:t>Культура Древней Руси основана на </a:t>
            </a:r>
            <a:r>
              <a:rPr lang="ru-RU" sz="4400" b="1" dirty="0">
                <a:latin typeface="Monotype Corsiva" pitchFamily="66" charset="0"/>
              </a:rPr>
              <a:t>патриотизме</a:t>
            </a:r>
            <a:r>
              <a:rPr lang="ru-RU" sz="4400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11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1847144"/>
            <a:ext cx="54292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Утро, пробуждается природа.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Первые рассветные лучи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 воротах древнего поселка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Отблески оставили свои.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живет народ высокий и красивый –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Светлоокие и сильные мужи,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Женщины, изящные, как ивы,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Дети, словно крепкие дубки…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95736" y="1844824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Т</a:t>
            </a:r>
            <a:r>
              <a:rPr lang="ru-RU" sz="2800" dirty="0" smtClean="0">
                <a:latin typeface="Monotype Corsiva" pitchFamily="66" charset="0"/>
              </a:rPr>
              <a:t>ема </a:t>
            </a:r>
            <a:r>
              <a:rPr lang="ru-RU" sz="2800" dirty="0">
                <a:latin typeface="Monotype Corsiva" pitchFamily="66" charset="0"/>
              </a:rPr>
              <a:t>урока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204864"/>
            <a:ext cx="69995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Comic Sans MS" pitchFamily="66" charset="0"/>
              </a:rPr>
              <a:t>Повседневная жизнь населения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43608" y="3717032"/>
            <a:ext cx="707236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Цель урока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Познакомиться  с повседневной жизнью населения Древней Руси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143108" y="1903248"/>
            <a:ext cx="514353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План урока: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Жилище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Одежда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-Воспитание детей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Развлечения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6"/>
            <a:ext cx="9144000" cy="685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47664" y="1700808"/>
            <a:ext cx="60486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Знать</a:t>
            </a:r>
          </a:p>
          <a:p>
            <a:pPr algn="ctr"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Простые люди:</a:t>
            </a:r>
          </a:p>
          <a:p>
            <a:pPr algn="ctr"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горожане 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457200" indent="-457200"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крестьяне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0"/>
            <a:ext cx="4935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Группы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1" y="0"/>
            <a:ext cx="91546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47664" y="0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Проблемное задание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1" y="1700808"/>
            <a:ext cx="914400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Какая характерная черта появилась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 повседневной жизни разных групп населения?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306</Words>
  <Application>Microsoft Office PowerPoint</Application>
  <PresentationFormat>Экран (4:3)</PresentationFormat>
  <Paragraphs>74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</dc:creator>
  <cp:lastModifiedBy>Admin</cp:lastModifiedBy>
  <cp:revision>64</cp:revision>
  <dcterms:created xsi:type="dcterms:W3CDTF">2017-02-24T18:34:45Z</dcterms:created>
  <dcterms:modified xsi:type="dcterms:W3CDTF">2018-08-19T14:15:59Z</dcterms:modified>
</cp:coreProperties>
</file>