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4" r:id="rId5"/>
    <p:sldId id="259" r:id="rId6"/>
    <p:sldId id="260" r:id="rId7"/>
    <p:sldId id="261" r:id="rId8"/>
    <p:sldId id="275" r:id="rId9"/>
    <p:sldId id="262" r:id="rId10"/>
    <p:sldId id="263" r:id="rId11"/>
    <p:sldId id="264" r:id="rId12"/>
    <p:sldId id="265" r:id="rId13"/>
    <p:sldId id="276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5F014B"/>
    <a:srgbClr val="530D4E"/>
    <a:srgbClr val="411F3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0721-CC31-466D-9BDC-0DDD8CF6046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CD12-52AD-4432-9CCA-5174F9E38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0721-CC31-466D-9BDC-0DDD8CF6046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CD12-52AD-4432-9CCA-5174F9E38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0721-CC31-466D-9BDC-0DDD8CF6046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CD12-52AD-4432-9CCA-5174F9E38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0721-CC31-466D-9BDC-0DDD8CF6046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CD12-52AD-4432-9CCA-5174F9E38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0721-CC31-466D-9BDC-0DDD8CF6046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CD12-52AD-4432-9CCA-5174F9E38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0721-CC31-466D-9BDC-0DDD8CF6046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CD12-52AD-4432-9CCA-5174F9E38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0721-CC31-466D-9BDC-0DDD8CF6046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CD12-52AD-4432-9CCA-5174F9E38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0721-CC31-466D-9BDC-0DDD8CF6046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CD12-52AD-4432-9CCA-5174F9E38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0721-CC31-466D-9BDC-0DDD8CF6046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CD12-52AD-4432-9CCA-5174F9E38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0721-CC31-466D-9BDC-0DDD8CF6046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CD12-52AD-4432-9CCA-5174F9E38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0721-CC31-466D-9BDC-0DDD8CF6046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C45CD12-52AD-4432-9CCA-5174F9E382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ED0721-CC31-466D-9BDC-0DDD8CF60466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45CD12-52AD-4432-9CCA-5174F9E382B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hkola1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85728"/>
            <a:ext cx="7286676" cy="3771906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785786" y="3143248"/>
            <a:ext cx="7358114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33400" y="1857364"/>
            <a:ext cx="7851648" cy="392909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Адаптация ребёнка к школе</a:t>
            </a:r>
            <a:r>
              <a:rPr lang="ru-RU" smtClean="0"/>
              <a:t/>
            </a:r>
            <a:br>
              <a:rPr lang="ru-RU" smtClean="0"/>
            </a:br>
            <a:r>
              <a:rPr lang="ru-RU" sz="3600" smtClean="0"/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Методы воспитания, вызывающие у ребенка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1357296"/>
          <a:ext cx="6096000" cy="5406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3676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положительные эмоции </a:t>
                      </a:r>
                      <a:endParaRPr lang="ru-RU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отрицательные эмоции </a:t>
                      </a:r>
                      <a:endParaRPr lang="ru-RU"/>
                    </a:p>
                  </a:txBody>
                  <a:tcPr marL="0" marR="0" marT="0" marB="0"/>
                </a:tc>
              </a:tr>
              <a:tr h="373676">
                <a:tc gridSpan="2">
                  <a:txBody>
                    <a:bodyPr/>
                    <a:lstStyle/>
                    <a:p>
                      <a:pPr algn="ctr"/>
                      <a:r>
                        <a:rPr lang="ru-RU"/>
                        <a:t>Сколько раз Вы сегодня ребенка (ребенку, ребенком) </a:t>
                      </a: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3676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хвалили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упрекали</a:t>
                      </a:r>
                    </a:p>
                  </a:txBody>
                  <a:tcPr marL="0" marR="0" marT="0" marB="0"/>
                </a:tc>
              </a:tr>
              <a:tr h="373676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поощряли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подавляли</a:t>
                      </a:r>
                    </a:p>
                  </a:txBody>
                  <a:tcPr marL="0" marR="0" marT="0" marB="0"/>
                </a:tc>
              </a:tr>
              <a:tr h="373676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одобряли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унижали</a:t>
                      </a:r>
                    </a:p>
                  </a:txBody>
                  <a:tcPr marL="0" marR="0" marT="0" marB="0"/>
                </a:tc>
              </a:tr>
              <a:tr h="373676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целовали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обвиняли</a:t>
                      </a:r>
                    </a:p>
                  </a:txBody>
                  <a:tcPr marL="0" marR="0" marT="0" marB="0"/>
                </a:tc>
              </a:tr>
              <a:tr h="373676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обнимали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осуждали</a:t>
                      </a:r>
                    </a:p>
                  </a:txBody>
                  <a:tcPr marL="0" marR="0" marT="0" marB="0"/>
                </a:tc>
              </a:tr>
              <a:tr h="373676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ласкали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отвергали</a:t>
                      </a:r>
                    </a:p>
                  </a:txBody>
                  <a:tcPr marL="0" marR="0" marT="0" marB="0"/>
                </a:tc>
              </a:tr>
              <a:tr h="373676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симпатизировали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одергивали</a:t>
                      </a:r>
                    </a:p>
                  </a:txBody>
                  <a:tcPr marL="0" marR="0" marT="0" marB="0"/>
                </a:tc>
              </a:tr>
              <a:tr h="373676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сопереживали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позорили</a:t>
                      </a:r>
                    </a:p>
                  </a:txBody>
                  <a:tcPr marL="0" marR="0" marT="0" marB="0"/>
                </a:tc>
              </a:tr>
              <a:tr h="373676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улыбались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читали нотации</a:t>
                      </a:r>
                    </a:p>
                  </a:txBody>
                  <a:tcPr marL="0" marR="0" marT="0" marB="0"/>
                </a:tc>
              </a:tr>
              <a:tr h="373676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восхищались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лишали чего-тонеобходимого</a:t>
                      </a:r>
                    </a:p>
                  </a:txBody>
                  <a:tcPr marL="0" marR="0" marT="0" marB="0"/>
                </a:tc>
              </a:tr>
              <a:tr h="373676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делали приятные сюрпризы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шлепали, пороли</a:t>
                      </a:r>
                    </a:p>
                  </a:txBody>
                  <a:tcPr marL="0" marR="0" marT="0" marB="0"/>
                </a:tc>
              </a:tr>
              <a:tr h="373676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делали подарки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ставили в угол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Правила, которые помогут ребёнку в общении.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Известный педагог и психолог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Симон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Соловейчик, имя которого значимо для целого поколения учеников, родителей и учителей, в одной из своих книг опубликовал правила, которые могут помочь родителям подготовить ребенка к самостоятельной жизни среди своих одноклассников в школе в период адаптационного периода. Родителям необходимо объяснить эти правила ребенку, и, с их помощью, готовить ребенка к взрослой жизни.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 отнимай чужого, но и своё не отдавай.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Попросили - дай, пытаются отнять - старайся защищаться.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 дерись без причины.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Зовут играть - иди, не зовут - спроси разрешения играть вме­сте, это нестыдно.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Играй честно, не подводи своих товарищей.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 дразни никого, не канючь, не выпрашивай ничего. Два раза ни у кого ничего не проси.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Будь внимателен везде, где нужно проявить внимательность.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Из-за отметок не плачь, будь гордым. С учителем из-за отме­ток не спорь и на учителя за отметки не обижайся. Старайся все делать вовремя и думай о хороших результатах, они обяза­тельно у тебя будут.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 ябедничай и не наговаривай ни на кого.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Старайся быть аккуратным.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Почаще говори: давай дружить, давай играть, давай вместе пойдем домой.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Помни! Ты не лучше всех, ты не хуже всех! Ты - неповтори­мый для самого себя, родителей, учителей, друзей! 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chenik[1]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285728"/>
            <a:ext cx="5786478" cy="63579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Фразы для общения с ребёнком.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Не рекомендуемые фразы для общения: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-</a:t>
            </a:r>
            <a:r>
              <a:rPr lang="ru-RU" dirty="0" smtClean="0">
                <a:solidFill>
                  <a:srgbClr val="FF0000"/>
                </a:solidFill>
              </a:rPr>
              <a:t>Я тысячу раз говорил тебе, что…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-Сколько раз надо повторять…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-О чём ты только думаешь…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-Неужели тебе трудно запомнить, что…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-Ты становишься…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-Ты такой же как,…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-Отстань, некогда мне…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-Почему Лена(Настя, Вася и т.д.) такая, а ты - нет…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Рекомендуемые фразы для общения: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-Ты у меня умный, красивый (и т.д.).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-Как хорошо, что  у меня есть ты.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-Ты у меня молодец.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-Я тебя очень люблю.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-Как хорошо ты это сделал, научи и меня этому.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-Спасибо тебе, я тебе очень благодарна.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-Если бы не ты, я бы никогда с этим не справился.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 </a:t>
            </a:r>
            <a:r>
              <a:rPr lang="ru-RU" b="1" dirty="0" smtClean="0"/>
              <a:t>Несколько советов психолога «Как прожить хотя бы один день без нервотрёпки».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Будите ребёнка спокойно. Проснувшись, он должен увидеть Вашу улыбку и услышать ваш голос.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Не торопитесь. Умение рассчитать время – Ваша задача. Если вам это плохо удаётся, вины ребёнка в этом нет.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Не прощайтесь, предупреждая и направляя: «Смотри, не балуйся!», «Чтобы сегодня не было отметок!». Пожелайте удачи, найдите несколько ласковых слов.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Забудьте фразу: «Что ты сегодня получил?». Встречая ребёнка после школы, не обрушивайте на него тысячу вопросов, дайте немного расслабиться, вспомните, как Вы сами чувствуете себя после рабочего дня.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229600" cy="518161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Если Вы видите, что ребёнок огорчён, молчит – не допытывайтесь; пусть успокоится и тогда расскажет всё сам.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Выслушав замечания учителя, не торопитесь устраивать взбучку. Постарайтесь, чтобы Ваш разговор с учителем проходил без ребёнка.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После школы не торопитесь садиться за уроки. Ребёнку необходимо 2 часа отдыха. Занятия вечерами бесполезны.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Не заставляйте делать все упражнения сразу: 20 минут занятий – 10 минут перерыв.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229600" cy="57864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Во время приготовления уроков не сидите «над душой». Дайте ребёнку работать самому. Если нужна Ваша помощь – наберитесь терпения: спокойный тон, поддержка необходимы.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 общении с ребёнком старайтесь избегать условий: «Если ты сделаешь, то..».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Найдите в течение дня хотя бы полчаса, когда будете принадлежать только ребёнку.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Выбирайте единую тактику общения с ребёнком всех взрослых в семье. Все разногласия по поводу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педтактики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решайте без него.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Будьте внимательны к жалобам ребёнка на головную боль, усталость, плохое самочувствие. Чаще всего это объективные показатели переутомления.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Учтите, что даже «большие дети» очень любят сказку перед сном, песенку, ласковое поглаживание. Всё это успокоит ребёнка и поможет снять напряжение, накопившееся за день.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Физиологическая адаптация.</a:t>
            </a:r>
          </a:p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Психологическая адаптация.</a:t>
            </a:r>
          </a:p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Взаимоотношение ребёнка в семье в период адаптации к школьному обучению.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 smtClean="0">
                <a:solidFill>
                  <a:srgbClr val="C00000"/>
                </a:solidFill>
              </a:rPr>
              <a:t>Итоги и выводы: </a:t>
            </a:r>
            <a:r>
              <a:rPr lang="ru-RU" i="1" u="sng" dirty="0" smtClean="0">
                <a:solidFill>
                  <a:srgbClr val="C00000"/>
                </a:solidFill>
              </a:rPr>
              <a:t/>
            </a:r>
            <a:br>
              <a:rPr lang="ru-RU" i="1" u="sng" dirty="0" smtClean="0">
                <a:solidFill>
                  <a:srgbClr val="C00000"/>
                </a:solidFill>
              </a:rPr>
            </a:br>
            <a:endParaRPr lang="ru-RU" i="1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ru-RU" dirty="0" smtClean="0"/>
          </a:p>
          <a:p>
            <a:r>
              <a:rPr lang="ru-RU" dirty="0" smtClean="0"/>
              <a:t>-</a:t>
            </a: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</a:rPr>
              <a:t>Помогать преодолевать детям адаптационный период.</a:t>
            </a:r>
            <a:b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</a:rPr>
              <a:t>-Оказывать детям поддержку.</a:t>
            </a:r>
            <a:b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</a:rPr>
              <a:t>-Обеспечить ребёнку достойные условия проживания и обучения</a:t>
            </a:r>
          </a:p>
          <a:p>
            <a:endParaRPr lang="ru-RU" sz="4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Литература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Корнеева Е.Н. ох уж эти первоклашки!.. Ярославль. «Академия развития» 2000год.</a:t>
            </a:r>
            <a:endParaRPr lang="ru-RU" dirty="0" smtClean="0"/>
          </a:p>
          <a:p>
            <a:r>
              <a:rPr lang="ru-RU" i="1" dirty="0" smtClean="0"/>
              <a:t>Алла Баркан. Практическая психология для родителей, или как научиться понимать своего ребёнка. Москва. «</a:t>
            </a:r>
            <a:r>
              <a:rPr lang="ru-RU" i="1" dirty="0" err="1" smtClean="0"/>
              <a:t>Аст-Пресс</a:t>
            </a:r>
            <a:r>
              <a:rPr lang="ru-RU" i="1" dirty="0" smtClean="0"/>
              <a:t>» 2000 год.</a:t>
            </a:r>
            <a:r>
              <a:rPr lang="ru-RU" dirty="0" smtClean="0"/>
              <a:t> </a:t>
            </a:r>
          </a:p>
          <a:p>
            <a:r>
              <a:rPr lang="ru-RU" i="1" dirty="0" err="1" smtClean="0"/>
              <a:t>Алоева</a:t>
            </a:r>
            <a:r>
              <a:rPr lang="ru-RU" i="1" dirty="0" smtClean="0"/>
              <a:t> М.А. лучшие родительские собрания в начальной школе. </a:t>
            </a:r>
            <a:r>
              <a:rPr lang="ru-RU" i="1" dirty="0" err="1" smtClean="0"/>
              <a:t>Ростон-на-Дону</a:t>
            </a:r>
            <a:r>
              <a:rPr lang="ru-RU" i="1" dirty="0" smtClean="0"/>
              <a:t>. Феникс 2007 год.</a:t>
            </a:r>
            <a:r>
              <a:rPr lang="ru-RU" dirty="0" smtClean="0"/>
              <a:t> </a:t>
            </a:r>
          </a:p>
          <a:p>
            <a:r>
              <a:rPr lang="ru-RU" i="1" dirty="0" smtClean="0"/>
              <a:t>Зайцева В. 7 лет - не только начало школьной жизни. Москва. «Первое сентября» 2008 год.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Множество дошколят с нетерпением ожидают дня, когда они впервые переступят порог школы. Проходят дни, и у части школьников эмоциональная приподнятость исчезает. Они столкнулись с первыми трудностями. У них не все получается. Они разочарованы. И это естественно. 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Начало школьного обучения приходится на кризис 7лет. Иногда этот возраст называют периодом «смены молочных зубов», «вытягиванием роста». Родители отмечают, что не то чтобы ребенок становится непослушным, скорее, он становится непонятным и все это совпадает с началом школьного обучения.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9ff33_1810993d_XL[1]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285729"/>
            <a:ext cx="7500989" cy="60388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Физиологические условия адаптации ребенка к школе».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150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>
                <a:solidFill>
                  <a:srgbClr val="002060"/>
                </a:solidFill>
              </a:rPr>
              <a:t>Необходимость смены учебной деятельности ребенка дома, соз­дание условий для двигательной активности ребенка между выполнением уроков.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Наблюдение родителей за правильной позой во время домашних занятий, соблюдение правил освещения рабочего места.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Предупреждение близорукости, искривления позвоночника, тренировка мелких мышц кистей рук.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Обязательное введение в рацион ребенка витаминных препаратов, фруктов и овощей.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Организация правильного питания ребенка.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Забота родителей о закаливании ребенка, максимальное развитие двигательной активности, создание в доме спортивного уголка, приобретение спортивного инвентаря: скакалки, гантели и т. д.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Воспитание самостоятельности и ответственности ребенка, как главных качеств сохранения собственного здоровья. 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Изменение режима дня ребенка в сравнении с детским садом, увеличение физической нагрузки.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288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Психологические условия адаптации ребенка к школе.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578645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Создание благоприятного психологического климата в отноше­нии ребенка со стороны всех членов семьи.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Роль самооценки ребенка в адаптации к школе (чем ниже само­оценка, тем больше трудностей у ребенка в школе).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Первое условие школьного успеха — </a:t>
            </a:r>
            <a:r>
              <a:rPr lang="ru-RU" b="1" dirty="0" err="1" smtClean="0">
                <a:solidFill>
                  <a:srgbClr val="002060"/>
                </a:solidFill>
              </a:rPr>
              <a:t>самоценность</a:t>
            </a:r>
            <a:r>
              <a:rPr lang="ru-RU" b="1" dirty="0" smtClean="0">
                <a:solidFill>
                  <a:srgbClr val="002060"/>
                </a:solidFill>
              </a:rPr>
              <a:t> ребенка для его родителей.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Обязательное проявление родителями интереса к школе, классу, в котором учится ребенок, к каждому прожитому им школьно­му дню.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Неформальное общение со своим ребенком после пройденного школьного дня.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Обязательное знакомство с его одноклассниками и возможность общения с ними после школы.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561024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Недопустимость физических мер воздействия, запугивания, кри­тики в адрес ребенка, особенно в присутствии других людей (бабушек, дедушек, сверстников).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Исключение таких мер наказания, как лишение удовольствий, физические и психические наказания.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Учет темперамента ребенка в период адаптации к школьному обучению. Медлительные и малообщительные дети гораздо труднее привыкают к школе, быстро теряют к ней интерес, если чувствуют со стороны взрослых насилие, сарказм и жестокость.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Предоставление ребенку самостоятельности в учебной работе и организация обоснованного контроля за его учебной деятельно­стью.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Поощрение ребенка и не только за учебные успехи. Моральное стимулирование достижений ребенка. Развитие самоконтроля и самооценки, самодостаточности ребенка.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43428700_ebc3de9ca398[1]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857232"/>
            <a:ext cx="7715304" cy="57150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Шкала общения родителей с ребенком.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Прежде всего Ваш ребенок, конечно, общается с Вами, и климат в семье для него в основном зависит от Вас и от Ваших эмоций. А климат семьи — индикатор того, как все-таки в доме живется ребенку, что чувствует он, находясь рядом с Вами, унижен ли или парит в небесах. Все это подскажет Вам шкала общения родителей с ребенком.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</TotalTime>
  <Words>1009</Words>
  <Application>Microsoft Office PowerPoint</Application>
  <PresentationFormat>Экран (4:3)</PresentationFormat>
  <Paragraphs>100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Адаптация ребёнка к школе .</vt:lpstr>
      <vt:lpstr>Слайд 2</vt:lpstr>
      <vt:lpstr>Слайд 3</vt:lpstr>
      <vt:lpstr>Слайд 4</vt:lpstr>
      <vt:lpstr>Физиологические условия адаптации ребенка к школе».</vt:lpstr>
      <vt:lpstr> Психологические условия адаптации ребенка к школе.   </vt:lpstr>
      <vt:lpstr>Слайд 7</vt:lpstr>
      <vt:lpstr>Слайд 8</vt:lpstr>
      <vt:lpstr>Шкала общения родителей с ребенком. </vt:lpstr>
      <vt:lpstr>Методы воспитания, вызывающие у ребенка  </vt:lpstr>
      <vt:lpstr> Правила, которые помогут ребёнку в общении. </vt:lpstr>
      <vt:lpstr>Слайд 12</vt:lpstr>
      <vt:lpstr>Слайд 13</vt:lpstr>
      <vt:lpstr> Фразы для общения с ребёнком.</vt:lpstr>
      <vt:lpstr>Рекомендуемые фразы для общения:</vt:lpstr>
      <vt:lpstr> Несколько советов психолога «Как прожить хотя бы один день без нервотрёпки». </vt:lpstr>
      <vt:lpstr>Слайд 17</vt:lpstr>
      <vt:lpstr>Слайд 18</vt:lpstr>
      <vt:lpstr>Слайд 19</vt:lpstr>
      <vt:lpstr>Итоги и выводы:  </vt:lpstr>
      <vt:lpstr>Литература 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ребёнка к школе.</dc:title>
  <dc:creator>Сивирчукова</dc:creator>
  <cp:lastModifiedBy>Андрей</cp:lastModifiedBy>
  <cp:revision>12</cp:revision>
  <dcterms:created xsi:type="dcterms:W3CDTF">2013-06-13T18:26:57Z</dcterms:created>
  <dcterms:modified xsi:type="dcterms:W3CDTF">2018-08-20T08:21:30Z</dcterms:modified>
</cp:coreProperties>
</file>