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00" r:id="rId1"/>
  </p:sldMasterIdLst>
  <p:sldIdLst>
    <p:sldId id="262" r:id="rId2"/>
    <p:sldId id="264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1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1" r:id="rId1"/>
    <p:sldLayoutId id="2147484502" r:id="rId2"/>
    <p:sldLayoutId id="2147484503" r:id="rId3"/>
    <p:sldLayoutId id="2147484504" r:id="rId4"/>
    <p:sldLayoutId id="2147484505" r:id="rId5"/>
    <p:sldLayoutId id="2147484506" r:id="rId6"/>
    <p:sldLayoutId id="2147484507" r:id="rId7"/>
    <p:sldLayoutId id="2147484508" r:id="rId8"/>
    <p:sldLayoutId id="2147484509" r:id="rId9"/>
    <p:sldLayoutId id="2147484510" r:id="rId10"/>
    <p:sldLayoutId id="2147484511" r:id="rId11"/>
  </p:sldLayoutIdLst>
  <p:transition>
    <p:pull dir="ld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6928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atin typeface="Monotype Corsiva" panose="03010101010201010101" pitchFamily="66" charset="0"/>
              </a:rPr>
              <a:t>РОМАНОВЫ</a:t>
            </a:r>
            <a:r>
              <a:rPr lang="ru-RU" dirty="0" smtClean="0"/>
              <a:t>  (1613 – 1917)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365104"/>
            <a:ext cx="7406640" cy="2016224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endParaRPr lang="ru-RU" sz="23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300" dirty="0" smtClean="0"/>
              <a:t>			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200" dirty="0" smtClean="0"/>
              <a:t>			Выполнила: ученица 8 б класса	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2200" dirty="0" smtClean="0"/>
              <a:t>			Крючкова Елизавета, 14 лет		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2200" dirty="0" smtClean="0"/>
              <a:t>			МОУ "Средняя общеобразовательная школа №4"		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2200" dirty="0" smtClean="0"/>
              <a:t>			руководитель		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2200" dirty="0" smtClean="0"/>
              <a:t>			</a:t>
            </a:r>
            <a:r>
              <a:rPr lang="ru-RU" sz="2200" dirty="0" err="1" smtClean="0"/>
              <a:t>Сиделева</a:t>
            </a:r>
            <a:r>
              <a:rPr lang="ru-RU" sz="2200" dirty="0" smtClean="0"/>
              <a:t> Л.А.</a:t>
            </a:r>
            <a:endParaRPr lang="ru-RU" sz="2200" dirty="0"/>
          </a:p>
        </p:txBody>
      </p:sp>
      <p:pic>
        <p:nvPicPr>
          <p:cNvPr id="6" name="Рисунок 5" descr="0_20179_bdff001b_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1052736"/>
            <a:ext cx="3352800" cy="381000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9817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  <a:ea typeface="+mn-ea"/>
                <a:cs typeface="+mn-cs"/>
              </a:rPr>
              <a:t>История Дома Романовых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история России за три последних столетия (1613 – 1917)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484784"/>
            <a:ext cx="7530040" cy="2088232"/>
          </a:xfrm>
        </p:spPr>
        <p:txBody>
          <a:bodyPr/>
          <a:lstStyle/>
          <a:p>
            <a:pPr marL="174625" indent="0">
              <a:buNone/>
            </a:pPr>
            <a:r>
              <a:rPr lang="ru-RU" b="1" dirty="0" smtClean="0">
                <a:latin typeface="Monotype Corsiva" panose="03010101010201010101" pitchFamily="66" charset="0"/>
              </a:rPr>
              <a:t>Романовы</a:t>
            </a:r>
            <a:r>
              <a:rPr lang="ru-RU" b="1" dirty="0" smtClean="0"/>
              <a:t> </a:t>
            </a:r>
            <a:r>
              <a:rPr lang="ru-RU" dirty="0" smtClean="0"/>
              <a:t>– старинный боярский, впоследствии дворянский род в России с 14 – 16 вв.; с 1613 – царская, а с 1721 – императорская фамилия в России.</a:t>
            </a:r>
            <a:endParaRPr lang="ru-RU" dirty="0"/>
          </a:p>
        </p:txBody>
      </p:sp>
      <p:pic>
        <p:nvPicPr>
          <p:cNvPr id="4" name="Рисунок 3" descr="uzor8-244x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3501008"/>
            <a:ext cx="2324100" cy="285750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latin typeface="Monotype Corsiva" panose="03010101010201010101" pitchFamily="66" charset="0"/>
              </a:rPr>
              <a:t>Михаил Федорович</a:t>
            </a:r>
            <a:r>
              <a:rPr lang="ru-RU" dirty="0" smtClean="0"/>
              <a:t>   (1596 – 1645)</a:t>
            </a:r>
            <a:br>
              <a:rPr lang="ru-RU" dirty="0" smtClean="0"/>
            </a:br>
            <a:r>
              <a:rPr lang="ru-RU" sz="4000" dirty="0" smtClean="0"/>
              <a:t>царствовал:</a:t>
            </a:r>
            <a:r>
              <a:rPr lang="ru-RU" dirty="0" smtClean="0"/>
              <a:t> 1613 - 1645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4576552" cy="4800600"/>
          </a:xfrm>
        </p:spPr>
        <p:txBody>
          <a:bodyPr>
            <a:normAutofit fontScale="55000" lnSpcReduction="20000"/>
          </a:bodyPr>
          <a:lstStyle/>
          <a:p>
            <a:pPr marL="82296" indent="0">
              <a:buNone/>
            </a:pPr>
            <a:endParaRPr lang="ru-RU" dirty="0" smtClean="0"/>
          </a:p>
          <a:p>
            <a:pPr marL="174625" indent="0" algn="just">
              <a:buNone/>
            </a:pPr>
            <a:r>
              <a:rPr lang="ru-RU" dirty="0" smtClean="0"/>
              <a:t>Основоположник царско-императорской династии Романовых, первый русский царь из боярского Дома Романовых. </a:t>
            </a:r>
          </a:p>
          <a:p>
            <a:pPr marL="174625" indent="0" algn="just">
              <a:buNone/>
            </a:pPr>
            <a:r>
              <a:rPr lang="ru-RU" dirty="0" smtClean="0"/>
              <a:t>Сын Федора Никитича Романова (патриарха Филарета) и Ксении Ивановны Шестовой.</a:t>
            </a:r>
          </a:p>
          <a:p>
            <a:pPr marL="174625" indent="0" algn="just">
              <a:buNone/>
            </a:pPr>
            <a:r>
              <a:rPr lang="ru-RU" dirty="0" smtClean="0"/>
              <a:t>21 февраля 1613 г. в 16-летнем возрасте был всенародно избран Земским собором на Красной площади Государем всея Руси после окончания Смутного времени.</a:t>
            </a:r>
          </a:p>
          <a:p>
            <a:pPr marL="174625" indent="0" algn="just">
              <a:buNone/>
            </a:pPr>
            <a:r>
              <a:rPr lang="ru-RU" dirty="0" smtClean="0"/>
              <a:t>11 июня 1613 г. венчан на царство в Успенском соборе Кремля – вступил на Московский престол. </a:t>
            </a:r>
          </a:p>
          <a:p>
            <a:pPr marL="174625" indent="0" algn="just">
              <a:buNone/>
            </a:pPr>
            <a:r>
              <a:rPr lang="ru-RU" dirty="0" smtClean="0"/>
              <a:t>В 1625 г. принял титул Самодержца Всероссийского.</a:t>
            </a:r>
            <a:endParaRPr lang="ru-RU" dirty="0"/>
          </a:p>
        </p:txBody>
      </p:sp>
      <p:pic>
        <p:nvPicPr>
          <p:cNvPr id="4" name="Рисунок 3" descr="102127053_4107848_1596_Mihail_Fedorovich_Romanov_pervii_rysskii_car_dinastii_Romanovih_16131917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1844824"/>
            <a:ext cx="2304256" cy="2952328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Михаил Федорович  глазами современников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340768"/>
            <a:ext cx="6264696" cy="5040560"/>
          </a:xfrm>
        </p:spPr>
        <p:txBody>
          <a:bodyPr>
            <a:normAutofit fontScale="25000" lnSpcReduction="20000"/>
          </a:bodyPr>
          <a:lstStyle/>
          <a:p>
            <a:pPr algn="just"/>
            <a:endParaRPr lang="ru-RU" sz="4200" dirty="0" smtClean="0"/>
          </a:p>
          <a:p>
            <a:pPr algn="just">
              <a:buNone/>
            </a:pPr>
            <a:r>
              <a:rPr lang="ru-RU" sz="4900" dirty="0" smtClean="0"/>
              <a:t>	</a:t>
            </a:r>
            <a:r>
              <a:rPr lang="ru-RU" sz="6000" dirty="0" smtClean="0"/>
              <a:t>Сторонник взаимодействия царской власти с сословно-представительными институтами (Боярская дума, Земский собор).</a:t>
            </a:r>
          </a:p>
          <a:p>
            <a:pPr algn="just">
              <a:buNone/>
            </a:pPr>
            <a:r>
              <a:rPr lang="ru-RU" sz="6000" dirty="0" smtClean="0"/>
              <a:t>	Главной заботой царя Михаила был сбор разоренной казны, хлеба и имущества, собирание сил на борьбу с польскими и шведскими захватчиками, за возвращение Смоленских и Чернигово-Северских земель. В 1617 был заключен мир со Швецией, в 1618 – перемирие с Польшей. В результате освободительной борьбы Россия сохранил свою независимость, возвратила себе Новгородскую землю.</a:t>
            </a:r>
          </a:p>
          <a:p>
            <a:pPr algn="just">
              <a:buNone/>
            </a:pPr>
            <a:r>
              <a:rPr lang="ru-RU" sz="6000" dirty="0" smtClean="0"/>
              <a:t>	Сыски сошедших с посадов тяглых людей с целью их возвращения, повсеместное введение воеводского управления, </a:t>
            </a:r>
            <a:r>
              <a:rPr lang="ru-RU" sz="6000" dirty="0" err="1" smtClean="0"/>
              <a:t>испомещение</a:t>
            </a:r>
            <a:r>
              <a:rPr lang="ru-RU" sz="6000" dirty="0" smtClean="0"/>
              <a:t> на землю «вольных» казаков, начало создания войск нового строя, строительство новой оборонительной линии на юге страны (</a:t>
            </a:r>
            <a:r>
              <a:rPr lang="ru-RU" sz="6000" dirty="0" err="1" smtClean="0"/>
              <a:t>Белогородская</a:t>
            </a:r>
            <a:r>
              <a:rPr lang="ru-RU" sz="6000" dirty="0" smtClean="0"/>
              <a:t> черта).</a:t>
            </a:r>
          </a:p>
          <a:p>
            <a:pPr algn="just">
              <a:buNone/>
            </a:pPr>
            <a:r>
              <a:rPr lang="ru-RU" sz="6000" dirty="0" smtClean="0"/>
              <a:t>	В царствие Михаила Федоровича были возобновлены сношения с иностранными державами. Многие иноземцы получили привилегии на торговлю и построение заводов.</a:t>
            </a:r>
          </a:p>
          <a:p>
            <a:pPr algn="just">
              <a:buNone/>
            </a:pPr>
            <a:r>
              <a:rPr lang="ru-RU" sz="6000" dirty="0" smtClean="0"/>
              <a:t>	Любил поездки на богомолье  в ближние и дальние монастыри.</a:t>
            </a:r>
          </a:p>
          <a:p>
            <a:pPr algn="just">
              <a:buNone/>
            </a:pPr>
            <a:r>
              <a:rPr lang="ru-RU" sz="6000" dirty="0" smtClean="0"/>
              <a:t>	Дворцовые развлечения- слушание сказаний и рассказы живших во дворе стариков, охота.</a:t>
            </a:r>
          </a:p>
          <a:p>
            <a:pPr algn="just">
              <a:buNone/>
            </a:pPr>
            <a:r>
              <a:rPr lang="ru-RU" sz="6000" dirty="0" smtClean="0"/>
              <a:t>	Высокий, в конце жизни тучный. Лицо продолговатое, открытое, с усами и круглой бородой.</a:t>
            </a:r>
          </a:p>
          <a:p>
            <a:pPr algn="just">
              <a:buNone/>
            </a:pPr>
            <a:r>
              <a:rPr lang="ru-RU" sz="6000" dirty="0" smtClean="0"/>
              <a:t>	Слабый и безвольный, легко подчинявшийся влиянию.</a:t>
            </a:r>
          </a:p>
          <a:p>
            <a:endParaRPr lang="ru-RU" dirty="0"/>
          </a:p>
        </p:txBody>
      </p:sp>
      <p:pic>
        <p:nvPicPr>
          <p:cNvPr id="5" name="Рисунок 4" descr="1_mihfedor_m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0" y="1628800"/>
            <a:ext cx="1463040" cy="195072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2408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latin typeface="Monotype Corsiva" panose="03010101010201010101" pitchFamily="66" charset="0"/>
              </a:rPr>
              <a:t>Характеристика историков</a:t>
            </a:r>
            <a:endParaRPr lang="ru-RU" sz="5400" b="1" dirty="0"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68760"/>
            <a:ext cx="5368640" cy="511256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 smtClean="0"/>
              <a:t>	«РОССИЯ не имела царя и еще бедствовала от хищных иноплеменников; из всех городов съехались в Москву избранные </a:t>
            </a:r>
            <a:r>
              <a:rPr lang="ru-RU" sz="1700" dirty="0" smtClean="0"/>
              <a:t>знаменитейшие</a:t>
            </a:r>
            <a:r>
              <a:rPr lang="ru-RU" sz="1800" dirty="0" smtClean="0"/>
              <a:t> люди и в храме Успения, вместе с пастырями церкви и боярами, решили судьбу Отечества. Избрали юношу, почти отрока, удаленного от света; почти силою извлекли его из объятий устрашенной матери-инокини и возвели на престол, орошенный </a:t>
            </a:r>
            <a:r>
              <a:rPr lang="ru-RU" sz="1800" dirty="0" err="1" smtClean="0"/>
              <a:t>кровию</a:t>
            </a:r>
            <a:r>
              <a:rPr lang="ru-RU" sz="1800" dirty="0" smtClean="0"/>
              <a:t>  Лжедмитрия и слезами Шуйского. Не имея подле себя ни единого сильного родственника, а только бояр, он видел в них не подданных, а будущих своих тиранов, и, к </a:t>
            </a:r>
            <a:r>
              <a:rPr lang="ru-RU" sz="1800" dirty="0" err="1" smtClean="0"/>
              <a:t>счастию</a:t>
            </a:r>
            <a:r>
              <a:rPr lang="ru-RU" sz="1800" dirty="0" smtClean="0"/>
              <a:t> России, ошибся. Бедствия мятежной аристократии просветили граждан и самих аристократов; они единогласно, единодушно наименовали Михаила самодержцем, монархом неограниченным».</a:t>
            </a:r>
            <a:r>
              <a:rPr lang="ru-RU" sz="1800" b="1" dirty="0" smtClean="0"/>
              <a:t>                                                                       			                 Н.М. Карамзин.</a:t>
            </a:r>
            <a:endParaRPr lang="ru-RU" sz="1800" b="1" dirty="0"/>
          </a:p>
        </p:txBody>
      </p:sp>
      <p:pic>
        <p:nvPicPr>
          <p:cNvPr id="4" name="Рисунок 3" descr="karamzin_nikolay_mihaylovi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1484784"/>
            <a:ext cx="1828800" cy="243840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240848" cy="1143000"/>
          </a:xfrm>
        </p:spPr>
        <p:txBody>
          <a:bodyPr>
            <a:noAutofit/>
          </a:bodyPr>
          <a:lstStyle/>
          <a:p>
            <a:pPr algn="ctr"/>
            <a:r>
              <a:rPr lang="ru-RU" sz="4900" b="1" dirty="0" smtClean="0">
                <a:latin typeface="Monotype Corsiva" panose="03010101010201010101" pitchFamily="66" charset="0"/>
              </a:rPr>
              <a:t>Характеристика историков</a:t>
            </a:r>
            <a:endParaRPr lang="ru-RU" sz="4900" b="1" dirty="0"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5440648" cy="51495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 smtClean="0"/>
              <a:t>	«…ЛИЧНОСТЬ царя Михаила как нельзя более способствовала укреплению его власти: мягкость, доброта и чистота производили на народ самое выгодное для верховной власти впечатление.</a:t>
            </a:r>
          </a:p>
          <a:p>
            <a:pPr algn="just">
              <a:buNone/>
            </a:pPr>
            <a:r>
              <a:rPr lang="ru-RU" sz="1800" dirty="0" smtClean="0"/>
              <a:t>     …Страшным опытом люди Московского государства научились, что значит рознь и </a:t>
            </a:r>
            <a:r>
              <a:rPr lang="ru-RU" sz="1800" dirty="0" err="1" smtClean="0"/>
              <a:t>шатость</a:t>
            </a:r>
            <a:r>
              <a:rPr lang="ru-RU" sz="1800" dirty="0" smtClean="0"/>
              <a:t>, развязывающие руки ворам. Казны нет и взять неоткуда, ибо государство разорено, земля наполнена воровскими </a:t>
            </a:r>
            <a:r>
              <a:rPr lang="ru-RU" sz="1800" dirty="0" err="1" smtClean="0"/>
              <a:t>козаками</a:t>
            </a:r>
            <a:r>
              <a:rPr lang="ru-RU" sz="1800" dirty="0" smtClean="0"/>
              <a:t>, не знающими меры своему буйству.</a:t>
            </a:r>
          </a:p>
          <a:p>
            <a:pPr algn="just">
              <a:buNone/>
            </a:pPr>
            <a:r>
              <a:rPr lang="ru-RU" sz="1800" dirty="0" smtClean="0"/>
              <a:t>      Михаил удержался на престоле…  …в лучших людях 1613 года крепко было убеждение, что должно пожертвовать всем для поддержания и охранения нового царя, показывал всего лучше подвиг Сусанина.»   </a:t>
            </a:r>
          </a:p>
          <a:p>
            <a:pPr algn="r">
              <a:buNone/>
            </a:pPr>
            <a:r>
              <a:rPr lang="ru-RU" sz="1800" dirty="0" smtClean="0"/>
              <a:t>                                                                              </a:t>
            </a:r>
            <a:r>
              <a:rPr lang="ru-RU" sz="1800" b="1" dirty="0" smtClean="0"/>
              <a:t>С.М. Соловьев.</a:t>
            </a:r>
            <a:endParaRPr lang="ru-RU" sz="1800" b="1" dirty="0"/>
          </a:p>
        </p:txBody>
      </p:sp>
      <p:pic>
        <p:nvPicPr>
          <p:cNvPr id="4" name="Рисунок 3" descr="1296288652_1M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1556792"/>
            <a:ext cx="1704975" cy="190500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168840" cy="1143000"/>
          </a:xfrm>
        </p:spPr>
        <p:txBody>
          <a:bodyPr>
            <a:normAutofit/>
          </a:bodyPr>
          <a:lstStyle/>
          <a:p>
            <a:pPr algn="ctr"/>
            <a:r>
              <a:rPr lang="ru-RU" sz="4900" b="1" dirty="0" smtClean="0">
                <a:latin typeface="Monotype Corsiva" panose="03010101010201010101" pitchFamily="66" charset="0"/>
              </a:rPr>
              <a:t>Характеристика историков</a:t>
            </a:r>
            <a:endParaRPr lang="ru-RU" sz="4900" b="1" dirty="0"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5368640" cy="4800600"/>
          </a:xfrm>
        </p:spPr>
        <p:txBody>
          <a:bodyPr>
            <a:normAutofit fontScale="85000" lnSpcReduction="10000"/>
          </a:bodyPr>
          <a:lstStyle/>
          <a:p>
            <a:pPr marL="174625" indent="0" algn="just">
              <a:buNone/>
            </a:pPr>
            <a:r>
              <a:rPr lang="ru-RU" sz="2400" dirty="0" smtClean="0"/>
              <a:t>«БЕДСТВИЯ Смутного времени соединили последние силы русского общества для восстановления разрушенного порядка. Представительный собор был создан этим вынужденным общественным единодушием и поддерживал его.»</a:t>
            </a:r>
          </a:p>
          <a:p>
            <a:pPr algn="r">
              <a:buNone/>
            </a:pPr>
            <a:r>
              <a:rPr lang="ru-RU" sz="2400" dirty="0" smtClean="0"/>
              <a:t>                                                            </a:t>
            </a:r>
            <a:r>
              <a:rPr lang="ru-RU" sz="2400" b="1" dirty="0" smtClean="0"/>
              <a:t>В.О. Ключевский.</a:t>
            </a:r>
          </a:p>
          <a:p>
            <a:pPr algn="r">
              <a:buNone/>
            </a:pPr>
            <a:endParaRPr lang="ru-RU" sz="2400" b="1" dirty="0" smtClean="0"/>
          </a:p>
          <a:p>
            <a:pPr marL="174625" indent="0" algn="just">
              <a:buNone/>
            </a:pPr>
            <a:r>
              <a:rPr lang="ru-RU" sz="2400" dirty="0" smtClean="0"/>
              <a:t>«Сам Михаил был от природы доброго, но, кажется, меланхоличного нрава и одарен блестящими способностями, но не лишен ума; зато не получил никакого воспитания и, как говорят, вступивши на престол, едва умел читать»</a:t>
            </a:r>
          </a:p>
          <a:p>
            <a:pPr algn="r">
              <a:buNone/>
            </a:pPr>
            <a:r>
              <a:rPr lang="ru-RU" sz="2400" dirty="0" smtClean="0"/>
              <a:t>                                                          </a:t>
            </a:r>
            <a:r>
              <a:rPr lang="ru-RU" sz="2400" b="1" dirty="0" smtClean="0"/>
              <a:t>Н.И. Костомаров.</a:t>
            </a:r>
            <a:endParaRPr lang="ru-RU" sz="2400" b="1" dirty="0"/>
          </a:p>
        </p:txBody>
      </p:sp>
      <p:pic>
        <p:nvPicPr>
          <p:cNvPr id="5" name="Рисунок 4" descr="Kluchevsk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4288" y="1556792"/>
            <a:ext cx="1498352" cy="1872208"/>
          </a:xfrm>
          <a:prstGeom prst="rect">
            <a:avLst/>
          </a:prstGeom>
        </p:spPr>
      </p:pic>
      <p:pic>
        <p:nvPicPr>
          <p:cNvPr id="6" name="Рисунок 5" descr="1348585385_kostom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4005064"/>
            <a:ext cx="1584176" cy="1728192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5152616" cy="4800600"/>
          </a:xfrm>
        </p:spPr>
        <p:txBody>
          <a:bodyPr>
            <a:normAutofit fontScale="85000" lnSpcReduction="20000"/>
          </a:bodyPr>
          <a:lstStyle/>
          <a:p>
            <a:pPr marL="174625" indent="0" algn="just">
              <a:buNone/>
            </a:pPr>
            <a:r>
              <a:rPr lang="ru-RU" sz="2000" dirty="0" smtClean="0"/>
              <a:t>Михаил Федорович умер 13 июля 1645 г. от водяной болезни в возрасте 49 </a:t>
            </a:r>
            <a:r>
              <a:rPr lang="ru-RU" sz="2000" dirty="0" smtClean="0"/>
              <a:t>лет. Похоронен </a:t>
            </a:r>
            <a:r>
              <a:rPr lang="ru-RU" sz="2000" dirty="0" smtClean="0"/>
              <a:t>в Архангельском соборе Кремля.</a:t>
            </a:r>
          </a:p>
          <a:p>
            <a:pPr marL="174625" indent="0" algn="just">
              <a:buNone/>
            </a:pPr>
            <a:r>
              <a:rPr lang="ru-RU" sz="2000" dirty="0" smtClean="0"/>
              <a:t>Время длительного царствования Михаила Федоровича 1613 - 1645 гг. отмечено первыми шагами в восстановлении России после Смутного времени и войн. Его принято считать кротким, легко поддающимся влиянию своего окружения и утверждается, что успехи его царствования - заслуга патриарха Филарета, но последние 20 лет Михаил Федорович правил уже сам.</a:t>
            </a:r>
          </a:p>
          <a:p>
            <a:pPr marL="174625" indent="0" algn="just">
              <a:buNone/>
            </a:pPr>
            <a:r>
              <a:rPr lang="ru-RU" sz="2000" dirty="0" smtClean="0"/>
              <a:t>Царь Михаил Романов, заботясь об укреплении власти на местах, ввел новую систему управления, созывал Земские соборы. Я считаю, что последние годы по важности и сложности решения государственных дел мало чем отличались от </a:t>
            </a:r>
            <a:r>
              <a:rPr lang="ru-RU" sz="2000" dirty="0" smtClean="0"/>
              <a:t>предыдущих.</a:t>
            </a:r>
          </a:p>
          <a:p>
            <a:pPr marL="174625" indent="0" algn="just">
              <a:buNone/>
            </a:pPr>
            <a:r>
              <a:rPr lang="ru-RU" sz="2000" dirty="0" smtClean="0"/>
              <a:t>Михаил </a:t>
            </a:r>
            <a:r>
              <a:rPr lang="ru-RU" sz="2000" dirty="0" smtClean="0"/>
              <a:t>Федорович был первым правителем из Дома Романовых</a:t>
            </a:r>
            <a:r>
              <a:rPr lang="ru-RU" sz="2000" dirty="0" smtClean="0"/>
              <a:t>, вошедшим </a:t>
            </a:r>
            <a:r>
              <a:rPr lang="ru-RU" sz="2000" dirty="0" smtClean="0"/>
              <a:t>на престол после войн, самозванства. Его по праву можно считать царем - восстановителем России после Смуты.</a:t>
            </a:r>
            <a:endParaRPr lang="ru-RU" sz="2000" dirty="0"/>
          </a:p>
        </p:txBody>
      </p:sp>
      <p:pic>
        <p:nvPicPr>
          <p:cNvPr id="5" name="Рисунок 4" descr="mihail-feodorovi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1556792"/>
            <a:ext cx="1714500" cy="245745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218</TotalTime>
  <Words>367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РОМАНОВЫ  (1613 – 1917)</vt:lpstr>
      <vt:lpstr>История Дома Романовых – история России за три последних столетия (1613 – 1917) </vt:lpstr>
      <vt:lpstr>Михаил Федорович   (1596 – 1645) царствовал: 1613 - 1645</vt:lpstr>
      <vt:lpstr>Михаил Федорович  глазами современников</vt:lpstr>
      <vt:lpstr>Характеристика историков</vt:lpstr>
      <vt:lpstr>Характеристика историков</vt:lpstr>
      <vt:lpstr>Характеристика историков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РОМАНОВЫ         1613 - 1917</dc:title>
  <dc:creator>Пользователь</dc:creator>
  <cp:lastModifiedBy>Забавновы</cp:lastModifiedBy>
  <cp:revision>32</cp:revision>
  <dcterms:modified xsi:type="dcterms:W3CDTF">2013-10-14T20:24:04Z</dcterms:modified>
</cp:coreProperties>
</file>