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47"/>
  </p:notesMasterIdLst>
  <p:sldIdLst>
    <p:sldId id="256" r:id="rId4"/>
    <p:sldId id="263" r:id="rId5"/>
    <p:sldId id="265" r:id="rId6"/>
    <p:sldId id="266" r:id="rId7"/>
    <p:sldId id="283" r:id="rId8"/>
    <p:sldId id="268" r:id="rId9"/>
    <p:sldId id="322" r:id="rId10"/>
    <p:sldId id="271" r:id="rId11"/>
    <p:sldId id="270" r:id="rId12"/>
    <p:sldId id="272" r:id="rId13"/>
    <p:sldId id="273" r:id="rId14"/>
    <p:sldId id="278" r:id="rId15"/>
    <p:sldId id="264" r:id="rId16"/>
    <p:sldId id="279" r:id="rId17"/>
    <p:sldId id="276" r:id="rId18"/>
    <p:sldId id="277" r:id="rId19"/>
    <p:sldId id="285" r:id="rId20"/>
    <p:sldId id="293" r:id="rId21"/>
    <p:sldId id="294" r:id="rId22"/>
    <p:sldId id="307" r:id="rId23"/>
    <p:sldId id="324" r:id="rId24"/>
    <p:sldId id="286" r:id="rId25"/>
    <p:sldId id="287" r:id="rId26"/>
    <p:sldId id="315" r:id="rId27"/>
    <p:sldId id="308" r:id="rId28"/>
    <p:sldId id="295" r:id="rId29"/>
    <p:sldId id="309" r:id="rId30"/>
    <p:sldId id="311" r:id="rId31"/>
    <p:sldId id="310" r:id="rId32"/>
    <p:sldId id="323" r:id="rId33"/>
    <p:sldId id="300" r:id="rId34"/>
    <p:sldId id="299" r:id="rId35"/>
    <p:sldId id="301" r:id="rId36"/>
    <p:sldId id="297" r:id="rId37"/>
    <p:sldId id="289" r:id="rId38"/>
    <p:sldId id="316" r:id="rId39"/>
    <p:sldId id="291" r:id="rId40"/>
    <p:sldId id="319" r:id="rId41"/>
    <p:sldId id="317" r:id="rId42"/>
    <p:sldId id="314" r:id="rId43"/>
    <p:sldId id="304" r:id="rId44"/>
    <p:sldId id="321" r:id="rId45"/>
    <p:sldId id="306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55062" autoAdjust="0"/>
  </p:normalViewPr>
  <p:slideViewPr>
    <p:cSldViewPr>
      <p:cViewPr>
        <p:scale>
          <a:sx n="95" d="100"/>
          <a:sy n="95" d="100"/>
        </p:scale>
        <p:origin x="-72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A2775-0601-4D72-89A6-8C7B3AACA5F9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5BDBF-8746-4213-A95B-8F0B4BCD62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436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506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23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237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F406E74-5E31-4A94-8125-DE221F11D341}" type="datetime1">
              <a:rPr lang="ru-RU" smtClean="0"/>
              <a:pPr/>
              <a:t>20.08.2018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FFF00"/>
                </a:solidFill>
              </a:rPr>
              <a:pPr/>
              <a:t>‹#›</a:t>
            </a:fld>
            <a:endParaRPr lang="ru-RU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005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B93D-B6E8-4535-87B0-76AFC90523E1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84384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F553-FB4F-438D-A926-726C3A8A6C62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639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91161E-1860-4DF2-B083-2587677ACD42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50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4043AEA-F16C-4ABC-9437-1937CC1849ED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031055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507DE-91B4-46A2-B54F-85376D89E3C7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3847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E5E0-C587-4F8F-84FA-437F59E30B4B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FFF00"/>
                </a:solidFill>
              </a:rPr>
              <a:pPr/>
              <a:t>‹#›</a:t>
            </a:fld>
            <a:endParaRPr lang="ru-RU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260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FEA97-6AFD-409C-A0B7-A5DF2F3A53B3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8033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E792252-A985-4087-BA84-8D6532F3A1B6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14723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CE50-305C-4D2B-9BEB-0E45FD49461B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602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C168EBA-9DD0-4907-AE02-DF8F1E9E10C5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166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F406E74-5E31-4A94-8125-DE221F11D341}" type="datetime1">
              <a:rPr lang="ru-RU" smtClean="0"/>
              <a:pPr/>
              <a:t>20.08.2018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FFF00"/>
                </a:solidFill>
              </a:rPr>
              <a:pPr/>
              <a:t>‹#›</a:t>
            </a:fld>
            <a:endParaRPr lang="ru-RU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1093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B93D-B6E8-4535-87B0-76AFC90523E1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564892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F553-FB4F-438D-A926-726C3A8A6C62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7646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91161E-1860-4DF2-B083-2587677ACD42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7420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4043AEA-F16C-4ABC-9437-1937CC1849ED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818498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507DE-91B4-46A2-B54F-85376D89E3C7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3830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E5E0-C587-4F8F-84FA-437F59E30B4B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FFF00"/>
                </a:solidFill>
              </a:rPr>
              <a:pPr/>
              <a:t>‹#›</a:t>
            </a:fld>
            <a:endParaRPr lang="ru-RU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47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FEA97-6AFD-409C-A0B7-A5DF2F3A53B3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94721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E792252-A985-4087-BA84-8D6532F3A1B6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546972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CE50-305C-4D2B-9BEB-0E45FD49461B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0798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C168EBA-9DD0-4907-AE02-DF8F1E9E10C5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796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77DD1-A831-4DCF-A218-A5D3B94F9AB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8A3D83-CA9A-4AB1-A879-3728F254D5CA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0266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8A3D83-CA9A-4AB1-A879-3728F254D5CA}" type="datetime1">
              <a:rPr lang="ru-RU" smtClean="0">
                <a:solidFill>
                  <a:srgbClr val="FFFF00"/>
                </a:solidFill>
              </a:rPr>
              <a:pPr/>
              <a:t>20.08.2018</a:t>
            </a:fld>
            <a:endParaRPr lang="ru-RU">
              <a:solidFill>
                <a:srgbClr val="FFFF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>
                <a:solidFill>
                  <a:srgbClr val="FFFF00"/>
                </a:solidFill>
              </a:rPr>
              <a:t>Сокирко С. П.  МОУ "СОШ № 15 п. Березайка"  Тверская обл.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217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13" Type="http://schemas.openxmlformats.org/officeDocument/2006/relationships/image" Target="../media/image5.gif"/><Relationship Id="rId3" Type="http://schemas.openxmlformats.org/officeDocument/2006/relationships/slide" Target="slide22.xml"/><Relationship Id="rId7" Type="http://schemas.openxmlformats.org/officeDocument/2006/relationships/slide" Target="slide31.xml"/><Relationship Id="rId12" Type="http://schemas.openxmlformats.org/officeDocument/2006/relationships/slide" Target="slide4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30.xml"/><Relationship Id="rId11" Type="http://schemas.openxmlformats.org/officeDocument/2006/relationships/slide" Target="slide42.xml"/><Relationship Id="rId5" Type="http://schemas.openxmlformats.org/officeDocument/2006/relationships/slide" Target="slide29.xml"/><Relationship Id="rId10" Type="http://schemas.openxmlformats.org/officeDocument/2006/relationships/slide" Target="slide38.xml"/><Relationship Id="rId4" Type="http://schemas.openxmlformats.org/officeDocument/2006/relationships/slide" Target="slide27.xml"/><Relationship Id="rId9" Type="http://schemas.openxmlformats.org/officeDocument/2006/relationships/slide" Target="slide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slideLayout" Target="../slideLayouts/slideLayout17.xml"/><Relationship Id="rId7" Type="http://schemas.openxmlformats.org/officeDocument/2006/relationships/oleObject" Target="../embeddings/oleObject2.bin"/><Relationship Id="rId12" Type="http://schemas.openxmlformats.org/officeDocument/2006/relationships/slide" Target="slide12.xml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1.wmf"/><Relationship Id="rId4" Type="http://schemas.openxmlformats.org/officeDocument/2006/relationships/image" Target="../media/image16.png"/><Relationship Id="rId9" Type="http://schemas.openxmlformats.org/officeDocument/2006/relationships/oleObject" Target="../embeddings/oleObject3.bin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5.bin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10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image" Target="../media/image27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1944216"/>
          </a:xfrm>
        </p:spPr>
        <p:txBody>
          <a:bodyPr/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Мультимедийная разработка учебного занятия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3573016"/>
            <a:ext cx="6768752" cy="2664296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ru-RU" sz="3600" b="1" i="1" dirty="0">
                <a:solidFill>
                  <a:srgbClr val="0000FF"/>
                </a:solidFill>
                <a:latin typeface="Times New Roman" pitchFamily="54" charset="0"/>
                <a:cs typeface="Times New Roman" pitchFamily="54" charset="0"/>
              </a:rPr>
              <a:t>Тема урока</a:t>
            </a:r>
            <a:r>
              <a:rPr lang="ru-RU" sz="3600" b="1" i="1" dirty="0" smtClean="0">
                <a:solidFill>
                  <a:srgbClr val="0000FF"/>
                </a:solidFill>
                <a:latin typeface="Times New Roman" pitchFamily="54" charset="0"/>
                <a:cs typeface="Times New Roman" pitchFamily="54" charset="0"/>
              </a:rPr>
              <a:t>:  «Параллелограмм»</a:t>
            </a:r>
            <a:endParaRPr lang="ru-RU" sz="3600" i="1" dirty="0">
              <a:solidFill>
                <a:srgbClr val="0000FF"/>
              </a:solidFill>
              <a:latin typeface="Times New Roman" pitchFamily="54" charset="0"/>
              <a:cs typeface="Times New Roman" pitchFamily="54" charset="0"/>
            </a:endParaRPr>
          </a:p>
          <a:p>
            <a:pPr algn="l">
              <a:defRPr/>
            </a:pPr>
            <a:r>
              <a:rPr lang="ru-RU" sz="3600" b="1" i="1" dirty="0">
                <a:solidFill>
                  <a:srgbClr val="0000FF"/>
                </a:solidFill>
                <a:latin typeface="Times New Roman" pitchFamily="54" charset="0"/>
                <a:cs typeface="Times New Roman" pitchFamily="54" charset="0"/>
              </a:rPr>
              <a:t>Предмет</a:t>
            </a:r>
            <a:r>
              <a:rPr lang="ru-RU" sz="3600" b="1" i="1" dirty="0" smtClean="0">
                <a:solidFill>
                  <a:srgbClr val="0000FF"/>
                </a:solidFill>
                <a:latin typeface="Times New Roman" pitchFamily="54" charset="0"/>
                <a:cs typeface="Times New Roman" pitchFamily="54" charset="0"/>
              </a:rPr>
              <a:t>: геометрия</a:t>
            </a:r>
            <a:endParaRPr lang="ru-RU" sz="3600" i="1" dirty="0">
              <a:solidFill>
                <a:srgbClr val="0000FF"/>
              </a:solidFill>
              <a:latin typeface="Times New Roman" pitchFamily="54" charset="0"/>
              <a:cs typeface="Times New Roman" pitchFamily="54" charset="0"/>
            </a:endParaRPr>
          </a:p>
          <a:p>
            <a:pPr algn="l">
              <a:defRPr/>
            </a:pPr>
            <a:r>
              <a:rPr lang="ru-RU" sz="3600" b="1" i="1" dirty="0">
                <a:solidFill>
                  <a:srgbClr val="0000FF"/>
                </a:solidFill>
                <a:latin typeface="Times New Roman" pitchFamily="54" charset="0"/>
                <a:cs typeface="Times New Roman" pitchFamily="54" charset="0"/>
              </a:rPr>
              <a:t>Класс</a:t>
            </a:r>
            <a:r>
              <a:rPr lang="ru-RU" sz="3600" b="1" i="1" dirty="0" smtClean="0">
                <a:solidFill>
                  <a:srgbClr val="0000FF"/>
                </a:solidFill>
                <a:latin typeface="Times New Roman" pitchFamily="54" charset="0"/>
                <a:cs typeface="Times New Roman" pitchFamily="54" charset="0"/>
              </a:rPr>
              <a:t>:  8-В</a:t>
            </a:r>
            <a:endParaRPr lang="ru-RU" sz="3600" i="1" dirty="0">
              <a:solidFill>
                <a:srgbClr val="0000FF"/>
              </a:solidFill>
              <a:latin typeface="Times New Roman" pitchFamily="54" charset="0"/>
              <a:cs typeface="Times New Roman" pitchFamily="54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7776864" cy="1280926"/>
          </a:xfrm>
        </p:spPr>
        <p:txBody>
          <a:bodyPr>
            <a:normAutofit/>
          </a:bodyPr>
          <a:lstStyle/>
          <a:p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Единица содержания образования</a:t>
            </a:r>
            <a:endParaRPr lang="ru-RU" sz="3600" b="1" u="sng" dirty="0">
              <a:ln w="1905"/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8352928" cy="460851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Способ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ввода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определения параллелограмма -практическая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работа по составлению четырехугольника из двух равных треугольников; установление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характеристических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особенностей.</a:t>
            </a:r>
          </a:p>
          <a:p>
            <a:pPr algn="l"/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Способ ввода свойств параллелограмма - использование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признаков равенства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треугольников, признаков и свойств параллельных прямых.</a:t>
            </a:r>
          </a:p>
          <a:p>
            <a:pPr algn="l"/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Выделение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решении простейших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 основных свойств параллелограмма.</a:t>
            </a:r>
          </a:p>
          <a:p>
            <a:pPr algn="l"/>
            <a:endParaRPr lang="ru-RU" sz="2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9075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7776864" cy="1280926"/>
          </a:xfrm>
        </p:spPr>
        <p:txBody>
          <a:bodyPr>
            <a:normAutofit/>
          </a:bodyPr>
          <a:lstStyle/>
          <a:p>
            <a:pPr lvl="0"/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3600" b="1" i="1" u="sng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b="1" i="1" u="sng" dirty="0">
              <a:ln w="1905"/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492896"/>
            <a:ext cx="8568952" cy="3744416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Если на плоскости изображены различные</a:t>
            </a:r>
          </a:p>
          <a:p>
            <a:pPr algn="l"/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параллелограммы, то они обладают </a:t>
            </a:r>
          </a:p>
          <a:p>
            <a:pPr algn="l"/>
            <a:r>
              <a:rPr lang="ru-RU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одинаковыми свойствами.</a:t>
            </a:r>
            <a:endParaRPr lang="ru-RU" b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908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7776864" cy="936103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i="1" u="sng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учебного занятия</a:t>
            </a:r>
            <a:endParaRPr lang="ru-RU" sz="3600" i="1" u="sng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3" y="980729"/>
            <a:ext cx="7776864" cy="5760640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1800" b="1" u="sng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Организационный </a:t>
            </a:r>
            <a:r>
              <a:rPr lang="ru-RU" sz="1800" b="1" u="sng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момент.</a:t>
            </a:r>
          </a:p>
          <a:p>
            <a:pPr algn="l"/>
            <a:r>
              <a:rPr lang="ru-RU" sz="18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1800" b="1" u="sng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Подготовительный </a:t>
            </a:r>
            <a:r>
              <a:rPr lang="ru-RU" sz="1800" b="1" u="sng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 algn="l"/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Шаг 1- </a:t>
            </a:r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мотивирование: актуализация опорных знаний и </a:t>
            </a:r>
            <a:r>
              <a:rPr lang="ru-RU" sz="18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фиксирование затруднения </a:t>
            </a:r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пробном действии.</a:t>
            </a:r>
          </a:p>
          <a:p>
            <a:pPr algn="l"/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Шаг 2 </a:t>
            </a:r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 рефлексия изменившихся условий: понимание места и причины затруднения, определение границы между знанием и незнанием.</a:t>
            </a:r>
          </a:p>
          <a:p>
            <a:pPr algn="l"/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Шаг 3 </a:t>
            </a:r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 постановка учащимися цели урока как собственной учебной </a:t>
            </a:r>
            <a:r>
              <a:rPr lang="ru-RU" sz="18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задачи. </a:t>
            </a:r>
            <a:endParaRPr lang="ru-RU" sz="900" b="1" dirty="0" smtClean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1800" b="1" u="sng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Основной </a:t>
            </a:r>
            <a:r>
              <a:rPr lang="ru-RU" sz="1800" b="1" u="sng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этап – открытие новых знаний.</a:t>
            </a:r>
          </a:p>
          <a:p>
            <a:pPr algn="l"/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Шаг 4 </a:t>
            </a:r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 разработка проекта выхода из затруднения.</a:t>
            </a:r>
          </a:p>
          <a:p>
            <a:pPr algn="l"/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Шаг 5 </a:t>
            </a:r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 реализация готового проекта – открытие новых знаний.</a:t>
            </a:r>
          </a:p>
          <a:p>
            <a:pPr algn="l"/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Шаг 6 </a:t>
            </a:r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 первичное закрепление с проговариванием во внешней речи</a:t>
            </a:r>
            <a:r>
              <a:rPr lang="ru-RU" sz="18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u="sng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Заключительный этап – применение и рефлексия.</a:t>
            </a:r>
          </a:p>
          <a:p>
            <a:pPr algn="l"/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Шаг 7 </a:t>
            </a:r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 включение в систему знаний и повторение.</a:t>
            </a:r>
          </a:p>
          <a:p>
            <a:pPr algn="l"/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Шаг 8 </a:t>
            </a:r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 рефлексия учебной деятельности на уроке.</a:t>
            </a:r>
          </a:p>
          <a:p>
            <a:pPr algn="l"/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Итоги урока</a:t>
            </a:r>
            <a:r>
              <a:rPr lang="ru-RU" sz="18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.    </a:t>
            </a:r>
            <a:r>
              <a:rPr lang="en-US" sz="18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  </a:t>
            </a:r>
            <a:endParaRPr lang="en-US" sz="1800" b="1" dirty="0" smtClean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Домашнее </a:t>
            </a:r>
            <a:r>
              <a:rPr lang="ru-RU" sz="18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задание.</a:t>
            </a:r>
            <a:endParaRPr lang="ru-RU" sz="1800" b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257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956376" cy="2204864"/>
          </a:xfrm>
        </p:spPr>
        <p:txBody>
          <a:bodyPr>
            <a:noAutofit/>
          </a:bodyPr>
          <a:lstStyle/>
          <a:p>
            <a:pPr lvl="0" algn="l"/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Оборудование, </a:t>
            </a:r>
            <a:r>
              <a:rPr lang="ru-RU" sz="3600" b="1" i="1" u="sng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u="sng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u="sng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информационно-коммуникационная </a:t>
            </a:r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образовательная среда</a:t>
            </a:r>
            <a:r>
              <a:rPr lang="ru-RU" sz="3600" b="1" i="1" u="sng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600" b="1" i="1" u="sng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u="sng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учебно-методические материалы</a:t>
            </a:r>
            <a:endParaRPr lang="ru-RU" sz="36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2420888"/>
            <a:ext cx="6995120" cy="403244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ru-RU" sz="26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Рабочее место учителя   (мультимедийный комплекс</a:t>
            </a:r>
            <a:r>
              <a:rPr lang="ru-RU" sz="26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  <a:endParaRPr lang="ru-RU" sz="2600" b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ru-RU" sz="26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Презентация к </a:t>
            </a:r>
            <a:r>
              <a:rPr lang="ru-RU" sz="26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уроку.</a:t>
            </a:r>
            <a:endParaRPr lang="ru-RU" sz="2600" b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ru-RU" sz="2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Линейки, </a:t>
            </a:r>
            <a:r>
              <a:rPr lang="ru-RU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угольники.</a:t>
            </a:r>
            <a:endParaRPr lang="ru-RU" sz="2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ru-RU" sz="26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Разрезной материал для практической работы.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ru-RU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Нелинованная бумага.</a:t>
            </a:r>
          </a:p>
          <a:p>
            <a:pPr>
              <a:lnSpc>
                <a:spcPct val="110000"/>
              </a:lnSpc>
              <a:buNone/>
            </a:pPr>
            <a:endParaRPr lang="ru-RU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02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5"/>
            <a:ext cx="7995386" cy="1440161"/>
          </a:xfrm>
        </p:spPr>
        <p:txBody>
          <a:bodyPr>
            <a:normAutofit/>
          </a:bodyPr>
          <a:lstStyle/>
          <a:p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Ключевые понятия, термины</a:t>
            </a:r>
            <a:b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340769"/>
            <a:ext cx="7632848" cy="5256584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Ø"/>
            </a:pPr>
            <a:r>
              <a:rPr lang="ru-RU" sz="26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Параллельные прямые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6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Накрест лежащие углы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6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Односторонние углы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6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Равные треугольники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6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Четырехугольник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6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Противоположные стороны четырехугольника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6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Противоположные углы четырехугольника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6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Параллелограмм 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6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Диагональ параллелограмма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6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Свойства параллелограмма</a:t>
            </a:r>
            <a:endParaRPr lang="ru-RU" sz="2600" b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1237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560" y="115888"/>
            <a:ext cx="7165603" cy="1152872"/>
          </a:xfrm>
        </p:spPr>
        <p:txBody>
          <a:bodyPr>
            <a:normAutofit/>
          </a:bodyPr>
          <a:lstStyle/>
          <a:p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Технологическая карта урока</a:t>
            </a: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723381"/>
              </p:ext>
            </p:extLst>
          </p:nvPr>
        </p:nvGraphicFramePr>
        <p:xfrm>
          <a:off x="107505" y="1397559"/>
          <a:ext cx="8774939" cy="5271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1899"/>
                <a:gridCol w="1740760"/>
                <a:gridCol w="1740760"/>
                <a:gridCol w="1740760"/>
                <a:gridCol w="1740760"/>
              </a:tblGrid>
              <a:tr h="542328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Организационный момент</a:t>
                      </a:r>
                      <a:endParaRPr lang="ru-RU" sz="2400" i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9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9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9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9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863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rgbClr val="000099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Цель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Деятельность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учителя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Деятельность 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учащихся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Задания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учащихся, выполнение которых приведет к достижению запланированных результатов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Планируемые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результаты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31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u="sng" dirty="0" smtClean="0">
                        <a:solidFill>
                          <a:srgbClr val="000099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1" i="1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</a:t>
                      </a:r>
                      <a:r>
                        <a:rPr lang="ru-RU" sz="1100" b="1" i="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</a:t>
                      </a:r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включить учащихся в деятельность на личностно – значимом уровне.</a:t>
                      </a:r>
                      <a:endParaRPr lang="ru-RU" sz="1100" b="0" dirty="0">
                        <a:solidFill>
                          <a:srgbClr val="00009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Приветствие.   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Психологическая подготовка учащихся к уроку. 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Сообщение  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плана урока. 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Доведение  до сведения учащихся  способов оценивания их деятельности на уроке 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(оценка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устного ответа, результаты   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практической работы, рефлексии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).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Записывают в тетради дату проведения урока.   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Записать в рабочей тетради дату проведения урока.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Концентрация внимания учащихся.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335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119605"/>
              </p:ext>
            </p:extLst>
          </p:nvPr>
        </p:nvGraphicFramePr>
        <p:xfrm>
          <a:off x="107504" y="1397559"/>
          <a:ext cx="8893496" cy="53006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7220"/>
                <a:gridCol w="1920995"/>
                <a:gridCol w="2205587"/>
                <a:gridCol w="1209515"/>
                <a:gridCol w="1122028"/>
                <a:gridCol w="1368151"/>
              </a:tblGrid>
              <a:tr h="1239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тап урока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Деятельность учителя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6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Деятельность  учащихся</a:t>
                      </a:r>
                      <a:endParaRPr lang="ru-RU" sz="8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Задания для учащихся, выполнение которых приведет к достижению запланированных результатов</a:t>
                      </a:r>
                      <a:endParaRPr lang="ru-RU" sz="9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Планируе-мые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результаты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sz="10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Информацион-ные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источники.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Используемые 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слайды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612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rgbClr val="000099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Шаг</a:t>
                      </a:r>
                      <a:r>
                        <a:rPr lang="ru-RU" sz="9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1. </a:t>
                      </a:r>
                      <a:r>
                        <a:rPr lang="ru-RU" sz="9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Мотивирование: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актуализация опорных знаний и фиксирование затруднений в пробном действии</a:t>
                      </a:r>
                      <a:r>
                        <a:rPr lang="ru-RU" sz="9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(6 мин.)</a:t>
                      </a:r>
                      <a:r>
                        <a:rPr lang="ru-RU" sz="900" b="1" i="1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повторить  изученный материал, необходимый  для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«открытия нового знания» и выявить затруднения в индивидуальной деятельности каждого ученика.</a:t>
                      </a:r>
                    </a:p>
                  </a:txBody>
                  <a:tcPr marL="72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 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Организация фронтальной беседы по готовым чертежам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а) свойства параллельных прямых;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б) признаки равенства треугольников.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Организация практической работы: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совместить пару равных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т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реугольников так, чтобы получился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четырехугольник и ответить на вопрос: « Какие характеристические особенности присущи полученным четырехугольникам?»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Конкретизирует и уточняет сформулированное  учащимися определение параллелограмма и название его элементов.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Организация фронтальной беседы по готовому чертежу  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«Среди четырехугольников указать параллелограммы».</a:t>
                      </a:r>
                      <a:endParaRPr lang="ru-RU" sz="900" b="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 Постановка проблемы: «Ребята, если параллелограммы выделяются особым видом  из множества четырехугольников, то у них есть особые качества, в геометрии мы их называем свойствами. Попытайтесь их найти».</a:t>
                      </a:r>
                      <a:endParaRPr lang="ru-RU" sz="900" b="1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Учащиеся после просмотра каждого рисунка формулируют свойства параллельных прямых; признаки равенства треугольников.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выполнении практического задания 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указывают  характерную черту полученных четырехугольников: </a:t>
                      </a:r>
                      <a:r>
                        <a:rPr lang="ru-RU" sz="900" b="0" i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параллельность противоположных сторон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Ребята  пытаются сформулировать</a:t>
                      </a:r>
                      <a:r>
                        <a:rPr lang="ru-RU" sz="9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определение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параллелограмма.</a:t>
                      </a:r>
                      <a:endParaRPr lang="ru-RU" sz="9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Изображают параллелограмм в тетради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Рассматривая  составленные из двух равных треугольников в  ходе  практической работы  параллелограммы, чертежи с изображением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всех его элементов, 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предполагают свойства, которыми бы они обладали: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ru-RU" sz="900" b="0" i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диагональ делит параллелограмм на равные треугольники;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ru-RU" sz="900" b="0" i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противоположные стороны равны;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ru-RU" sz="900" b="0" i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противоположные углы равны;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ru-RU" sz="900" b="0" i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сумма односторонних углов равна 180</a:t>
                      </a:r>
                      <a:r>
                        <a:rPr lang="ru-RU" sz="900" b="0" i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</a:t>
                      </a:r>
                      <a:r>
                        <a:rPr lang="ru-RU" sz="900" b="0" i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ru-RU" sz="900" b="0" i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вторая диагональ делит параллелограмм на 4 попарно равных треугольника;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ru-RU" sz="900" b="0" i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диагонали в точке пересечения делятся пополам.</a:t>
                      </a:r>
                      <a:endParaRPr lang="ru-RU" sz="900" i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2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Задание по готовым чертежам.</a:t>
                      </a:r>
                      <a:endParaRPr lang="ru-RU" sz="9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Выполнение практической работы.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Учащиеся должны  вспомнить свойства параллельных прямых, признаки равенства треугольников.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Выделить элементы, по которым 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реди четырехугольников можно определить параллелограмм.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Среди четырехугольников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указывать параллелограмм.</a:t>
                      </a: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Предположить свойства параллелограмма.</a:t>
                      </a:r>
                      <a:endParaRPr lang="ru-RU" sz="9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2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Учебник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Геометрия. 7-9 классы./Л.С. </a:t>
                      </a:r>
                      <a:r>
                        <a:rPr lang="ru-RU" sz="900" b="0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Атанасян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В.Ф. Бутузов,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С.В. Кадомцев - М.; Просвещение, 201 0г.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Слайд «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Продолжите предложение: При пересечении двух параллельных прямых секущей…»</a:t>
                      </a:r>
                      <a:r>
                        <a:rPr lang="en-US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en-US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Слайд «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Продолжите предложение: Два треугольника равны,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если…»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 Разрезной материал:  три пары равных треугольников.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 Слайд с результатом практической работы.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 Слайд «Среди четырехугольников указать параллелограммы».</a:t>
                      </a:r>
                      <a:endParaRPr lang="ru-RU" sz="900" b="1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8229600" cy="100806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Подготовительный  этап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38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527825"/>
              </p:ext>
            </p:extLst>
          </p:nvPr>
        </p:nvGraphicFramePr>
        <p:xfrm>
          <a:off x="107504" y="1397558"/>
          <a:ext cx="8928992" cy="5223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656184"/>
                <a:gridCol w="1728192"/>
                <a:gridCol w="1368152"/>
                <a:gridCol w="1320147"/>
                <a:gridCol w="1488165"/>
              </a:tblGrid>
              <a:tr h="14553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тап урока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Деятельность учителя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Деятельность  учащихся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Задания для учащихся, выполнение которых приведет  к достижению запланированных результатов</a:t>
                      </a:r>
                      <a:endParaRPr lang="ru-RU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Планируемые результаты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Информационные 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источники.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Используемые 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слайды.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6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Шаг 2</a:t>
                      </a:r>
                      <a:r>
                        <a:rPr lang="ru-RU" sz="9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900" u="non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900" u="none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9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Рефлексия </a:t>
                      </a:r>
                      <a:r>
                        <a:rPr lang="ru-RU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изменившихся        </a:t>
                      </a:r>
                      <a:r>
                        <a:rPr lang="ru-RU" sz="9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условий: понимание </a:t>
                      </a:r>
                      <a:r>
                        <a:rPr lang="ru-RU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места и причины затруднения, определение границы между знаниями и незнаниями. </a:t>
                      </a:r>
                      <a:endParaRPr lang="ru-RU" sz="9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(1 мин.)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понять  место и причину затруднения, определить границы между знаниями и незнаниями. </a:t>
                      </a:r>
                      <a:endParaRPr lang="ru-RU" sz="9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u="sng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1" u="sng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Шаг </a:t>
                      </a:r>
                      <a:r>
                        <a:rPr lang="ru-RU" sz="900" b="1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900" b="1" u="sng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9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Постановка </a:t>
                      </a:r>
                      <a:r>
                        <a:rPr lang="ru-RU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учащимися цели урока как собственной </a:t>
                      </a:r>
                      <a:r>
                        <a:rPr lang="ru-RU" sz="9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учебной</a:t>
                      </a:r>
                      <a:r>
                        <a:rPr lang="en-US" sz="9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9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задачи</a:t>
                      </a:r>
                      <a:r>
                        <a:rPr lang="ru-RU" sz="900" b="1" baseline="0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1" baseline="0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(1 мин)</a:t>
                      </a:r>
                      <a:endParaRPr lang="en-US" sz="900" b="1" dirty="0" smtClean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b="1" i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сформулировать</a:t>
                      </a:r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цель урока.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Вопрос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для обсуждения:</a:t>
                      </a: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«А если взять на плоскости произвольный параллелограмм, он будет обладать этими свойствами?»</a:t>
                      </a: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Записать тему урока на доске, после того как была выдвинута гипотеза. </a:t>
                      </a: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Вопрос для обсуждения</a:t>
                      </a: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«А как убедиться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в правильности гипотезы?»</a:t>
                      </a: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Просит сформулировать цель урока.</a:t>
                      </a: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Ответ: «</a:t>
                      </a:r>
                      <a:r>
                        <a:rPr lang="ru-RU" sz="900" b="0" i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Да,</a:t>
                      </a:r>
                      <a:r>
                        <a:rPr lang="ru-RU" sz="900" b="0" i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наверно</a:t>
                      </a:r>
                      <a:r>
                        <a:rPr lang="ru-RU" sz="900" b="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».</a:t>
                      </a:r>
                      <a:endParaRPr lang="ru-RU" sz="900" b="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Учащиеся </a:t>
                      </a:r>
                      <a:r>
                        <a:rPr lang="ru-RU" sz="9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выдвигают 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гипотезу.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Ответ учащихся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на вопрос:  - «</a:t>
                      </a:r>
                      <a:r>
                        <a:rPr lang="ru-RU" sz="900" b="0" i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доказать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».</a:t>
                      </a: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Определяют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свои </a:t>
                      </a:r>
                      <a:r>
                        <a:rPr lang="ru-RU" sz="9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цели 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урока,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отражающие необходимость доказательства  найденных свойств параллелограмма.</a:t>
                      </a:r>
                      <a:endParaRPr lang="ru-RU" sz="9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Выполненное  практическое  задание.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9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Учащиеся выдвигают </a:t>
                      </a: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гипотезу</a:t>
                      </a:r>
                      <a:r>
                        <a:rPr lang="ru-RU" sz="9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</a:t>
                      </a:r>
                      <a:r>
                        <a:rPr lang="ru-RU" sz="9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если на плоскости изображены различные параллелограммы, то они</a:t>
                      </a:r>
                      <a:r>
                        <a:rPr lang="ru-RU" sz="9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обладают одинаковыми свойствами.</a:t>
                      </a:r>
                      <a:endParaRPr lang="ru-RU" sz="9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Учащиеся ставят перед собой цель урока – </a:t>
                      </a:r>
                      <a:r>
                        <a:rPr lang="ru-RU" sz="900" b="0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научиться определять</a:t>
                      </a:r>
                      <a:r>
                        <a:rPr lang="ru-RU" sz="900" b="0" i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 доказывать свойства параллелограмма.</a:t>
                      </a:r>
                      <a:endParaRPr lang="ru-RU" sz="900" b="0" i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Слайд: гипотеза.</a:t>
                      </a: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Слайд:  тема урока.</a:t>
                      </a: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Слайд: цель урока.</a:t>
                      </a:r>
                      <a:endParaRPr lang="ru-RU" sz="9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229600" cy="941388"/>
          </a:xfrm>
        </p:spPr>
        <p:txBody>
          <a:bodyPr>
            <a:no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Подготовительный  этап</a:t>
            </a:r>
            <a:br>
              <a:rPr lang="ru-RU" sz="3600" b="1" i="1" dirty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0932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754013"/>
              </p:ext>
            </p:extLst>
          </p:nvPr>
        </p:nvGraphicFramePr>
        <p:xfrm>
          <a:off x="107504" y="1447951"/>
          <a:ext cx="8928992" cy="5293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584176"/>
                <a:gridCol w="1512168"/>
                <a:gridCol w="1800200"/>
                <a:gridCol w="1104123"/>
                <a:gridCol w="1488165"/>
              </a:tblGrid>
              <a:tr h="1059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тап урока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Деятельность учителя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Деятельность  учащихся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Задания для учащихся, выполнение которых приведет  к достижению запланированных результатов</a:t>
                      </a:r>
                      <a:endParaRPr lang="ru-RU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baseline="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2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ланируе-мые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результаты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sz="11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Информационные 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источники.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Используемые 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слайды.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0499">
                <a:tc row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u="sng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Шаг 4</a:t>
                      </a:r>
                      <a:r>
                        <a:rPr lang="ru-RU" sz="900" b="1" u="sng" dirty="0" smtClean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 </a:t>
                      </a:r>
                      <a:r>
                        <a:rPr lang="ru-RU" sz="9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Разработка проекта выхода из затруднений.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(3 мин.)</a:t>
                      </a:r>
                    </a:p>
                    <a:p>
                      <a:r>
                        <a:rPr lang="ru-RU" sz="900" b="1" i="1" kern="1200" baseline="0" dirty="0" smtClean="0">
                          <a:solidFill>
                            <a:srgbClr val="000099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ru-RU" sz="9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обсудить проект доказательства свойств параллелограмма.</a:t>
                      </a:r>
                    </a:p>
                    <a:p>
                      <a:endParaRPr lang="ru-RU" sz="9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u="sng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Шаг 5. </a:t>
                      </a:r>
                      <a:r>
                        <a:rPr lang="ru-RU" sz="9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Реализация готового проекта, открытие новых знаний.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(8 мин.)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реализовать полученные знания при доказательстве свойств.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u="sng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Шаг 6.</a:t>
                      </a:r>
                      <a:r>
                        <a:rPr lang="ru-RU" sz="900" b="1" u="sng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9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Первичное закрепление  с проговариванием во внешней речи.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(3 мин.)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проговорить формулировки </a:t>
                      </a:r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свойств параллелограмма и их доказательства.</a:t>
                      </a:r>
                      <a:endParaRPr lang="ru-RU" sz="9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Постановка задачи: «Предложите план доказательства  свойств</a:t>
                      </a:r>
                      <a:r>
                        <a:rPr lang="ru-RU" sz="90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9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параллелограмма:</a:t>
                      </a:r>
                      <a:r>
                        <a:rPr lang="ru-RU" sz="90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1) в параллелограмме противоположные стороны и углы равны;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2) в параллелограмме диагонали точкой пересечения делятся пополам»</a:t>
                      </a:r>
                      <a:endParaRPr lang="ru-RU" sz="900" b="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Учащиеся, работая в парах, продумывают, в какой последовательности доказывать свойства параллелограмма.</a:t>
                      </a: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«Доказать, что у параллелограмма противоположные стороны и углы равны.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Доказать, что диагонали параллелограмма точкой пересечения делятся пополам».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Наметить план доказательства свойств параллелограмма.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 о выполнении практической работы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  «Свойство 1»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 «Свойство 2»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Слайды «Повторите доказательство самостоятельно»</a:t>
                      </a:r>
                      <a:endParaRPr lang="ru-RU" sz="9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9271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Корректирует работу учащихся.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Проводит   доказательство  свойств –  по слайдам.</a:t>
                      </a: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ходу доказательства теорем, учащиеся делают записи в тетради.</a:t>
                      </a: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  «Свойство 1»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 «Свойство 2»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Усвоить алгоритм доказательства свойств параллелограмма.</a:t>
                      </a:r>
                      <a:endParaRPr lang="ru-RU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141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Учитель руководит анимацией слайдов для первичного проговаривания свойств параллелограмма и их доказательств.</a:t>
                      </a: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Работа в парах-проговаривание формулировок свойств параллелограмма и их доказательств.</a:t>
                      </a: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Слайды «Повторите доказательство самостоятельно»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Закрепить доказательства свойств с первичным проговариванием во внешней речи.</a:t>
                      </a:r>
                      <a:endParaRPr lang="ru-RU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274639"/>
            <a:ext cx="8050088" cy="99412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Открытие новых знаний</a:t>
            </a:r>
            <a:endParaRPr lang="ru-RU" sz="3600" i="1" dirty="0">
              <a:solidFill>
                <a:schemeClr val="tx1">
                  <a:lumMod val="95000"/>
                  <a:lumOff val="5000"/>
                </a:schemeClr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73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620712"/>
              </p:ext>
            </p:extLst>
          </p:nvPr>
        </p:nvGraphicFramePr>
        <p:xfrm>
          <a:off x="107505" y="1484783"/>
          <a:ext cx="8928992" cy="5092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584176"/>
                <a:gridCol w="1944216"/>
                <a:gridCol w="1440160"/>
                <a:gridCol w="1296144"/>
                <a:gridCol w="1224136"/>
              </a:tblGrid>
              <a:tr h="1512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тап урока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Деятельность учителя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Деятельность  учащихся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Задания для учащихся, выполнение которых приведет к достижению запланированных результатов</a:t>
                      </a:r>
                      <a:endParaRPr lang="ru-RU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Планируемые результаты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Информационные 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источники.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Используемые 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слайды.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76485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u="sng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Шаг 7</a:t>
                      </a:r>
                      <a:r>
                        <a:rPr lang="ru-RU" sz="900" b="1" u="none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 </a:t>
                      </a:r>
                      <a:r>
                        <a:rPr lang="ru-RU" sz="9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Включение в систему знаний</a:t>
                      </a:r>
                      <a:r>
                        <a:rPr lang="ru-RU" sz="9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 </a:t>
                      </a:r>
                      <a:r>
                        <a:rPr lang="ru-RU" sz="9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повторение.</a:t>
                      </a:r>
                      <a:r>
                        <a:rPr lang="ru-RU" sz="9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aseline="0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(9 мин.)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aseline="0" dirty="0" smtClean="0">
                        <a:solidFill>
                          <a:srgbClr val="000099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aseline="0" dirty="0" smtClean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9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</a:t>
                      </a:r>
                      <a:r>
                        <a:rPr lang="ru-RU" sz="9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применить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новые знания при выполнении практической  работы, решении задач.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kern="1200" dirty="0" smtClean="0">
                        <a:solidFill>
                          <a:srgbClr val="000099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ru-RU" sz="9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Вопрос для обсуждения:</a:t>
                      </a:r>
                    </a:p>
                    <a:p>
                      <a:pPr marL="36000"/>
                      <a:r>
                        <a:rPr lang="ru-RU" sz="9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«А как построить параллелограмм на нелинованной бумаге?»</a:t>
                      </a:r>
                      <a:endParaRPr lang="ru-RU" sz="900" b="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ru-RU" sz="9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Ответы учащихся: </a:t>
                      </a:r>
                    </a:p>
                    <a:p>
                      <a:pPr marL="36000" indent="0">
                        <a:buFontTx/>
                        <a:buNone/>
                      </a:pPr>
                      <a:r>
                        <a:rPr lang="ru-RU" sz="9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а) </a:t>
                      </a:r>
                      <a:r>
                        <a:rPr lang="ru-RU" sz="900" i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сложить из двух равных треугольников</a:t>
                      </a:r>
                      <a:r>
                        <a:rPr lang="ru-RU" sz="9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i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б)</a:t>
                      </a:r>
                      <a:r>
                        <a:rPr lang="ru-RU" sz="900" i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провести пары параллельных прямых с помощью угольника и линейки.</a:t>
                      </a:r>
                    </a:p>
                    <a:p>
                      <a:pPr marL="36000" indent="0">
                        <a:buFontTx/>
                        <a:buNone/>
                      </a:pPr>
                      <a:endParaRPr lang="ru-RU" sz="900" kern="1200" dirty="0" smtClean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endParaRPr lang="ru-RU" sz="900" kern="12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6000"/>
                      <a:r>
                        <a:rPr lang="ru-RU" sz="9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Выполнить практическую работу «Построить</a:t>
                      </a:r>
                      <a:r>
                        <a:rPr lang="ru-RU" sz="90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9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параллелограммы на доске и на нелинованных листах с помощью угольника и линейки»</a:t>
                      </a:r>
                    </a:p>
                    <a:p>
                      <a:pPr marL="36000"/>
                      <a:endParaRPr lang="ru-RU" sz="9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6000"/>
                      <a:endParaRPr lang="ru-RU" sz="9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6000"/>
                      <a:endParaRPr lang="ru-RU" sz="9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6000"/>
                      <a:endParaRPr lang="ru-RU" sz="9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Учащиеся решают задачи по готовым чертежам.</a:t>
                      </a:r>
                      <a:endParaRPr lang="ru-RU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36000"/>
                      <a:endParaRPr lang="ru-RU" sz="90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Умение строить параллелограмм на нелинованном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листе.</a:t>
                      </a:r>
                    </a:p>
                    <a:p>
                      <a:pPr marL="360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900" b="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900" b="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900" b="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900" b="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900" b="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900" b="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900" b="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dirty="0" smtClean="0">
                        <a:ln w="1905"/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dirty="0" smtClean="0">
                        <a:ln w="1905"/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ln w="1905"/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Уметь решать простейшие задачи на использование основных свойств параллелограмма.</a:t>
                      </a:r>
                    </a:p>
                    <a:p>
                      <a:pPr marL="360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900" b="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baseline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baseline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baseline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</a:t>
                      </a:r>
                      <a:r>
                        <a:rPr lang="ru-RU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«Построение параллелограмма»</a:t>
                      </a: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 «Решение задач»</a:t>
                      </a:r>
                      <a:endParaRPr lang="ru-RU" sz="9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755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Показать анимированный слайд</a:t>
                      </a:r>
                      <a:r>
                        <a:rPr lang="ru-RU" sz="900" b="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«построение параллелограмма».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Учащиеся строят параллелограммы на доске и на нелинованных листах.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900" kern="12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83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Проведение фронтальной беседы «Решение задач на</a:t>
                      </a:r>
                      <a:r>
                        <a:rPr lang="ru-RU" sz="900" b="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готовых чертежах».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Учащиеся решают задачи по готовым чертежам.</a:t>
                      </a:r>
                      <a:endParaRPr lang="ru-RU" sz="900" kern="12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7905750" cy="130175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600" b="1" i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4000" b="1" i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>Применение </a:t>
            </a:r>
            <a:r>
              <a:rPr lang="ru-RU" sz="4000" b="1" i="1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>и </a:t>
            </a:r>
            <a:r>
              <a:rPr lang="ru-RU" sz="4000" b="1" i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>рефлексия</a:t>
            </a:r>
            <a:r>
              <a:rPr lang="ru-RU" sz="4000" dirty="0">
                <a:solidFill>
                  <a:schemeClr val="bg2">
                    <a:lumMod val="10000"/>
                  </a:schemeClr>
                </a:solidFill>
                <a:ea typeface="Times New Roman"/>
                <a:cs typeface="Times New Roman"/>
              </a:rPr>
              <a:t/>
            </a:r>
            <a:br>
              <a:rPr lang="ru-RU" sz="4000" dirty="0">
                <a:solidFill>
                  <a:schemeClr val="bg2">
                    <a:lumMod val="10000"/>
                  </a:schemeClr>
                </a:solidFill>
                <a:ea typeface="Times New Roman"/>
                <a:cs typeface="Times New Roman"/>
              </a:rPr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8710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7704856" cy="1280926"/>
          </a:xfrm>
        </p:spPr>
        <p:txBody>
          <a:bodyPr>
            <a:normAutofit fontScale="90000"/>
          </a:bodyPr>
          <a:lstStyle/>
          <a:p>
            <a:r>
              <a:rPr lang="ru-RU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Содержание </a:t>
            </a:r>
            <a:br>
              <a:rPr lang="ru-RU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представляемого  материала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1916832"/>
            <a:ext cx="7200800" cy="4320480"/>
          </a:xfrm>
        </p:spPr>
        <p:txBody>
          <a:bodyPr/>
          <a:lstStyle/>
          <a:p>
            <a:pPr algn="l">
              <a:defRPr/>
            </a:pPr>
            <a:r>
              <a:rPr lang="ru-RU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Цель </a:t>
            </a:r>
            <a:r>
              <a:rPr lang="ru-RU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 задачи учебного занятия.</a:t>
            </a:r>
          </a:p>
          <a:p>
            <a:pPr algn="l">
              <a:defRPr/>
            </a:pPr>
            <a:endParaRPr lang="ru-RU" b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2. Характеристика учебного занятия.</a:t>
            </a:r>
          </a:p>
          <a:p>
            <a:pPr algn="l">
              <a:defRPr/>
            </a:pPr>
            <a:endParaRPr lang="ru-RU" b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3. Технологическая карта урока.</a:t>
            </a:r>
          </a:p>
          <a:p>
            <a:pPr algn="l">
              <a:defRPr/>
            </a:pPr>
            <a:endParaRPr lang="ru-RU" b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4. Фрагменты урока.</a:t>
            </a: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708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412603"/>
              </p:ext>
            </p:extLst>
          </p:nvPr>
        </p:nvGraphicFramePr>
        <p:xfrm>
          <a:off x="35496" y="1397559"/>
          <a:ext cx="9001000" cy="5314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584176"/>
                <a:gridCol w="1800200"/>
                <a:gridCol w="1440160"/>
                <a:gridCol w="1152128"/>
                <a:gridCol w="1512168"/>
              </a:tblGrid>
              <a:tr h="1398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тап урока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Деятельность учителя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Деятельность  учащихся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Задания для учащихся, выполнение которых приведет к достижению запланированных результатов</a:t>
                      </a:r>
                      <a:endParaRPr lang="ru-RU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Планируемые результаты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Информационные 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источники.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Используемые 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слайды.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73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sng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Шаг 8</a:t>
                      </a:r>
                      <a:r>
                        <a:rPr lang="ru-RU" sz="1000" u="none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Рефлексия учебной  деятельности на уроке.</a:t>
                      </a:r>
                      <a:endParaRPr lang="ru-RU" sz="10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33C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(6 мин</a:t>
                      </a:r>
                      <a:r>
                        <a:rPr lang="ru-RU" sz="1000" b="1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.)</a:t>
                      </a:r>
                      <a:r>
                        <a:rPr lang="ru-RU" sz="1000" b="1" i="1" kern="1200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организовать осознание учащимися своей учебной деятельности, оценить результаты свои и всего класса.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Подведение итогов урока.</a:t>
                      </a:r>
                      <a:endParaRPr lang="ru-RU" sz="10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(1 мин</a:t>
                      </a:r>
                      <a:r>
                        <a:rPr lang="ru-RU" sz="1000" i="0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r>
                        <a:rPr lang="ru-RU" sz="1000" b="1" i="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</a:t>
                      </a:r>
                      <a:r>
                        <a:rPr lang="ru-RU" sz="1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оценить</a:t>
                      </a:r>
                      <a:r>
                        <a:rPr lang="ru-RU" sz="10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результаты своей работы</a:t>
                      </a:r>
                      <a:r>
                        <a:rPr lang="ru-RU" sz="10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Информация о домашнем </a:t>
                      </a:r>
                      <a:r>
                        <a:rPr lang="ru-RU" sz="1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задании.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( 1мин.)</a:t>
                      </a:r>
                      <a:endParaRPr lang="ru-RU" sz="1000" b="1" dirty="0" smtClean="0">
                        <a:solidFill>
                          <a:srgbClr val="0000FF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Цель: </a:t>
                      </a:r>
                      <a:r>
                        <a:rPr lang="ru-RU" sz="1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сообщить домашнее задание</a:t>
                      </a:r>
                      <a:r>
                        <a:rPr lang="ru-RU" sz="10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000" b="0" dirty="0">
                        <a:solidFill>
                          <a:srgbClr val="000099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Блиц-опрос (тестовые задания).</a:t>
                      </a: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i="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с учащимися о выявлении ошибок в </a:t>
                      </a: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блиц-опросе.</a:t>
                      </a: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i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Учитель предлагает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заполнить карточки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« Рефлексия».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i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Организация</a:t>
                      </a:r>
                      <a:r>
                        <a:rPr lang="ru-RU" sz="100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фронтальной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беседы с учащимися с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целью определения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степени достижения целей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урока.</a:t>
                      </a: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Оценивает работу учащихся. </a:t>
                      </a:r>
                      <a:endParaRPr lang="ru-RU" sz="1000" b="0" kern="120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6000"/>
                      <a:endParaRPr lang="ru-RU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/>
                      <a:endParaRPr lang="ru-RU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/>
                      <a:r>
                        <a:rPr lang="ru-RU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Сообщает домашнее задание.</a:t>
                      </a: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Выполняют</a:t>
                      </a:r>
                      <a:r>
                        <a:rPr lang="ru-RU" sz="100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тестовые задачи по готовым чертежам.</a:t>
                      </a:r>
                      <a:endParaRPr lang="ru-RU" sz="10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6000" indent="0">
                        <a:buFontTx/>
                        <a:buNone/>
                      </a:pPr>
                      <a:endParaRPr lang="ru-RU" sz="10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6000" indent="0">
                        <a:buFontTx/>
                        <a:buNone/>
                      </a:pPr>
                      <a:endParaRPr lang="ru-RU" sz="10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6000" indent="0">
                        <a:buFontTx/>
                        <a:buNone/>
                      </a:pPr>
                      <a:r>
                        <a:rPr lang="ru-RU" sz="10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Пытаются проанализировать свои решения.</a:t>
                      </a:r>
                    </a:p>
                    <a:p>
                      <a:pPr marL="36000" indent="0">
                        <a:buFontTx/>
                        <a:buNone/>
                      </a:pPr>
                      <a:endParaRPr lang="ru-RU" sz="10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6000" indent="0">
                        <a:buFontTx/>
                        <a:buNone/>
                      </a:pPr>
                      <a:r>
                        <a:rPr lang="ru-RU" sz="10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Отвечают на вопрос учителя «Достигли ли цели урока, доказали ли гипотезу»</a:t>
                      </a:r>
                    </a:p>
                    <a:p>
                      <a:pPr marL="36000" indent="0">
                        <a:buFontTx/>
                        <a:buNone/>
                      </a:pPr>
                      <a:endParaRPr lang="ru-RU" sz="10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6000" indent="0">
                        <a:buFontTx/>
                        <a:buNone/>
                      </a:pPr>
                      <a:endParaRPr lang="ru-RU" sz="10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6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Анализируют собственную деятельность на уроке. Определяют собственную значимость в решении учебных задач.</a:t>
                      </a:r>
                    </a:p>
                    <a:p>
                      <a:pPr marL="36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000" indent="0">
                        <a:buFontTx/>
                        <a:buNone/>
                      </a:pPr>
                      <a:endParaRPr lang="ru-RU" sz="10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6000" indent="0">
                        <a:buFontTx/>
                        <a:buNone/>
                      </a:pPr>
                      <a:endParaRPr lang="ru-RU" sz="10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6000" indent="0">
                        <a:buFontTx/>
                        <a:buNone/>
                      </a:pPr>
                      <a:endParaRPr lang="ru-RU" sz="10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6000" indent="0">
                        <a:buFontTx/>
                        <a:buNone/>
                      </a:pPr>
                      <a:endParaRPr lang="ru-RU" sz="10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6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Учащиеся записывают задание в дневник.</a:t>
                      </a:r>
                      <a:endParaRPr lang="ru-RU" sz="1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36000" indent="0">
                        <a:buFontTx/>
                        <a:buNone/>
                      </a:pPr>
                      <a:endParaRPr lang="ru-RU" sz="100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Задания блиц-опроса.</a:t>
                      </a:r>
                    </a:p>
                    <a:p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000"/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000"/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Провести самооценку выполнения заданий блиц-опроса.</a:t>
                      </a:r>
                      <a:endParaRPr lang="ru-RU" sz="100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baseline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Выполнение заданий блиц-опроса.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 анализировать собственную деятельность на уроке.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</a:endParaRPr>
                    </a:p>
                    <a:p>
                      <a:pPr marL="36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Определение учеником собственной значимости в решении учебных задач.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baseline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baseline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rgbClr val="000099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000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 «Блиц-опрос»</a:t>
                      </a: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 «Критерии  самооценки выполнения заданий блиц-опроса»</a:t>
                      </a: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Слайд «Итоги урока»</a:t>
                      </a: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Слайд</a:t>
                      </a:r>
                      <a:r>
                        <a:rPr lang="ru-RU" sz="10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</a:t>
                      </a:r>
                      <a:r>
                        <a:rPr lang="ru-RU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Домашнее   </a:t>
                      </a: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задание»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985" marR="259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130175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600" b="1" i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4000" b="1" i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>Применение </a:t>
            </a:r>
            <a:r>
              <a:rPr lang="ru-RU" sz="4000" b="1" i="1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>и </a:t>
            </a:r>
            <a:r>
              <a:rPr lang="ru-RU" sz="4000" b="1" i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>рефлексия</a:t>
            </a:r>
            <a:r>
              <a:rPr lang="ru-RU" sz="4000" dirty="0">
                <a:solidFill>
                  <a:schemeClr val="bg2">
                    <a:lumMod val="10000"/>
                  </a:schemeClr>
                </a:solidFill>
                <a:ea typeface="Times New Roman"/>
                <a:cs typeface="Times New Roman"/>
              </a:rPr>
              <a:t/>
            </a:r>
            <a:br>
              <a:rPr lang="ru-RU" sz="4000" dirty="0">
                <a:solidFill>
                  <a:schemeClr val="bg2">
                    <a:lumMod val="10000"/>
                  </a:schemeClr>
                </a:solidFill>
                <a:ea typeface="Times New Roman"/>
                <a:cs typeface="Times New Roman"/>
              </a:rPr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4239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850106"/>
          </a:xfrm>
        </p:spPr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Литература </a:t>
            </a:r>
            <a:r>
              <a:rPr lang="ru-RU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ресурсы:</a:t>
            </a:r>
            <a:endParaRPr lang="ru-RU" sz="3600" i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96752"/>
            <a:ext cx="7571184" cy="4929411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1.	</a:t>
            </a:r>
            <a:r>
              <a:rPr lang="ru-RU" dirty="0" smtClean="0"/>
              <a:t>Геометрия. 7-9классы: </a:t>
            </a:r>
            <a:r>
              <a:rPr lang="ru-RU" dirty="0"/>
              <a:t>учеб. для </a:t>
            </a:r>
            <a:r>
              <a:rPr lang="ru-RU" dirty="0" err="1"/>
              <a:t>общеобразоват</a:t>
            </a:r>
            <a:r>
              <a:rPr lang="ru-RU" dirty="0"/>
              <a:t>. </a:t>
            </a:r>
            <a:r>
              <a:rPr lang="ru-RU" dirty="0" smtClean="0"/>
              <a:t>Учреждений</a:t>
            </a:r>
            <a:r>
              <a:rPr lang="en-US" dirty="0" smtClean="0"/>
              <a:t> /</a:t>
            </a:r>
            <a:r>
              <a:rPr lang="ru-RU" dirty="0" smtClean="0"/>
              <a:t> Л.С</a:t>
            </a:r>
            <a:r>
              <a:rPr lang="ru-RU" dirty="0"/>
              <a:t>. </a:t>
            </a:r>
            <a:r>
              <a:rPr lang="ru-RU" dirty="0" err="1"/>
              <a:t>Атанасян</a:t>
            </a:r>
            <a:r>
              <a:rPr lang="ru-RU" dirty="0"/>
              <a:t> и др</a:t>
            </a:r>
            <a:r>
              <a:rPr lang="ru-RU" dirty="0" smtClean="0"/>
              <a:t>.</a:t>
            </a:r>
            <a:r>
              <a:rPr lang="en-US" dirty="0" smtClean="0"/>
              <a:t>. -20-</a:t>
            </a:r>
            <a:r>
              <a:rPr lang="ru-RU" dirty="0" smtClean="0"/>
              <a:t>е изд. - </a:t>
            </a:r>
            <a:r>
              <a:rPr lang="ru-RU" dirty="0"/>
              <a:t>М: </a:t>
            </a:r>
            <a:r>
              <a:rPr lang="ru-RU" dirty="0" smtClean="0"/>
              <a:t>Просвещение,2010.</a:t>
            </a:r>
            <a:endParaRPr lang="ru-RU" dirty="0"/>
          </a:p>
          <a:p>
            <a:r>
              <a:rPr lang="ru-RU" dirty="0"/>
              <a:t>2.	</a:t>
            </a:r>
            <a:r>
              <a:rPr lang="ru-RU" smtClean="0"/>
              <a:t>Уроки </a:t>
            </a:r>
            <a:r>
              <a:rPr lang="ru-RU" dirty="0"/>
              <a:t>геометрии в </a:t>
            </a:r>
            <a:r>
              <a:rPr lang="ru-RU"/>
              <a:t>7-9 </a:t>
            </a:r>
            <a:r>
              <a:rPr lang="ru-RU" smtClean="0"/>
              <a:t>классах  </a:t>
            </a:r>
            <a:r>
              <a:rPr lang="ru-RU" dirty="0" err="1"/>
              <a:t>В.И.Жохов</a:t>
            </a:r>
            <a:r>
              <a:rPr lang="ru-RU" dirty="0"/>
              <a:t> и др., методические рекомендации к учебнику Л.С. </a:t>
            </a:r>
            <a:r>
              <a:rPr lang="ru-RU" dirty="0" err="1"/>
              <a:t>Атанасяна</a:t>
            </a:r>
            <a:r>
              <a:rPr lang="ru-RU" dirty="0"/>
              <a:t>, М: Мнемозина, 2006.</a:t>
            </a:r>
          </a:p>
          <a:p>
            <a:r>
              <a:rPr lang="ru-RU" dirty="0"/>
              <a:t>3.	С.М. </a:t>
            </a:r>
            <a:r>
              <a:rPr lang="ru-RU" dirty="0" err="1"/>
              <a:t>Саврасова</a:t>
            </a:r>
            <a:r>
              <a:rPr lang="ru-RU" dirty="0"/>
              <a:t>, Г.А. </a:t>
            </a:r>
            <a:r>
              <a:rPr lang="ru-RU" dirty="0" err="1"/>
              <a:t>Ястребинецкий</a:t>
            </a:r>
            <a:r>
              <a:rPr lang="ru-RU" dirty="0"/>
              <a:t>.  Упражнения по планиметрии на готовых чертежах: Пособие для учителя.-М.: Просвещение, 1990.</a:t>
            </a:r>
          </a:p>
          <a:p>
            <a:r>
              <a:rPr lang="ru-RU" dirty="0"/>
              <a:t>4.	Н. Ф. Гаврилова.  Поурочные разработки по геометрии: 8 класс. M.: ВАКО, 2004. – 288с. – (В помощь школьному учителю) </a:t>
            </a:r>
          </a:p>
          <a:p>
            <a:pPr>
              <a:spcAft>
                <a:spcPts val="0"/>
              </a:spcAft>
            </a:pPr>
            <a:r>
              <a:rPr lang="ru-RU" dirty="0"/>
              <a:t>5.	</a:t>
            </a:r>
            <a:r>
              <a:rPr lang="ru-RU" dirty="0">
                <a:ea typeface="Times New Roman"/>
                <a:cs typeface="Times New Roman"/>
              </a:rPr>
              <a:t>http://metodisty.ru/m/files/view/urok_po_teme_-parallelogramm-_svoistva_parallelogramma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707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214422"/>
          </a:xfrm>
          <a:noFill/>
        </p:spPr>
        <p:txBody>
          <a:bodyPr>
            <a:normAutofit fontScale="90000"/>
          </a:bodyPr>
          <a:lstStyle/>
          <a:p>
            <a:pPr marL="320040" lvl="0" indent="-320040" algn="ctr">
              <a:spcBef>
                <a:spcPts val="700"/>
              </a:spcBef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Продолжите предложение: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         </a:t>
            </a:r>
            <a:r>
              <a:rPr lang="ru-RU" sz="2900" b="1" dirty="0" smtClean="0">
                <a:solidFill>
                  <a:srgbClr val="0033CC"/>
                </a:solidFill>
                <a:ea typeface="+mn-ea"/>
                <a:cs typeface="+mn-cs"/>
              </a:rPr>
              <a:t>При пересечении двух параллельных прямых </a:t>
            </a:r>
            <a:br>
              <a:rPr lang="ru-RU" sz="2900" b="1" dirty="0" smtClean="0">
                <a:solidFill>
                  <a:srgbClr val="0033CC"/>
                </a:solidFill>
                <a:ea typeface="+mn-ea"/>
                <a:cs typeface="+mn-cs"/>
              </a:rPr>
            </a:br>
            <a:r>
              <a:rPr lang="ru-RU" sz="2900" b="1" dirty="0" smtClean="0">
                <a:solidFill>
                  <a:srgbClr val="0033CC"/>
                </a:solidFill>
                <a:ea typeface="+mn-ea"/>
                <a:cs typeface="+mn-cs"/>
              </a:rPr>
              <a:t>секущей… </a:t>
            </a:r>
            <a:r>
              <a:rPr lang="ru-RU" sz="29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/>
            </a:r>
            <a:br>
              <a:rPr lang="ru-RU" sz="29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</a:b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11" name="Дуга 10"/>
          <p:cNvSpPr/>
          <p:nvPr/>
        </p:nvSpPr>
        <p:spPr>
          <a:xfrm rot="21313170">
            <a:off x="3415313" y="5573599"/>
            <a:ext cx="428880" cy="568586"/>
          </a:xfrm>
          <a:prstGeom prst="arc">
            <a:avLst>
              <a:gd name="adj1" fmla="val 18189931"/>
              <a:gd name="adj2" fmla="val 243582"/>
            </a:avLst>
          </a:prstGeom>
          <a:solidFill>
            <a:schemeClr val="tx1">
              <a:lumMod val="65000"/>
            </a:schemeClr>
          </a:solidFill>
          <a:ln w="28575">
            <a:noFill/>
          </a:ln>
        </p:spPr>
        <p:style>
          <a:lnRef idx="1">
            <a:schemeClr val="accent5"/>
          </a:lnRef>
          <a:fillRef idx="1002">
            <a:schemeClr val="dk2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black"/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12" name="Дуга 11"/>
          <p:cNvSpPr/>
          <p:nvPr/>
        </p:nvSpPr>
        <p:spPr>
          <a:xfrm rot="15686971">
            <a:off x="1906056" y="3029033"/>
            <a:ext cx="510718" cy="464114"/>
          </a:xfrm>
          <a:prstGeom prst="arc">
            <a:avLst>
              <a:gd name="adj1" fmla="val 16645639"/>
              <a:gd name="adj2" fmla="val 2522466"/>
            </a:avLst>
          </a:prstGeom>
          <a:solidFill>
            <a:srgbClr val="92D050"/>
          </a:solidFill>
          <a:ln w="28575">
            <a:noFill/>
          </a:ln>
        </p:spPr>
        <p:style>
          <a:lnRef idx="1">
            <a:schemeClr val="accent6"/>
          </a:lnRef>
          <a:fillRef idx="1001">
            <a:schemeClr val="lt2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black"/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15" name="Дуга 14"/>
          <p:cNvSpPr/>
          <p:nvPr/>
        </p:nvSpPr>
        <p:spPr>
          <a:xfrm rot="1980544">
            <a:off x="6904894" y="2199930"/>
            <a:ext cx="406306" cy="530424"/>
          </a:xfrm>
          <a:prstGeom prst="arc">
            <a:avLst>
              <a:gd name="adj1" fmla="val 15965450"/>
              <a:gd name="adj2" fmla="val 19545952"/>
            </a:avLst>
          </a:prstGeom>
          <a:solidFill>
            <a:srgbClr val="FFC000"/>
          </a:solidFill>
          <a:ln w="28575">
            <a:noFill/>
          </a:ln>
        </p:spPr>
        <p:style>
          <a:lnRef idx="1">
            <a:schemeClr val="accent2"/>
          </a:lnRef>
          <a:fillRef idx="1002">
            <a:schemeClr val="dk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black"/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16" name="Дуга 15"/>
          <p:cNvSpPr/>
          <p:nvPr/>
        </p:nvSpPr>
        <p:spPr>
          <a:xfrm rot="5400000">
            <a:off x="2437663" y="2154544"/>
            <a:ext cx="471488" cy="457095"/>
          </a:xfrm>
          <a:prstGeom prst="arc">
            <a:avLst>
              <a:gd name="adj1" fmla="val 16200000"/>
              <a:gd name="adj2" fmla="val 1720259"/>
            </a:avLst>
          </a:prstGeom>
          <a:solidFill>
            <a:srgbClr val="92D050"/>
          </a:solidFill>
          <a:ln w="28575">
            <a:noFill/>
          </a:ln>
        </p:spPr>
        <p:style>
          <a:lnRef idx="1">
            <a:schemeClr val="accent4"/>
          </a:lnRef>
          <a:fillRef idx="1001">
            <a:schemeClr val="lt2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ru-RU" kern="1200" dirty="0">
              <a:solidFill>
                <a:prstClr val="black"/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14414" y="1928802"/>
            <a:ext cx="405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2800" i="1" kern="1200" dirty="0">
                <a:latin typeface="Calibri" pitchFamily="34" charset="0"/>
              </a:rPr>
              <a:t>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571736" y="1571612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2800" i="1" kern="1200" dirty="0" smtClean="0">
                <a:solidFill>
                  <a:schemeClr val="accent4"/>
                </a:solidFill>
                <a:latin typeface="Calibri" pitchFamily="34" charset="0"/>
              </a:rPr>
              <a:t>       </a:t>
            </a:r>
            <a:r>
              <a:rPr lang="en-US" sz="2800" i="1" kern="1200" dirty="0" smtClean="0">
                <a:solidFill>
                  <a:schemeClr val="accent4"/>
                </a:solidFill>
                <a:latin typeface="Calibri" pitchFamily="34" charset="0"/>
              </a:rPr>
              <a:t>c</a:t>
            </a:r>
            <a:endParaRPr lang="ru-RU" sz="2800" i="1" kern="1200" dirty="0">
              <a:solidFill>
                <a:schemeClr val="accent4"/>
              </a:solidFill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3286124"/>
            <a:ext cx="392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800" i="1" kern="1200" dirty="0">
                <a:latin typeface="Calibri" pitchFamily="34" charset="0"/>
              </a:rPr>
              <a:t>b</a:t>
            </a:r>
            <a:endParaRPr lang="ru-RU" sz="2800" i="1" kern="1200" dirty="0">
              <a:latin typeface="Calibri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357290" y="3270331"/>
            <a:ext cx="2714644" cy="1588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508041" y="2381503"/>
            <a:ext cx="2571768" cy="1588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1607323" y="2011817"/>
            <a:ext cx="1928826" cy="1143008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286380" y="2000240"/>
            <a:ext cx="509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2800" i="1" dirty="0" smtClean="0">
                <a:latin typeface="Calibri" pitchFamily="34" charset="0"/>
              </a:rPr>
              <a:t> а</a:t>
            </a:r>
            <a:endParaRPr lang="ru-RU" sz="2800" i="1" kern="1200" dirty="0">
              <a:latin typeface="Calibri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358082" y="164305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800" i="1" kern="1200" dirty="0">
                <a:solidFill>
                  <a:schemeClr val="accent4"/>
                </a:solidFill>
                <a:latin typeface="Calibri" pitchFamily="34" charset="0"/>
              </a:rPr>
              <a:t>c</a:t>
            </a:r>
            <a:endParaRPr lang="ru-RU" sz="2800" i="1" kern="1200" dirty="0">
              <a:solidFill>
                <a:schemeClr val="accent4"/>
              </a:solidFill>
              <a:latin typeface="Calibri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214942" y="3357562"/>
            <a:ext cx="581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2800" i="1" kern="1200" dirty="0" smtClean="0">
                <a:latin typeface="Calibri" pitchFamily="34" charset="0"/>
              </a:rPr>
              <a:t>  </a:t>
            </a:r>
            <a:r>
              <a:rPr lang="en-US" sz="2800" i="1" kern="1200" dirty="0" smtClean="0">
                <a:latin typeface="Calibri" pitchFamily="34" charset="0"/>
              </a:rPr>
              <a:t>b</a:t>
            </a:r>
            <a:endParaRPr lang="ru-RU" sz="2800" i="1" kern="1200" dirty="0">
              <a:latin typeface="Calibri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357422" y="4500570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2800" i="1" kern="1200" dirty="0">
                <a:latin typeface="Calibri" pitchFamily="34" charset="0"/>
              </a:rPr>
              <a:t>а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572000" y="414338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800" i="1" kern="1200" dirty="0">
                <a:solidFill>
                  <a:schemeClr val="accent4"/>
                </a:solidFill>
                <a:latin typeface="Calibri" pitchFamily="34" charset="0"/>
              </a:rPr>
              <a:t>c</a:t>
            </a:r>
            <a:endParaRPr lang="ru-RU" sz="2800" i="1" kern="1200" dirty="0">
              <a:solidFill>
                <a:schemeClr val="accent4"/>
              </a:solidFill>
              <a:latin typeface="Calibri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285984" y="585789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800" i="1" kern="1200" dirty="0">
                <a:latin typeface="Calibri" pitchFamily="34" charset="0"/>
              </a:rPr>
              <a:t>b</a:t>
            </a:r>
            <a:endParaRPr lang="ru-RU" sz="2800" i="1" kern="1200" dirty="0">
              <a:latin typeface="Calibri" pitchFamily="34" charset="0"/>
            </a:endParaRPr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>
            <a:off x="2714612" y="5857892"/>
            <a:ext cx="2714644" cy="1588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2714612" y="4956908"/>
            <a:ext cx="2571768" cy="1588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4" name="Дуга 63"/>
          <p:cNvSpPr/>
          <p:nvPr/>
        </p:nvSpPr>
        <p:spPr>
          <a:xfrm rot="1980544">
            <a:off x="6385188" y="3093938"/>
            <a:ext cx="406306" cy="530424"/>
          </a:xfrm>
          <a:prstGeom prst="arc">
            <a:avLst>
              <a:gd name="adj1" fmla="val 15965450"/>
              <a:gd name="adj2" fmla="val 19545952"/>
            </a:avLst>
          </a:prstGeom>
          <a:solidFill>
            <a:srgbClr val="FFC000"/>
          </a:solidFill>
          <a:ln w="28575">
            <a:noFill/>
          </a:ln>
        </p:spPr>
        <p:style>
          <a:lnRef idx="1">
            <a:schemeClr val="accent2"/>
          </a:lnRef>
          <a:fillRef idx="1002">
            <a:schemeClr val="dk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black"/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65" name="Дуга 64"/>
          <p:cNvSpPr/>
          <p:nvPr/>
        </p:nvSpPr>
        <p:spPr>
          <a:xfrm rot="5400000">
            <a:off x="3928566" y="4736400"/>
            <a:ext cx="471488" cy="457095"/>
          </a:xfrm>
          <a:prstGeom prst="arc">
            <a:avLst>
              <a:gd name="adj1" fmla="val 16200000"/>
              <a:gd name="adj2" fmla="val 1720259"/>
            </a:avLst>
          </a:prstGeom>
          <a:solidFill>
            <a:schemeClr val="tx1">
              <a:lumMod val="65000"/>
            </a:schemeClr>
          </a:solidFill>
          <a:ln w="28575">
            <a:noFill/>
          </a:ln>
        </p:spPr>
        <p:style>
          <a:lnRef idx="1">
            <a:schemeClr val="accent4"/>
          </a:lnRef>
          <a:fillRef idx="1001">
            <a:schemeClr val="lt2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black"/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29" name="Text Box 41"/>
          <p:cNvSpPr txBox="1">
            <a:spLocks noChangeArrowheads="1"/>
          </p:cNvSpPr>
          <p:nvPr/>
        </p:nvSpPr>
        <p:spPr bwMode="auto">
          <a:xfrm>
            <a:off x="6000760" y="5715016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ym typeface="Symbol" pitchFamily="18" charset="2"/>
              </a:rPr>
              <a:t></a:t>
            </a:r>
            <a:r>
              <a:rPr lang="en-US" sz="2400" b="1" dirty="0"/>
              <a:t> 1 + </a:t>
            </a:r>
            <a:r>
              <a:rPr lang="en-US" sz="2400" b="1" dirty="0">
                <a:sym typeface="Symbol" pitchFamily="18" charset="2"/>
              </a:rPr>
              <a:t></a:t>
            </a:r>
            <a:r>
              <a:rPr lang="en-US" sz="2400" b="1" dirty="0"/>
              <a:t> 2 = 180</a:t>
            </a:r>
            <a:r>
              <a:rPr lang="en-US" sz="2400" b="1" dirty="0">
                <a:sym typeface="Symbol" pitchFamily="18" charset="2"/>
              </a:rPr>
              <a:t></a:t>
            </a:r>
            <a:endParaRPr lang="ru-RU" sz="2400" b="1" dirty="0">
              <a:sym typeface="Symbol" pitchFamily="18" charset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14414" y="2714620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   </a:t>
            </a:r>
            <a:r>
              <a:rPr lang="en-US" sz="2000" dirty="0" smtClean="0"/>
              <a:t>1</a:t>
            </a:r>
            <a:r>
              <a:rPr lang="ru-RU" sz="2000" dirty="0" smtClean="0"/>
              <a:t>  </a:t>
            </a:r>
            <a:endParaRPr lang="ru-RU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6858016" y="2928934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</a:t>
            </a:r>
            <a:endParaRPr lang="ru-RU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3857620" y="5429264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</a:t>
            </a:r>
            <a:endParaRPr lang="ru-RU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7429520" y="2000240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</a:t>
            </a:r>
            <a:endParaRPr lang="ru-RU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4357686" y="5000636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</a:t>
            </a:r>
            <a:endParaRPr lang="ru-RU" sz="2000" dirty="0"/>
          </a:p>
        </p:txBody>
      </p:sp>
      <p:sp>
        <p:nvSpPr>
          <p:cNvPr id="40" name="TextBox 39"/>
          <p:cNvSpPr txBox="1"/>
          <p:nvPr/>
        </p:nvSpPr>
        <p:spPr>
          <a:xfrm>
            <a:off x="214281" y="3857628"/>
            <a:ext cx="4607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   накрест лежащие  углы равны</a:t>
            </a:r>
            <a:endParaRPr lang="ru-RU" sz="2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5429256" y="3857628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соответственные углы равны</a:t>
            </a:r>
            <a:endParaRPr lang="ru-RU" sz="2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500694" y="4857760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сумма односторонних углов</a:t>
            </a:r>
          </a:p>
          <a:p>
            <a:r>
              <a:rPr lang="ru-RU" sz="2000" b="1" dirty="0" smtClean="0"/>
              <a:t>равна 180</a:t>
            </a:r>
            <a:r>
              <a:rPr lang="ru-RU" sz="2000" b="1" baseline="30000" dirty="0" smtClean="0"/>
              <a:t>о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 rot="5400000">
            <a:off x="2857488" y="471488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5643570" y="2456578"/>
            <a:ext cx="2571768" cy="1588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5643570" y="3357562"/>
            <a:ext cx="2714644" cy="1588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5965041" y="2178835"/>
            <a:ext cx="1928826" cy="1143008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2901955" y="2428846"/>
            <a:ext cx="14177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prstClr val="black"/>
                </a:solidFill>
              </a:rPr>
              <a:t>2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65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6" grpId="0" animBg="1"/>
      <p:bldP spid="64" grpId="0" animBg="1"/>
      <p:bldP spid="65" grpId="0" animBg="1"/>
      <p:bldP spid="29" grpId="0"/>
      <p:bldP spid="30" grpId="0"/>
      <p:bldP spid="32" grpId="0"/>
      <p:bldP spid="33" grpId="0"/>
      <p:bldP spid="34" grpId="0"/>
      <p:bldP spid="35" grpId="0"/>
      <p:bldP spid="40" grpId="0"/>
      <p:bldP spid="41" grpId="0"/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770" y="357166"/>
            <a:ext cx="7581102" cy="11286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Продолжите предложение: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Два треугольника равны, если …</a:t>
            </a:r>
            <a:r>
              <a:rPr lang="ru-RU" sz="3100" b="1" dirty="0" smtClean="0">
                <a:solidFill>
                  <a:srgbClr val="0033CC"/>
                </a:solidFill>
              </a:rPr>
              <a:t> </a:t>
            </a:r>
            <a:r>
              <a:rPr lang="ru-RU" b="1" dirty="0" smtClean="0">
                <a:solidFill>
                  <a:srgbClr val="0033CC"/>
                </a:solidFill>
              </a:rPr>
              <a:t/>
            </a:r>
            <a:br>
              <a:rPr lang="ru-RU" b="1" dirty="0" smtClean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grpSp>
        <p:nvGrpSpPr>
          <p:cNvPr id="48" name="Группа 47"/>
          <p:cNvGrpSpPr/>
          <p:nvPr/>
        </p:nvGrpSpPr>
        <p:grpSpPr>
          <a:xfrm>
            <a:off x="1140328" y="1689220"/>
            <a:ext cx="3571900" cy="1714512"/>
            <a:chOff x="214282" y="1928802"/>
            <a:chExt cx="3571900" cy="1714512"/>
          </a:xfrm>
        </p:grpSpPr>
        <p:sp>
          <p:nvSpPr>
            <p:cNvPr id="4" name="Равнобедренный треугольник 3"/>
            <p:cNvSpPr/>
            <p:nvPr/>
          </p:nvSpPr>
          <p:spPr>
            <a:xfrm>
              <a:off x="214282" y="1928802"/>
              <a:ext cx="1643074" cy="1500198"/>
            </a:xfrm>
            <a:prstGeom prst="triangle">
              <a:avLst>
                <a:gd name="adj" fmla="val 69104"/>
              </a:avLst>
            </a:prstGeom>
            <a:ln w="38100">
              <a:solidFill>
                <a:schemeClr val="accent5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1000894" y="3429000"/>
              <a:ext cx="284958" cy="794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714348" y="2571744"/>
              <a:ext cx="285752" cy="142876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642910" y="2643182"/>
              <a:ext cx="285752" cy="142876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Дуга 12"/>
            <p:cNvSpPr/>
            <p:nvPr/>
          </p:nvSpPr>
          <p:spPr>
            <a:xfrm>
              <a:off x="357158" y="3071810"/>
              <a:ext cx="357190" cy="571504"/>
            </a:xfrm>
            <a:prstGeom prst="arc">
              <a:avLst>
                <a:gd name="adj1" fmla="val 15579991"/>
                <a:gd name="adj2" fmla="val 1019824"/>
              </a:avLst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Равнобедренный треугольник 13"/>
            <p:cNvSpPr/>
            <p:nvPr/>
          </p:nvSpPr>
          <p:spPr>
            <a:xfrm>
              <a:off x="2143108" y="1928802"/>
              <a:ext cx="1643074" cy="1500198"/>
            </a:xfrm>
            <a:prstGeom prst="triangle">
              <a:avLst>
                <a:gd name="adj" fmla="val 69104"/>
              </a:avLst>
            </a:prstGeom>
            <a:ln w="38100">
              <a:solidFill>
                <a:schemeClr val="accent5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2929720" y="3429000"/>
              <a:ext cx="284958" cy="794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2643174" y="2571744"/>
              <a:ext cx="285752" cy="142876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2571736" y="2643182"/>
              <a:ext cx="285752" cy="142876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Дуга 17"/>
            <p:cNvSpPr/>
            <p:nvPr/>
          </p:nvSpPr>
          <p:spPr>
            <a:xfrm>
              <a:off x="2285984" y="3071810"/>
              <a:ext cx="357190" cy="571504"/>
            </a:xfrm>
            <a:prstGeom prst="arc">
              <a:avLst>
                <a:gd name="adj1" fmla="val 15579991"/>
                <a:gd name="adj2" fmla="val 1019824"/>
              </a:avLst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5320967" y="1638012"/>
            <a:ext cx="3835356" cy="1933070"/>
            <a:chOff x="5000628" y="1857364"/>
            <a:chExt cx="3835356" cy="1933070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9" name="Равнобедренный треугольник 18"/>
            <p:cNvSpPr/>
            <p:nvPr/>
          </p:nvSpPr>
          <p:spPr>
            <a:xfrm>
              <a:off x="5143504" y="1857364"/>
              <a:ext cx="1500198" cy="1571636"/>
            </a:xfrm>
            <a:prstGeom prst="triangle">
              <a:avLst>
                <a:gd name="adj" fmla="val 13611"/>
              </a:avLst>
            </a:prstGeom>
            <a:grpFill/>
            <a:ln w="38100">
              <a:solidFill>
                <a:schemeClr val="accent5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5644364" y="3428206"/>
              <a:ext cx="284958" cy="794"/>
            </a:xfrm>
            <a:prstGeom prst="line">
              <a:avLst/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Дуга 19"/>
            <p:cNvSpPr/>
            <p:nvPr/>
          </p:nvSpPr>
          <p:spPr>
            <a:xfrm>
              <a:off x="5000628" y="3156896"/>
              <a:ext cx="428628" cy="428628"/>
            </a:xfrm>
            <a:prstGeom prst="arc">
              <a:avLst>
                <a:gd name="adj1" fmla="val 16200000"/>
                <a:gd name="adj2" fmla="val 635378"/>
              </a:avLst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Дуга 22"/>
            <p:cNvSpPr/>
            <p:nvPr/>
          </p:nvSpPr>
          <p:spPr>
            <a:xfrm rot="17171563">
              <a:off x="6078102" y="2961376"/>
              <a:ext cx="773402" cy="741837"/>
            </a:xfrm>
            <a:prstGeom prst="arc">
              <a:avLst>
                <a:gd name="adj1" fmla="val 14261190"/>
                <a:gd name="adj2" fmla="val 18750950"/>
              </a:avLst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Дуга 24"/>
            <p:cNvSpPr/>
            <p:nvPr/>
          </p:nvSpPr>
          <p:spPr>
            <a:xfrm rot="16885937">
              <a:off x="6149539" y="3032814"/>
              <a:ext cx="773402" cy="741837"/>
            </a:xfrm>
            <a:prstGeom prst="arc">
              <a:avLst>
                <a:gd name="adj1" fmla="val 15274329"/>
                <a:gd name="adj2" fmla="val 19207197"/>
              </a:avLst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>
              <a:off x="7072330" y="1857364"/>
              <a:ext cx="1500198" cy="1571636"/>
            </a:xfrm>
            <a:prstGeom prst="triangle">
              <a:avLst>
                <a:gd name="adj" fmla="val 13611"/>
              </a:avLst>
            </a:prstGeom>
            <a:grpFill/>
            <a:ln w="38100">
              <a:solidFill>
                <a:schemeClr val="accent5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7573190" y="3428206"/>
              <a:ext cx="284958" cy="794"/>
            </a:xfrm>
            <a:prstGeom prst="line">
              <a:avLst/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Дуга 27"/>
            <p:cNvSpPr/>
            <p:nvPr/>
          </p:nvSpPr>
          <p:spPr>
            <a:xfrm>
              <a:off x="6929454" y="3156896"/>
              <a:ext cx="428628" cy="428628"/>
            </a:xfrm>
            <a:prstGeom prst="arc">
              <a:avLst>
                <a:gd name="adj1" fmla="val 16200000"/>
                <a:gd name="adj2" fmla="val 635378"/>
              </a:avLst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Дуга 28"/>
            <p:cNvSpPr/>
            <p:nvPr/>
          </p:nvSpPr>
          <p:spPr>
            <a:xfrm rot="17171563">
              <a:off x="8006928" y="2961376"/>
              <a:ext cx="773402" cy="741837"/>
            </a:xfrm>
            <a:prstGeom prst="arc">
              <a:avLst>
                <a:gd name="adj1" fmla="val 14261190"/>
                <a:gd name="adj2" fmla="val 18750950"/>
              </a:avLst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Дуга 29"/>
            <p:cNvSpPr/>
            <p:nvPr/>
          </p:nvSpPr>
          <p:spPr>
            <a:xfrm rot="16885937">
              <a:off x="8078365" y="3032814"/>
              <a:ext cx="773402" cy="741837"/>
            </a:xfrm>
            <a:prstGeom prst="arc">
              <a:avLst>
                <a:gd name="adj1" fmla="val 15274329"/>
                <a:gd name="adj2" fmla="val 19207197"/>
              </a:avLst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2772653" y="4143777"/>
            <a:ext cx="4857784" cy="1570842"/>
            <a:chOff x="2357422" y="4572008"/>
            <a:chExt cx="4857784" cy="1570842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32" name="Равнобедренный треугольник 31"/>
            <p:cNvSpPr/>
            <p:nvPr/>
          </p:nvSpPr>
          <p:spPr>
            <a:xfrm>
              <a:off x="2357422" y="4572008"/>
              <a:ext cx="2214578" cy="1428760"/>
            </a:xfrm>
            <a:prstGeom prst="triangle">
              <a:avLst>
                <a:gd name="adj" fmla="val 39538"/>
              </a:avLst>
            </a:prstGeom>
            <a:grpFill/>
            <a:ln w="38100">
              <a:solidFill>
                <a:schemeClr val="accent5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 rot="5400000">
              <a:off x="3571868" y="4929198"/>
              <a:ext cx="285752" cy="285752"/>
            </a:xfrm>
            <a:prstGeom prst="line">
              <a:avLst/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5400000">
              <a:off x="3629658" y="4986988"/>
              <a:ext cx="285752" cy="285752"/>
            </a:xfrm>
            <a:prstGeom prst="line">
              <a:avLst/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5400000">
              <a:off x="3670602" y="5044778"/>
              <a:ext cx="285752" cy="285752"/>
            </a:xfrm>
            <a:prstGeom prst="line">
              <a:avLst/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2714612" y="5143512"/>
              <a:ext cx="285752" cy="142876"/>
            </a:xfrm>
            <a:prstGeom prst="line">
              <a:avLst/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2643174" y="5214950"/>
              <a:ext cx="285752" cy="142876"/>
            </a:xfrm>
            <a:prstGeom prst="line">
              <a:avLst/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5400000">
              <a:off x="3286910" y="5999974"/>
              <a:ext cx="284958" cy="794"/>
            </a:xfrm>
            <a:prstGeom prst="line">
              <a:avLst/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Равнобедренный треугольник 40"/>
            <p:cNvSpPr/>
            <p:nvPr/>
          </p:nvSpPr>
          <p:spPr>
            <a:xfrm>
              <a:off x="5000628" y="4572008"/>
              <a:ext cx="2214578" cy="1428760"/>
            </a:xfrm>
            <a:prstGeom prst="triangle">
              <a:avLst>
                <a:gd name="adj" fmla="val 39538"/>
              </a:avLst>
            </a:prstGeom>
            <a:grpFill/>
            <a:ln w="38100">
              <a:solidFill>
                <a:schemeClr val="accent5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>
            <a:xfrm rot="5400000">
              <a:off x="6215074" y="4929198"/>
              <a:ext cx="285752" cy="285752"/>
            </a:xfrm>
            <a:prstGeom prst="line">
              <a:avLst/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5400000">
              <a:off x="6272864" y="4986988"/>
              <a:ext cx="285752" cy="285752"/>
            </a:xfrm>
            <a:prstGeom prst="line">
              <a:avLst/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rot="5400000">
              <a:off x="6313808" y="5044778"/>
              <a:ext cx="285752" cy="285752"/>
            </a:xfrm>
            <a:prstGeom prst="line">
              <a:avLst/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5357818" y="5143512"/>
              <a:ext cx="285752" cy="142876"/>
            </a:xfrm>
            <a:prstGeom prst="line">
              <a:avLst/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5286380" y="5214950"/>
              <a:ext cx="285752" cy="142876"/>
            </a:xfrm>
            <a:prstGeom prst="line">
              <a:avLst/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5400000">
              <a:off x="5930116" y="5999974"/>
              <a:ext cx="284958" cy="794"/>
            </a:xfrm>
            <a:prstGeom prst="line">
              <a:avLst/>
            </a:prstGeom>
            <a:grpFill/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6782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135938" cy="777875"/>
          </a:xfrm>
        </p:spPr>
        <p:txBody>
          <a:bodyPr>
            <a:normAutofit/>
          </a:bodyPr>
          <a:lstStyle/>
          <a:p>
            <a:pPr lvl="0"/>
            <a:r>
              <a:rPr lang="ru-RU" sz="3600" b="1" i="1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u="sng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Выполнение практической работы</a:t>
            </a:r>
            <a:endParaRPr lang="ru-RU" sz="3600" b="1" i="1" u="sng" dirty="0">
              <a:ln w="1905"/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  <p:pic>
        <p:nvPicPr>
          <p:cNvPr id="4" name="Picture 2" descr="E:\Новая папка\P10100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40" y="1397872"/>
            <a:ext cx="3384376" cy="25382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Новая папка\P101003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689" y="1417691"/>
            <a:ext cx="3384376" cy="25382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Новая папка\P101003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077072"/>
            <a:ext cx="3424278" cy="25682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81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1207532" y="3105601"/>
            <a:ext cx="1944216" cy="2592288"/>
            <a:chOff x="1907704" y="2636912"/>
            <a:chExt cx="1944216" cy="2592288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1907704" y="2636912"/>
              <a:ext cx="864096" cy="936104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907704" y="3573016"/>
              <a:ext cx="1944216" cy="1656184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2771800" y="2636912"/>
              <a:ext cx="1080120" cy="25922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20893326">
            <a:off x="1319376" y="1150710"/>
            <a:ext cx="1944216" cy="2592288"/>
            <a:chOff x="1907704" y="2636912"/>
            <a:chExt cx="1944216" cy="2592288"/>
          </a:xfrm>
        </p:grpSpPr>
        <p:cxnSp>
          <p:nvCxnSpPr>
            <p:cNvPr id="49" name="Прямая соединительная линия 48"/>
            <p:cNvCxnSpPr/>
            <p:nvPr/>
          </p:nvCxnSpPr>
          <p:spPr>
            <a:xfrm flipV="1">
              <a:off x="1907704" y="2636912"/>
              <a:ext cx="864096" cy="936104"/>
            </a:xfrm>
            <a:prstGeom prst="line">
              <a:avLst/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1907704" y="3573016"/>
              <a:ext cx="1944216" cy="1656184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2771800" y="2636912"/>
              <a:ext cx="1080120" cy="25922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2" name="Группа 31"/>
          <p:cNvGrpSpPr/>
          <p:nvPr/>
        </p:nvGrpSpPr>
        <p:grpSpPr>
          <a:xfrm>
            <a:off x="3647285" y="1182772"/>
            <a:ext cx="2808312" cy="2592288"/>
            <a:chOff x="3648968" y="484684"/>
            <a:chExt cx="2808312" cy="2592288"/>
          </a:xfrm>
        </p:grpSpPr>
        <p:grpSp>
          <p:nvGrpSpPr>
            <p:cNvPr id="52" name="Группа 51"/>
            <p:cNvGrpSpPr/>
            <p:nvPr/>
          </p:nvGrpSpPr>
          <p:grpSpPr>
            <a:xfrm>
              <a:off x="3648968" y="484684"/>
              <a:ext cx="1944216" cy="2592288"/>
              <a:chOff x="1907704" y="2636912"/>
              <a:chExt cx="1944216" cy="2592288"/>
            </a:xfrm>
          </p:grpSpPr>
          <p:cxnSp>
            <p:nvCxnSpPr>
              <p:cNvPr id="53" name="Прямая соединительная линия 52"/>
              <p:cNvCxnSpPr/>
              <p:nvPr/>
            </p:nvCxnSpPr>
            <p:spPr>
              <a:xfrm flipV="1">
                <a:off x="1907704" y="2636912"/>
                <a:ext cx="864096" cy="936104"/>
              </a:xfrm>
              <a:prstGeom prst="line">
                <a:avLst/>
              </a:prstGeom>
              <a:ln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>
                <a:off x="1907704" y="3573016"/>
                <a:ext cx="1944216" cy="1656184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5" name="Прямая соединительная линия 54"/>
              <p:cNvCxnSpPr/>
              <p:nvPr/>
            </p:nvCxnSpPr>
            <p:spPr>
              <a:xfrm>
                <a:off x="2771800" y="2636912"/>
                <a:ext cx="1080120" cy="25922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Группа 60"/>
            <p:cNvGrpSpPr/>
            <p:nvPr/>
          </p:nvGrpSpPr>
          <p:grpSpPr>
            <a:xfrm rot="10800000">
              <a:off x="4513064" y="484684"/>
              <a:ext cx="1944216" cy="2592288"/>
              <a:chOff x="1907704" y="2636912"/>
              <a:chExt cx="1944216" cy="2592288"/>
            </a:xfrm>
          </p:grpSpPr>
          <p:cxnSp>
            <p:nvCxnSpPr>
              <p:cNvPr id="62" name="Прямая соединительная линия 61"/>
              <p:cNvCxnSpPr/>
              <p:nvPr/>
            </p:nvCxnSpPr>
            <p:spPr>
              <a:xfrm flipV="1">
                <a:off x="1907704" y="2636912"/>
                <a:ext cx="864096" cy="936104"/>
              </a:xfrm>
              <a:prstGeom prst="line">
                <a:avLst/>
              </a:prstGeom>
              <a:ln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Прямая соединительная линия 62"/>
              <p:cNvCxnSpPr/>
              <p:nvPr/>
            </p:nvCxnSpPr>
            <p:spPr>
              <a:xfrm>
                <a:off x="1907704" y="3573016"/>
                <a:ext cx="1944216" cy="1656184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/>
              <p:nvPr/>
            </p:nvCxnSpPr>
            <p:spPr>
              <a:xfrm>
                <a:off x="2771800" y="2636912"/>
                <a:ext cx="1080120" cy="259228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" name="Группа 44"/>
          <p:cNvGrpSpPr/>
          <p:nvPr/>
        </p:nvGrpSpPr>
        <p:grpSpPr>
          <a:xfrm rot="19571959">
            <a:off x="3930203" y="3147637"/>
            <a:ext cx="3024336" cy="4248472"/>
            <a:chOff x="3076959" y="2249103"/>
            <a:chExt cx="3024336" cy="4248472"/>
          </a:xfrm>
        </p:grpSpPr>
        <p:grpSp>
          <p:nvGrpSpPr>
            <p:cNvPr id="56" name="Группа 55"/>
            <p:cNvGrpSpPr/>
            <p:nvPr/>
          </p:nvGrpSpPr>
          <p:grpSpPr>
            <a:xfrm>
              <a:off x="4157079" y="3905287"/>
              <a:ext cx="1944216" cy="2592288"/>
              <a:chOff x="1907704" y="2636912"/>
              <a:chExt cx="1944216" cy="2592288"/>
            </a:xfrm>
          </p:grpSpPr>
          <p:cxnSp>
            <p:nvCxnSpPr>
              <p:cNvPr id="57" name="Прямая соединительная линия 56"/>
              <p:cNvCxnSpPr/>
              <p:nvPr/>
            </p:nvCxnSpPr>
            <p:spPr>
              <a:xfrm flipV="1">
                <a:off x="1907704" y="2636912"/>
                <a:ext cx="864096" cy="93610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Прямая соединительная линия 58"/>
              <p:cNvCxnSpPr/>
              <p:nvPr/>
            </p:nvCxnSpPr>
            <p:spPr>
              <a:xfrm>
                <a:off x="1907704" y="3573016"/>
                <a:ext cx="1944216" cy="1656184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>
                <a:off x="2771800" y="2636912"/>
                <a:ext cx="1080120" cy="259228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Группа 64"/>
            <p:cNvGrpSpPr/>
            <p:nvPr/>
          </p:nvGrpSpPr>
          <p:grpSpPr>
            <a:xfrm rot="10800000">
              <a:off x="3076959" y="2249103"/>
              <a:ext cx="1944216" cy="2592288"/>
              <a:chOff x="1907704" y="2636912"/>
              <a:chExt cx="1944216" cy="2592288"/>
            </a:xfrm>
          </p:grpSpPr>
          <p:cxnSp>
            <p:nvCxnSpPr>
              <p:cNvPr id="66" name="Прямая соединительная линия 65"/>
              <p:cNvCxnSpPr/>
              <p:nvPr/>
            </p:nvCxnSpPr>
            <p:spPr>
              <a:xfrm flipV="1">
                <a:off x="1907704" y="2636912"/>
                <a:ext cx="864096" cy="936104"/>
              </a:xfrm>
              <a:prstGeom prst="line">
                <a:avLst/>
              </a:prstGeom>
              <a:ln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Прямая соединительная линия 66"/>
              <p:cNvCxnSpPr/>
              <p:nvPr/>
            </p:nvCxnSpPr>
            <p:spPr>
              <a:xfrm>
                <a:off x="1907704" y="3573016"/>
                <a:ext cx="1944216" cy="1656184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2771800" y="2636912"/>
                <a:ext cx="1080120" cy="259228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Группа 41"/>
          <p:cNvGrpSpPr/>
          <p:nvPr/>
        </p:nvGrpSpPr>
        <p:grpSpPr>
          <a:xfrm rot="1244404">
            <a:off x="6623531" y="1420665"/>
            <a:ext cx="1944216" cy="3528392"/>
            <a:chOff x="5940152" y="3155764"/>
            <a:chExt cx="1944216" cy="3528392"/>
          </a:xfrm>
        </p:grpSpPr>
        <p:grpSp>
          <p:nvGrpSpPr>
            <p:cNvPr id="75" name="Группа 74"/>
            <p:cNvGrpSpPr/>
            <p:nvPr/>
          </p:nvGrpSpPr>
          <p:grpSpPr>
            <a:xfrm rot="10800000">
              <a:off x="5940152" y="4091868"/>
              <a:ext cx="1944216" cy="2592288"/>
              <a:chOff x="1907704" y="2636912"/>
              <a:chExt cx="1944216" cy="2592288"/>
            </a:xfrm>
          </p:grpSpPr>
          <p:cxnSp>
            <p:nvCxnSpPr>
              <p:cNvPr id="76" name="Прямая соединительная линия 75"/>
              <p:cNvCxnSpPr/>
              <p:nvPr/>
            </p:nvCxnSpPr>
            <p:spPr>
              <a:xfrm flipV="1">
                <a:off x="1907704" y="2636912"/>
                <a:ext cx="864096" cy="936104"/>
              </a:xfrm>
              <a:prstGeom prst="line">
                <a:avLst/>
              </a:prstGeom>
              <a:ln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Прямая соединительная линия 76"/>
              <p:cNvCxnSpPr/>
              <p:nvPr/>
            </p:nvCxnSpPr>
            <p:spPr>
              <a:xfrm>
                <a:off x="1907704" y="3573016"/>
                <a:ext cx="1944216" cy="165618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>
                <a:off x="2771800" y="2636912"/>
                <a:ext cx="1080120" cy="259228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Группа 82"/>
            <p:cNvGrpSpPr/>
            <p:nvPr/>
          </p:nvGrpSpPr>
          <p:grpSpPr>
            <a:xfrm>
              <a:off x="5940152" y="3155764"/>
              <a:ext cx="1944216" cy="2592288"/>
              <a:chOff x="1907704" y="2636912"/>
              <a:chExt cx="1944216" cy="2592288"/>
            </a:xfrm>
          </p:grpSpPr>
          <p:cxnSp>
            <p:nvCxnSpPr>
              <p:cNvPr id="84" name="Прямая соединительная линия 83"/>
              <p:cNvCxnSpPr/>
              <p:nvPr/>
            </p:nvCxnSpPr>
            <p:spPr>
              <a:xfrm flipV="1">
                <a:off x="1907704" y="2636912"/>
                <a:ext cx="864096" cy="936104"/>
              </a:xfrm>
              <a:prstGeom prst="line">
                <a:avLst/>
              </a:prstGeom>
              <a:ln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Прямая соединительная линия 84"/>
              <p:cNvCxnSpPr/>
              <p:nvPr/>
            </p:nvCxnSpPr>
            <p:spPr>
              <a:xfrm>
                <a:off x="1907704" y="3573016"/>
                <a:ext cx="1944216" cy="1656184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6" name="Прямая соединительная линия 85"/>
              <p:cNvCxnSpPr/>
              <p:nvPr/>
            </p:nvCxnSpPr>
            <p:spPr>
              <a:xfrm>
                <a:off x="2771800" y="2636912"/>
                <a:ext cx="1080120" cy="259228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Заголовок 45"/>
          <p:cNvSpPr>
            <a:spLocks noGrp="1"/>
          </p:cNvSpPr>
          <p:nvPr>
            <p:ph type="title"/>
          </p:nvPr>
        </p:nvSpPr>
        <p:spPr>
          <a:xfrm>
            <a:off x="1075276" y="0"/>
            <a:ext cx="7611523" cy="126876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 практической работы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51441" y="1379346"/>
            <a:ext cx="509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7402992" y="1379022"/>
            <a:ext cx="569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5793559" y="442702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2133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15616" y="-315913"/>
            <a:ext cx="7920880" cy="1728689"/>
          </a:xfrm>
          <a:noFill/>
        </p:spPr>
        <p:txBody>
          <a:bodyPr anchor="t">
            <a:normAutofit/>
          </a:bodyPr>
          <a:lstStyle/>
          <a:p>
            <a:pPr lvl="0" algn="ctr"/>
            <a:r>
              <a:rPr lang="ru-RU" sz="2800" dirty="0" smtClean="0">
                <a:solidFill>
                  <a:prstClr val="black"/>
                </a:solidFill>
              </a:rPr>
              <a:t/>
            </a:r>
            <a:br>
              <a:rPr lang="ru-RU" sz="2800" dirty="0" smtClean="0">
                <a:solidFill>
                  <a:prstClr val="black"/>
                </a:solidFill>
              </a:rPr>
            </a:br>
            <a:r>
              <a:rPr lang="ru-RU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Укажите четырехугольники, которые являются параллелограммами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1916832"/>
            <a:ext cx="2160240" cy="91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рапеция 5"/>
          <p:cNvSpPr/>
          <p:nvPr/>
        </p:nvSpPr>
        <p:spPr>
          <a:xfrm>
            <a:off x="5093873" y="1556792"/>
            <a:ext cx="3005023" cy="1487621"/>
          </a:xfrm>
          <a:prstGeom prst="trapezoi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1547664" y="3209404"/>
            <a:ext cx="1440160" cy="252028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араллелограмм 9"/>
          <p:cNvSpPr/>
          <p:nvPr/>
        </p:nvSpPr>
        <p:spPr>
          <a:xfrm flipH="1">
            <a:off x="3131840" y="3513886"/>
            <a:ext cx="2736304" cy="1418456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4" name="Группа 43"/>
          <p:cNvGrpSpPr/>
          <p:nvPr/>
        </p:nvGrpSpPr>
        <p:grpSpPr>
          <a:xfrm>
            <a:off x="6231633" y="3513886"/>
            <a:ext cx="1728192" cy="2215798"/>
            <a:chOff x="7117568" y="3361646"/>
            <a:chExt cx="1728192" cy="2215798"/>
          </a:xfrm>
        </p:grpSpPr>
        <p:cxnSp>
          <p:nvCxnSpPr>
            <p:cNvPr id="27" name="Прямая соединительная линия 26"/>
            <p:cNvCxnSpPr/>
            <p:nvPr/>
          </p:nvCxnSpPr>
          <p:spPr>
            <a:xfrm>
              <a:off x="8197688" y="3361646"/>
              <a:ext cx="648072" cy="2215798"/>
            </a:xfrm>
            <a:prstGeom prst="line">
              <a:avLst/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7117568" y="5577444"/>
              <a:ext cx="1728192" cy="0"/>
            </a:xfrm>
            <a:prstGeom prst="line">
              <a:avLst/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7117568" y="4221088"/>
              <a:ext cx="216024" cy="1356356"/>
            </a:xfrm>
            <a:prstGeom prst="line">
              <a:avLst/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flipV="1">
              <a:off x="7333592" y="3361646"/>
              <a:ext cx="864096" cy="859442"/>
            </a:xfrm>
            <a:prstGeom prst="line">
              <a:avLst/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6596384" y="4343620"/>
            <a:ext cx="10394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Управляющая кнопка: возврат 1">
            <a:hlinkClick r:id="rId2" action="ppaction://hlinksldjump" highlightClick="1"/>
          </p:cNvPr>
          <p:cNvSpPr/>
          <p:nvPr/>
        </p:nvSpPr>
        <p:spPr>
          <a:xfrm>
            <a:off x="8532440" y="6237312"/>
            <a:ext cx="360040" cy="367928"/>
          </a:xfrm>
          <a:prstGeom prst="actionButtonRetur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62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7776864" cy="1280926"/>
          </a:xfrm>
        </p:spPr>
        <p:txBody>
          <a:bodyPr>
            <a:normAutofit/>
          </a:bodyPr>
          <a:lstStyle/>
          <a:p>
            <a:pPr lvl="0"/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3600" b="1" i="1" u="sng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b="1" i="1" u="sng" dirty="0">
              <a:ln w="1905"/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492896"/>
            <a:ext cx="8568952" cy="3744416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Если на плоскости изображены различные  </a:t>
            </a:r>
          </a:p>
          <a:p>
            <a:pPr algn="l"/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параллелограммы, то они обладают </a:t>
            </a:r>
          </a:p>
          <a:p>
            <a:pPr algn="l"/>
            <a:r>
              <a:rPr lang="ru-RU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одинаковыми свойствами.</a:t>
            </a:r>
            <a:endParaRPr lang="ru-RU" b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5334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7776864" cy="1280926"/>
          </a:xfrm>
        </p:spPr>
        <p:txBody>
          <a:bodyPr>
            <a:normAutofit/>
          </a:bodyPr>
          <a:lstStyle/>
          <a:p>
            <a:pPr lvl="0"/>
            <a:r>
              <a:rPr lang="ru-RU" sz="3600" b="1" i="1" u="sng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Тема урока</a:t>
            </a:r>
            <a:endParaRPr lang="ru-RU" sz="3600" b="1" i="1" u="sng" dirty="0">
              <a:ln w="1905"/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88840"/>
            <a:ext cx="8352928" cy="3168352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40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Параллелограмм и его свойства.</a:t>
            </a:r>
            <a:endParaRPr lang="ru-RU" sz="4000" b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  <p:sp>
        <p:nvSpPr>
          <p:cNvPr id="5" name="Управляющая кнопка: возврат 4">
            <a:hlinkClick r:id="rId4" action="ppaction://hlinksldjump" highlightClick="1"/>
          </p:cNvPr>
          <p:cNvSpPr/>
          <p:nvPr/>
        </p:nvSpPr>
        <p:spPr>
          <a:xfrm>
            <a:off x="8460432" y="6237312"/>
            <a:ext cx="432048" cy="394344"/>
          </a:xfrm>
          <a:prstGeom prst="actionButtonRetur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48904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7776864" cy="1280926"/>
          </a:xfrm>
        </p:spPr>
        <p:txBody>
          <a:bodyPr>
            <a:normAutofit/>
          </a:bodyPr>
          <a:lstStyle/>
          <a:p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  </a:t>
            </a:r>
            <a:r>
              <a:rPr lang="ru-RU" sz="3600" b="1" i="1" u="sng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урока  учащихся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8394006" cy="4464496"/>
          </a:xfrm>
        </p:spPr>
        <p:txBody>
          <a:bodyPr>
            <a:normAutofit/>
          </a:bodyPr>
          <a:lstStyle/>
          <a:p>
            <a:pPr algn="l">
              <a:defRPr/>
            </a:pPr>
            <a:endParaRPr lang="ru-RU" b="1" dirty="0" smtClean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solidFill>
                  <a:srgbClr val="0033CC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Научиться </a:t>
            </a:r>
            <a:r>
              <a:rPr lang="ru-RU" sz="3600" b="1" dirty="0">
                <a:solidFill>
                  <a:srgbClr val="0033CC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определять и доказывать свойства параллелограмма</a:t>
            </a:r>
            <a:r>
              <a:rPr lang="ru-RU" sz="3600" b="1" dirty="0" smtClean="0">
                <a:solidFill>
                  <a:srgbClr val="0033CC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  <a:endParaRPr lang="ru-RU" sz="3600" b="1" dirty="0">
              <a:solidFill>
                <a:srgbClr val="0033CC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  <p:sp>
        <p:nvSpPr>
          <p:cNvPr id="6" name="Управляющая кнопка: возврат 5">
            <a:hlinkClick r:id="rId4" action="ppaction://hlinksldjump" highlightClick="1"/>
          </p:cNvPr>
          <p:cNvSpPr/>
          <p:nvPr/>
        </p:nvSpPr>
        <p:spPr>
          <a:xfrm>
            <a:off x="8532440" y="6309320"/>
            <a:ext cx="473127" cy="374734"/>
          </a:xfrm>
          <a:prstGeom prst="actionButtonRetur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58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7776864" cy="1280926"/>
          </a:xfrm>
        </p:spPr>
        <p:txBody>
          <a:bodyPr>
            <a:normAutofit/>
          </a:bodyPr>
          <a:lstStyle/>
          <a:p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Место урока в изучаемой  теме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97559"/>
            <a:ext cx="8568952" cy="5271801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ru-RU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ru-RU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«Четырехугольники» (14 уроков).</a:t>
            </a:r>
          </a:p>
          <a:p>
            <a:pPr algn="l">
              <a:defRPr/>
            </a:pPr>
            <a:r>
              <a:rPr lang="ru-RU" b="1" u="sng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1 - 2 уроки </a:t>
            </a: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«Многоугольники».</a:t>
            </a:r>
          </a:p>
          <a:p>
            <a:pPr algn="l">
              <a:defRPr/>
            </a:pP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b="1" u="sng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Цель</a:t>
            </a:r>
            <a:r>
              <a:rPr lang="ru-RU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формирование понятия  «многоугольник»,                     нахождение суммы углов выпуклого многоугольника.</a:t>
            </a:r>
          </a:p>
          <a:p>
            <a:pPr algn="l">
              <a:defRPr/>
            </a:pPr>
            <a:r>
              <a:rPr lang="ru-RU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b="1" u="sng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Параллелограмм, свойства  параллелограмма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создать условия 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для формирования понятия </a:t>
            </a:r>
          </a:p>
          <a:p>
            <a:pPr algn="l">
              <a:defRPr/>
            </a:pP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«параллелограмм» и способа нахождения его свойств.</a:t>
            </a:r>
            <a:endParaRPr lang="ru-RU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b="1" u="sng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b="1" u="sng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«Признаки параллелограмма».</a:t>
            </a:r>
          </a:p>
          <a:p>
            <a:pPr algn="l">
              <a:defRPr/>
            </a:pP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b="1" u="sng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организация познавательной деятельности учащихся по определению  признаков  параллелограмма и способов их доказательства.</a:t>
            </a:r>
            <a:endParaRPr lang="ru-RU" b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 урок </a:t>
            </a: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«Решение задач по теме «Параллелограмм».</a:t>
            </a:r>
          </a:p>
          <a:p>
            <a:pPr algn="l">
              <a:defRPr/>
            </a:pP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b="1" u="sng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u="sng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осознание и осмысление  блока   новой </a:t>
            </a:r>
            <a:r>
              <a:rPr lang="ru-RU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учебной </a:t>
            </a:r>
            <a:endParaRPr lang="ru-RU" b="1" dirty="0" smtClean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информации </a:t>
            </a:r>
            <a:r>
              <a:rPr lang="ru-RU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средствами практической </a:t>
            </a:r>
            <a:endParaRPr lang="ru-RU" b="1" dirty="0" smtClean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и исследовательской </a:t>
            </a:r>
            <a:r>
              <a:rPr lang="ru-RU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работ.</a:t>
            </a:r>
          </a:p>
          <a:p>
            <a:pPr algn="l">
              <a:defRPr/>
            </a:pPr>
            <a:endParaRPr lang="ru-RU" b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902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Группа 31"/>
          <p:cNvGrpSpPr/>
          <p:nvPr/>
        </p:nvGrpSpPr>
        <p:grpSpPr>
          <a:xfrm>
            <a:off x="2195736" y="2341356"/>
            <a:ext cx="2808312" cy="2592288"/>
            <a:chOff x="3648968" y="484684"/>
            <a:chExt cx="2808312" cy="2592288"/>
          </a:xfrm>
        </p:grpSpPr>
        <p:grpSp>
          <p:nvGrpSpPr>
            <p:cNvPr id="52" name="Группа 51"/>
            <p:cNvGrpSpPr/>
            <p:nvPr/>
          </p:nvGrpSpPr>
          <p:grpSpPr>
            <a:xfrm>
              <a:off x="3648968" y="484684"/>
              <a:ext cx="1944216" cy="2592288"/>
              <a:chOff x="1907704" y="2636912"/>
              <a:chExt cx="1944216" cy="2592288"/>
            </a:xfrm>
          </p:grpSpPr>
          <p:cxnSp>
            <p:nvCxnSpPr>
              <p:cNvPr id="53" name="Прямая соединительная линия 52"/>
              <p:cNvCxnSpPr/>
              <p:nvPr/>
            </p:nvCxnSpPr>
            <p:spPr>
              <a:xfrm flipV="1">
                <a:off x="1907704" y="2636912"/>
                <a:ext cx="864096" cy="936104"/>
              </a:xfrm>
              <a:prstGeom prst="line">
                <a:avLst/>
              </a:prstGeom>
              <a:ln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>
                <a:off x="1907704" y="3573016"/>
                <a:ext cx="1944216" cy="1656184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5" name="Прямая соединительная линия 54"/>
              <p:cNvCxnSpPr/>
              <p:nvPr/>
            </p:nvCxnSpPr>
            <p:spPr>
              <a:xfrm>
                <a:off x="2771800" y="2636912"/>
                <a:ext cx="1080120" cy="25922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Группа 60"/>
            <p:cNvGrpSpPr/>
            <p:nvPr/>
          </p:nvGrpSpPr>
          <p:grpSpPr>
            <a:xfrm rot="10800000">
              <a:off x="4513064" y="484684"/>
              <a:ext cx="1944216" cy="2592288"/>
              <a:chOff x="1907704" y="2636912"/>
              <a:chExt cx="1944216" cy="2592288"/>
            </a:xfrm>
          </p:grpSpPr>
          <p:cxnSp>
            <p:nvCxnSpPr>
              <p:cNvPr id="62" name="Прямая соединительная линия 61"/>
              <p:cNvCxnSpPr/>
              <p:nvPr/>
            </p:nvCxnSpPr>
            <p:spPr>
              <a:xfrm flipV="1">
                <a:off x="1907704" y="2636912"/>
                <a:ext cx="864096" cy="936104"/>
              </a:xfrm>
              <a:prstGeom prst="line">
                <a:avLst/>
              </a:prstGeom>
              <a:ln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Прямая соединительная линия 62"/>
              <p:cNvCxnSpPr/>
              <p:nvPr/>
            </p:nvCxnSpPr>
            <p:spPr>
              <a:xfrm>
                <a:off x="1907704" y="3573016"/>
                <a:ext cx="1944216" cy="1656184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/>
              <p:nvPr/>
            </p:nvCxnSpPr>
            <p:spPr>
              <a:xfrm>
                <a:off x="2771800" y="2636912"/>
                <a:ext cx="1080120" cy="259228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5" name="Группа 74"/>
          <p:cNvGrpSpPr/>
          <p:nvPr/>
        </p:nvGrpSpPr>
        <p:grpSpPr>
          <a:xfrm rot="12044404">
            <a:off x="5660481" y="2859349"/>
            <a:ext cx="1944216" cy="2592288"/>
            <a:chOff x="1907704" y="2636912"/>
            <a:chExt cx="1944216" cy="2592288"/>
          </a:xfrm>
        </p:grpSpPr>
        <p:cxnSp>
          <p:nvCxnSpPr>
            <p:cNvPr id="76" name="Прямая соединительная линия 75"/>
            <p:cNvCxnSpPr/>
            <p:nvPr/>
          </p:nvCxnSpPr>
          <p:spPr>
            <a:xfrm flipV="1">
              <a:off x="1907704" y="2636912"/>
              <a:ext cx="864096" cy="936104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>
              <a:off x="1907704" y="3573016"/>
              <a:ext cx="1944216" cy="16561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>
              <a:off x="2771800" y="2636912"/>
              <a:ext cx="1080120" cy="25922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3" name="Группа 82"/>
          <p:cNvGrpSpPr/>
          <p:nvPr/>
        </p:nvGrpSpPr>
        <p:grpSpPr>
          <a:xfrm rot="1244404">
            <a:off x="5991983" y="1983907"/>
            <a:ext cx="1944216" cy="2592288"/>
            <a:chOff x="1907704" y="2636912"/>
            <a:chExt cx="1944216" cy="2592288"/>
          </a:xfrm>
        </p:grpSpPr>
        <p:cxnSp>
          <p:nvCxnSpPr>
            <p:cNvPr id="84" name="Прямая соединительная линия 83"/>
            <p:cNvCxnSpPr/>
            <p:nvPr/>
          </p:nvCxnSpPr>
          <p:spPr>
            <a:xfrm flipV="1">
              <a:off x="1907704" y="2636912"/>
              <a:ext cx="864096" cy="936104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Прямая соединительная линия 84"/>
            <p:cNvCxnSpPr/>
            <p:nvPr/>
          </p:nvCxnSpPr>
          <p:spPr>
            <a:xfrm>
              <a:off x="1907704" y="3573016"/>
              <a:ext cx="1944216" cy="1656184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>
              <a:off x="2771800" y="2636912"/>
              <a:ext cx="1080120" cy="25922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6" name="Заголовок 45"/>
          <p:cNvSpPr>
            <a:spLocks noGrp="1"/>
          </p:cNvSpPr>
          <p:nvPr>
            <p:ph type="title"/>
          </p:nvPr>
        </p:nvSpPr>
        <p:spPr>
          <a:xfrm>
            <a:off x="1075276" y="0"/>
            <a:ext cx="7611523" cy="126876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 практической работы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6182479" y="1379022"/>
            <a:ext cx="16504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6274599" y="2060258"/>
            <a:ext cx="1023446" cy="3315027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3167844" y="1899722"/>
            <a:ext cx="142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8532440" y="6453336"/>
            <a:ext cx="468052" cy="311401"/>
          </a:xfrm>
          <a:prstGeom prst="actionButtonReturn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88249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внобедренный треугольник 7"/>
          <p:cNvSpPr/>
          <p:nvPr/>
        </p:nvSpPr>
        <p:spPr>
          <a:xfrm rot="8567930">
            <a:off x="1160962" y="2879141"/>
            <a:ext cx="4509512" cy="2562121"/>
          </a:xfrm>
          <a:prstGeom prst="triangle">
            <a:avLst>
              <a:gd name="adj" fmla="val 25702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 rot="19365149">
            <a:off x="-391737" y="835717"/>
            <a:ext cx="4519979" cy="2571752"/>
          </a:xfrm>
          <a:prstGeom prst="triangle">
            <a:avLst>
              <a:gd name="adj" fmla="val 25702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0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7858180" cy="1107358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t">
            <a:normAutofit fontScale="90000"/>
          </a:bodyPr>
          <a:lstStyle/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Свойство 1.   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параллелограмме противоположные </a:t>
            </a:r>
            <a:r>
              <a:rPr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стороны </a:t>
            </a:r>
            <a:r>
              <a:rPr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равны </a:t>
            </a:r>
            <a:r>
              <a:rPr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противоположные </a:t>
            </a:r>
            <a:r>
              <a:rPr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углы </a:t>
            </a:r>
            <a:r>
              <a:rPr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равны.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96865" y="4092806"/>
            <a:ext cx="6897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</a:rPr>
              <a:t>  </a:t>
            </a:r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rgbClr val="C0504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-1" y="1214422"/>
            <a:ext cx="8675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</a:rPr>
              <a:t> </a:t>
            </a:r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</a:rPr>
              <a:t> </a:t>
            </a:r>
            <a:endParaRPr lang="ru-RU" sz="36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214946" y="12776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b="1" dirty="0">
              <a:solidFill>
                <a:srgbClr val="C0504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957981" y="4159898"/>
            <a:ext cx="5563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504D">
                    <a:lumMod val="75000"/>
                  </a:srgbClr>
                </a:solidFill>
              </a:rPr>
              <a:t> </a:t>
            </a:r>
            <a:r>
              <a:rPr lang="en-US" sz="28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dirty="0">
              <a:solidFill>
                <a:srgbClr val="C0504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559211" y="1428736"/>
            <a:ext cx="47653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АВС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параллелограмм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Прямоугольник 34"/>
              <p:cNvSpPr/>
              <p:nvPr/>
            </p:nvSpPr>
            <p:spPr>
              <a:xfrm>
                <a:off x="4623908" y="1792661"/>
                <a:ext cx="41587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000" b="1" i="1" dirty="0" smtClean="0">
                    <a:solidFill>
                      <a:prstClr val="black"/>
                    </a:solidFill>
                  </a:rPr>
                  <a:t>  </a:t>
                </a:r>
                <a:r>
                  <a:rPr lang="ru-RU" sz="2000" b="1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Доказать: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1) 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АВ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С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D, BC = AD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;</a:t>
                </a:r>
                <a:endParaRPr lang="en-US" sz="20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defRPr/>
                </a:pPr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                        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2)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A =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C,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B =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  <a:endParaRPr lang="ru-RU" sz="20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5" name="Прямоугольник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3908" y="1792661"/>
                <a:ext cx="4158767" cy="707886"/>
              </a:xfrm>
              <a:prstGeom prst="rect">
                <a:avLst/>
              </a:prstGeom>
              <a:blipFill rotWithShape="1">
                <a:blip r:embed="rId2"/>
                <a:stretch>
                  <a:fillRect t="-5172" r="-440" b="-14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Дуга 39"/>
          <p:cNvSpPr/>
          <p:nvPr/>
        </p:nvSpPr>
        <p:spPr>
          <a:xfrm rot="20859891">
            <a:off x="511094" y="4074546"/>
            <a:ext cx="785818" cy="857256"/>
          </a:xfrm>
          <a:prstGeom prst="arc">
            <a:avLst>
              <a:gd name="adj1" fmla="val 15785568"/>
              <a:gd name="adj2" fmla="val 848736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Дуга 42"/>
          <p:cNvSpPr/>
          <p:nvPr/>
        </p:nvSpPr>
        <p:spPr>
          <a:xfrm rot="9908576">
            <a:off x="3954389" y="1372276"/>
            <a:ext cx="785818" cy="857256"/>
          </a:xfrm>
          <a:prstGeom prst="arc">
            <a:avLst>
              <a:gd name="adj1" fmla="val 15487075"/>
              <a:gd name="adj2" fmla="val 1089824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3" name="Группа 48"/>
          <p:cNvGrpSpPr/>
          <p:nvPr/>
        </p:nvGrpSpPr>
        <p:grpSpPr>
          <a:xfrm>
            <a:off x="4486706" y="4044232"/>
            <a:ext cx="942550" cy="1027842"/>
            <a:chOff x="4500562" y="4071942"/>
            <a:chExt cx="928694" cy="990608"/>
          </a:xfrm>
        </p:grpSpPr>
        <p:sp>
          <p:nvSpPr>
            <p:cNvPr id="44" name="Дуга 43"/>
            <p:cNvSpPr/>
            <p:nvPr/>
          </p:nvSpPr>
          <p:spPr>
            <a:xfrm rot="16200000">
              <a:off x="4572000" y="4143380"/>
              <a:ext cx="785818" cy="785818"/>
            </a:xfrm>
            <a:prstGeom prst="arc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7" name="Дуга 46"/>
            <p:cNvSpPr/>
            <p:nvPr/>
          </p:nvSpPr>
          <p:spPr>
            <a:xfrm rot="16200000">
              <a:off x="4469605" y="4102899"/>
              <a:ext cx="990608" cy="928694"/>
            </a:xfrm>
            <a:prstGeom prst="arc">
              <a:avLst>
                <a:gd name="adj1" fmla="val 16504922"/>
                <a:gd name="adj2" fmla="val 0"/>
              </a:avLst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Группа 49"/>
          <p:cNvGrpSpPr/>
          <p:nvPr/>
        </p:nvGrpSpPr>
        <p:grpSpPr>
          <a:xfrm rot="10800000">
            <a:off x="-131216" y="1214422"/>
            <a:ext cx="928694" cy="1046028"/>
            <a:chOff x="4500562" y="4071942"/>
            <a:chExt cx="928694" cy="990608"/>
          </a:xfrm>
        </p:grpSpPr>
        <p:sp>
          <p:nvSpPr>
            <p:cNvPr id="51" name="Дуга 50"/>
            <p:cNvSpPr/>
            <p:nvPr/>
          </p:nvSpPr>
          <p:spPr>
            <a:xfrm rot="16200000">
              <a:off x="4572000" y="4143380"/>
              <a:ext cx="785818" cy="785818"/>
            </a:xfrm>
            <a:prstGeom prst="arc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2" name="Дуга 51"/>
            <p:cNvSpPr/>
            <p:nvPr/>
          </p:nvSpPr>
          <p:spPr>
            <a:xfrm rot="16200000">
              <a:off x="4469605" y="4102899"/>
              <a:ext cx="990608" cy="928694"/>
            </a:xfrm>
            <a:prstGeom prst="arc">
              <a:avLst>
                <a:gd name="adj1" fmla="val 16504922"/>
                <a:gd name="adj2" fmla="val 0"/>
              </a:avLst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4" name="Прямоугольник 53"/>
          <p:cNvSpPr/>
          <p:nvPr/>
        </p:nvSpPr>
        <p:spPr>
          <a:xfrm>
            <a:off x="4957982" y="2571744"/>
            <a:ext cx="41860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Доказательство</a:t>
            </a:r>
            <a:r>
              <a:rPr lang="ru-RU" sz="2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Рассмотрим    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АВС и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ADC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230623" y="3266942"/>
            <a:ext cx="3325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AC - </a:t>
            </a:r>
            <a:r>
              <a:rPr lang="ru-RU" sz="2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общая</a:t>
            </a:r>
            <a:r>
              <a:rPr lang="ru-RU" sz="2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20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ирог 65"/>
          <p:cNvSpPr/>
          <p:nvPr/>
        </p:nvSpPr>
        <p:spPr>
          <a:xfrm rot="3195730">
            <a:off x="332315" y="3917795"/>
            <a:ext cx="1070505" cy="1193260"/>
          </a:xfrm>
          <a:prstGeom prst="pie">
            <a:avLst>
              <a:gd name="adj1" fmla="val 12135050"/>
              <a:gd name="adj2" fmla="val 16175889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67" name="Пирог 66"/>
          <p:cNvSpPr/>
          <p:nvPr/>
        </p:nvSpPr>
        <p:spPr>
          <a:xfrm rot="13646003">
            <a:off x="3924516" y="1203518"/>
            <a:ext cx="1062141" cy="1187850"/>
          </a:xfrm>
          <a:prstGeom prst="pie">
            <a:avLst>
              <a:gd name="adj1" fmla="val 12577588"/>
              <a:gd name="adj2" fmla="val 16629710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64" name="Полилиния 63"/>
          <p:cNvSpPr/>
          <p:nvPr/>
        </p:nvSpPr>
        <p:spPr>
          <a:xfrm>
            <a:off x="2500298" y="2786058"/>
            <a:ext cx="500066" cy="571504"/>
          </a:xfrm>
          <a:custGeom>
            <a:avLst/>
            <a:gdLst>
              <a:gd name="connsiteX0" fmla="*/ 142875 w 538162"/>
              <a:gd name="connsiteY0" fmla="*/ 671512 h 671512"/>
              <a:gd name="connsiteX1" fmla="*/ 57150 w 538162"/>
              <a:gd name="connsiteY1" fmla="*/ 242887 h 671512"/>
              <a:gd name="connsiteX2" fmla="*/ 485775 w 538162"/>
              <a:gd name="connsiteY2" fmla="*/ 500062 h 671512"/>
              <a:gd name="connsiteX3" fmla="*/ 371475 w 538162"/>
              <a:gd name="connsiteY3" fmla="*/ 0 h 671512"/>
              <a:gd name="connsiteX4" fmla="*/ 371475 w 538162"/>
              <a:gd name="connsiteY4" fmla="*/ 0 h 671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162" h="671512">
                <a:moveTo>
                  <a:pt x="142875" y="671512"/>
                </a:moveTo>
                <a:cubicBezTo>
                  <a:pt x="71437" y="471487"/>
                  <a:pt x="0" y="271462"/>
                  <a:pt x="57150" y="242887"/>
                </a:cubicBezTo>
                <a:cubicBezTo>
                  <a:pt x="114300" y="214312"/>
                  <a:pt x="433388" y="540543"/>
                  <a:pt x="485775" y="500062"/>
                </a:cubicBezTo>
                <a:cubicBezTo>
                  <a:pt x="538162" y="459581"/>
                  <a:pt x="371475" y="0"/>
                  <a:pt x="371475" y="0"/>
                </a:cubicBezTo>
                <a:lnTo>
                  <a:pt x="371475" y="0"/>
                </a:lnTo>
              </a:path>
            </a:pathLst>
          </a:cu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57224" y="342900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071934" y="228599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ирог 72"/>
          <p:cNvSpPr/>
          <p:nvPr/>
        </p:nvSpPr>
        <p:spPr>
          <a:xfrm rot="6996348">
            <a:off x="211273" y="3909446"/>
            <a:ext cx="1252715" cy="1195433"/>
          </a:xfrm>
          <a:prstGeom prst="pie">
            <a:avLst>
              <a:gd name="adj1" fmla="val 12413841"/>
              <a:gd name="adj2" fmla="val 1454949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74" name="Пирог 73"/>
          <p:cNvSpPr/>
          <p:nvPr/>
        </p:nvSpPr>
        <p:spPr>
          <a:xfrm rot="17867119">
            <a:off x="3822725" y="1255856"/>
            <a:ext cx="1185395" cy="1058246"/>
          </a:xfrm>
          <a:prstGeom prst="pie">
            <a:avLst>
              <a:gd name="adj1" fmla="val 12124319"/>
              <a:gd name="adj2" fmla="val 14585332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58" name="Прямая соединительная линия 57"/>
          <p:cNvCxnSpPr>
            <a:stCxn id="9" idx="2"/>
            <a:endCxn id="8" idx="2"/>
          </p:cNvCxnSpPr>
          <p:nvPr/>
        </p:nvCxnSpPr>
        <p:spPr>
          <a:xfrm flipV="1">
            <a:off x="847526" y="1776554"/>
            <a:ext cx="3589596" cy="2736513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428728" y="392906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500430" y="178592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4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Пирог 76"/>
          <p:cNvSpPr/>
          <p:nvPr/>
        </p:nvSpPr>
        <p:spPr>
          <a:xfrm rot="20742479">
            <a:off x="4449694" y="3922798"/>
            <a:ext cx="1257872" cy="1193260"/>
          </a:xfrm>
          <a:prstGeom prst="pie">
            <a:avLst>
              <a:gd name="adj1" fmla="val 11686544"/>
              <a:gd name="adj2" fmla="val 16106329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2" name="Прямая соединительная линия 11"/>
          <p:cNvCxnSpPr>
            <a:endCxn id="8" idx="0"/>
          </p:cNvCxnSpPr>
          <p:nvPr/>
        </p:nvCxnSpPr>
        <p:spPr>
          <a:xfrm rot="16200000" flipH="1">
            <a:off x="3359957" y="2815027"/>
            <a:ext cx="2770593" cy="635549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2953277" y="2397090"/>
            <a:ext cx="11024" cy="4227145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ирог 77"/>
          <p:cNvSpPr/>
          <p:nvPr/>
        </p:nvSpPr>
        <p:spPr>
          <a:xfrm rot="10124834">
            <a:off x="-440961" y="1230194"/>
            <a:ext cx="1367923" cy="1105997"/>
          </a:xfrm>
          <a:prstGeom prst="pie">
            <a:avLst>
              <a:gd name="adj1" fmla="val 11451183"/>
              <a:gd name="adj2" fmla="val 16056911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2325965" y="-345538"/>
            <a:ext cx="9337" cy="422984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9" idx="0"/>
          </p:cNvCxnSpPr>
          <p:nvPr/>
        </p:nvCxnSpPr>
        <p:spPr>
          <a:xfrm rot="16200000" flipH="1">
            <a:off x="-850475" y="2828922"/>
            <a:ext cx="2764187" cy="63181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Прямоугольник 79"/>
              <p:cNvSpPr/>
              <p:nvPr/>
            </p:nvSpPr>
            <p:spPr>
              <a:xfrm>
                <a:off x="5313102" y="3738863"/>
                <a:ext cx="4391817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1 =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2 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и 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4 </a:t>
                </a:r>
                <a:endParaRPr lang="en-US" sz="20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(как  накрест лежащие  углы) </a:t>
                </a:r>
                <a:endParaRPr lang="ru-RU" sz="2000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0" name="Прямоугольник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3102" y="3738863"/>
                <a:ext cx="4391817" cy="707886"/>
              </a:xfrm>
              <a:prstGeom prst="rect">
                <a:avLst/>
              </a:prstGeom>
              <a:blipFill rotWithShape="1">
                <a:blip r:embed="rId3"/>
                <a:stretch>
                  <a:fillRect l="-1528" t="-4310" b="-14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Прямоугольник 89"/>
          <p:cNvSpPr/>
          <p:nvPr/>
        </p:nvSpPr>
        <p:spPr>
          <a:xfrm>
            <a:off x="357158" y="4714885"/>
            <a:ext cx="84255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АВС =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ADC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(по 2-му признаку равенства треугольников), значит,    </a:t>
            </a:r>
          </a:p>
          <a:p>
            <a:pPr>
              <a:defRPr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АВ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D, BC = AD</a:t>
            </a:r>
          </a:p>
          <a:p>
            <a:pPr>
              <a:defRPr/>
            </a:pPr>
            <a:endParaRPr lang="ru-RU" sz="2400" i="1" dirty="0">
              <a:solidFill>
                <a:prstClr val="black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514365" y="4403860"/>
            <a:ext cx="3500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 smtClean="0">
              <a:solidFill>
                <a:prstClr val="black"/>
              </a:solidFill>
              <a:latin typeface="Calibri"/>
            </a:endParaRPr>
          </a:p>
          <a:p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                                         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  <a:p>
            <a:r>
              <a:rPr lang="en-US" sz="2400" b="1" dirty="0">
                <a:solidFill>
                  <a:prstClr val="black"/>
                </a:solidFill>
                <a:latin typeface="Calibri"/>
              </a:rPr>
              <a:t>                                </a:t>
            </a:r>
            <a:endParaRPr lang="ru-RU" sz="2400" b="1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Прямоугольник 104"/>
              <p:cNvSpPr/>
              <p:nvPr/>
            </p:nvSpPr>
            <p:spPr>
              <a:xfrm>
                <a:off x="837630" y="5797392"/>
                <a:ext cx="656118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ru-RU" sz="2400" b="1" dirty="0" smtClean="0">
                    <a:solidFill>
                      <a:prstClr val="black"/>
                    </a:solidFill>
                  </a:rPr>
                  <a:t>1</a:t>
                </a:r>
                <a:r>
                  <a:rPr lang="en-US" sz="2400" b="1" dirty="0" smtClean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+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400" b="1" dirty="0" smtClean="0">
                    <a:solidFill>
                      <a:prstClr val="black"/>
                    </a:solidFill>
                    <a:latin typeface="Calibri"/>
                  </a:rPr>
                  <a:t>3 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=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ru-RU" sz="2400" b="1" dirty="0" smtClean="0">
                    <a:solidFill>
                      <a:prstClr val="black"/>
                    </a:solidFill>
                  </a:rPr>
                  <a:t>2 +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400" b="1" dirty="0" smtClean="0">
                    <a:solidFill>
                      <a:prstClr val="black"/>
                    </a:solidFill>
                    <a:latin typeface="Calibri"/>
                  </a:rPr>
                  <a:t>4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,   т.е.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ru-RU" sz="2400" b="1" dirty="0" smtClean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en-US" sz="2400" b="1" dirty="0" smtClean="0">
                    <a:solidFill>
                      <a:prstClr val="black"/>
                    </a:solidFill>
                    <a:latin typeface="Calibri"/>
                  </a:rPr>
                  <a:t>A =</a:t>
                </a:r>
                <a:r>
                  <a:rPr lang="en-US" sz="2400" b="1" dirty="0">
                    <a:solidFill>
                      <a:prstClr val="black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400" b="1" dirty="0" smtClean="0">
                    <a:solidFill>
                      <a:prstClr val="black"/>
                    </a:solidFill>
                    <a:latin typeface="Calibri"/>
                  </a:rPr>
                  <a:t>C,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400" b="1" dirty="0" smtClean="0">
                    <a:solidFill>
                      <a:prstClr val="black"/>
                    </a:solidFill>
                    <a:latin typeface="Calibri"/>
                  </a:rPr>
                  <a:t>B =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400" b="1" dirty="0" smtClean="0">
                    <a:solidFill>
                      <a:prstClr val="black"/>
                    </a:solidFill>
                    <a:latin typeface="Calibri"/>
                  </a:rPr>
                  <a:t>D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.</a:t>
                </a:r>
                <a:endParaRPr lang="ru-RU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05" name="Прямоугольник 1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630" y="5797392"/>
                <a:ext cx="6561187" cy="461665"/>
              </a:xfrm>
              <a:prstGeom prst="rect">
                <a:avLst/>
              </a:prstGeom>
              <a:blipFill rotWithShape="1">
                <a:blip r:embed="rId4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Прямая соединительная линия 68"/>
          <p:cNvCxnSpPr/>
          <p:nvPr/>
        </p:nvCxnSpPr>
        <p:spPr>
          <a:xfrm>
            <a:off x="357158" y="3000372"/>
            <a:ext cx="285752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4572000" y="3071810"/>
            <a:ext cx="285752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2"/>
          <p:cNvGrpSpPr/>
          <p:nvPr/>
        </p:nvGrpSpPr>
        <p:grpSpPr>
          <a:xfrm>
            <a:off x="2143108" y="1643050"/>
            <a:ext cx="214314" cy="285752"/>
            <a:chOff x="2143108" y="1643050"/>
            <a:chExt cx="214314" cy="285752"/>
          </a:xfrm>
        </p:grpSpPr>
        <p:cxnSp>
          <p:nvCxnSpPr>
            <p:cNvPr id="86" name="Прямая соединительная линия 85"/>
            <p:cNvCxnSpPr/>
            <p:nvPr/>
          </p:nvCxnSpPr>
          <p:spPr>
            <a:xfrm rot="16200000" flipH="1">
              <a:off x="2143108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 rot="16200000" flipH="1">
              <a:off x="2071670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Группа 93"/>
          <p:cNvGrpSpPr/>
          <p:nvPr/>
        </p:nvGrpSpPr>
        <p:grpSpPr>
          <a:xfrm>
            <a:off x="2786050" y="4357694"/>
            <a:ext cx="214314" cy="285752"/>
            <a:chOff x="2786050" y="4357694"/>
            <a:chExt cx="214314" cy="285752"/>
          </a:xfrm>
        </p:grpSpPr>
        <p:cxnSp>
          <p:nvCxnSpPr>
            <p:cNvPr id="91" name="Прямая соединительная линия 90"/>
            <p:cNvCxnSpPr/>
            <p:nvPr/>
          </p:nvCxnSpPr>
          <p:spPr>
            <a:xfrm rot="16200000" flipH="1">
              <a:off x="2786050" y="4429132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/>
            <p:nvPr/>
          </p:nvCxnSpPr>
          <p:spPr>
            <a:xfrm rot="16200000" flipH="1">
              <a:off x="2714612" y="4429132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11510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  <p:set>
                                      <p:cBhvr>
                                        <p:cTn id="1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8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299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0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2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303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4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6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307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50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6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317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21" grpId="0"/>
      <p:bldP spid="22" grpId="0"/>
      <p:bldP spid="23" grpId="0"/>
      <p:bldP spid="24" grpId="0"/>
      <p:bldP spid="25" grpId="0"/>
      <p:bldP spid="35" grpId="0"/>
      <p:bldP spid="40" grpId="0" animBg="1"/>
      <p:bldP spid="40" grpId="1" animBg="1"/>
      <p:bldP spid="43" grpId="0" animBg="1"/>
      <p:bldP spid="43" grpId="1" animBg="1"/>
      <p:bldP spid="54" grpId="0"/>
      <p:bldP spid="65" grpId="0"/>
      <p:bldP spid="66" grpId="0" animBg="1"/>
      <p:bldP spid="67" grpId="0" animBg="1"/>
      <p:bldP spid="64" grpId="0" animBg="1"/>
      <p:bldP spid="71" grpId="0"/>
      <p:bldP spid="72" grpId="0"/>
      <p:bldP spid="73" grpId="0" animBg="1"/>
      <p:bldP spid="74" grpId="0" animBg="1"/>
      <p:bldP spid="75" grpId="0"/>
      <p:bldP spid="76" grpId="0"/>
      <p:bldP spid="77" grpId="0" animBg="1"/>
      <p:bldP spid="78" grpId="0" animBg="1"/>
      <p:bldP spid="90" grpId="0"/>
      <p:bldP spid="5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7290" y="116632"/>
            <a:ext cx="7072330" cy="1008112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t">
            <a:normAutofit/>
          </a:bodyPr>
          <a:lstStyle/>
          <a:p>
            <a:pPr algn="ctr"/>
            <a:r>
              <a:rPr lang="ru-RU" sz="25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Свойство 2</a:t>
            </a:r>
            <a:r>
              <a:rPr lang="ru-RU" sz="25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 Диагонали параллелограмма точкой   пересечения делятся  пополам.</a:t>
            </a:r>
            <a:endParaRPr lang="ru-RU" sz="25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араллелограмм 4"/>
          <p:cNvSpPr/>
          <p:nvPr/>
        </p:nvSpPr>
        <p:spPr>
          <a:xfrm flipH="1">
            <a:off x="500034" y="2285992"/>
            <a:ext cx="4286280" cy="2357454"/>
          </a:xfrm>
          <a:prstGeom prst="parallelogram">
            <a:avLst>
              <a:gd name="adj" fmla="val 25000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1934" y="171448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29A74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b="1" dirty="0">
              <a:solidFill>
                <a:srgbClr val="29A744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171448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29A74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А</a:t>
            </a:r>
            <a:endParaRPr lang="ru-RU" sz="2800" b="1" dirty="0">
              <a:solidFill>
                <a:srgbClr val="29A744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464344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29A74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b="1" dirty="0">
              <a:solidFill>
                <a:srgbClr val="29A744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464344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29A74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dirty="0">
              <a:solidFill>
                <a:srgbClr val="29A744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>
          <a:xfrm rot="10800000">
            <a:off x="500034" y="2285992"/>
            <a:ext cx="3694138" cy="1193808"/>
          </a:xfrm>
          <a:prstGeom prst="triangle">
            <a:avLst>
              <a:gd name="adj" fmla="val 42223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1098834" y="3486790"/>
            <a:ext cx="3687480" cy="1143008"/>
          </a:xfrm>
          <a:prstGeom prst="triangle">
            <a:avLst>
              <a:gd name="adj" fmla="val 41776"/>
            </a:avLst>
          </a:prstGeom>
          <a:solidFill>
            <a:schemeClr val="bg1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4" name="Пирог 23"/>
          <p:cNvSpPr/>
          <p:nvPr/>
        </p:nvSpPr>
        <p:spPr>
          <a:xfrm rot="20180383">
            <a:off x="-179323" y="1744936"/>
            <a:ext cx="1522202" cy="1205441"/>
          </a:xfrm>
          <a:prstGeom prst="pie">
            <a:avLst>
              <a:gd name="adj1" fmla="val 1417679"/>
              <a:gd name="adj2" fmla="val 3272402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5" name="Пирог 24"/>
          <p:cNvSpPr/>
          <p:nvPr/>
        </p:nvSpPr>
        <p:spPr>
          <a:xfrm rot="9255122">
            <a:off x="3916985" y="3995076"/>
            <a:ext cx="1576145" cy="1249421"/>
          </a:xfrm>
          <a:prstGeom prst="pie">
            <a:avLst>
              <a:gd name="adj1" fmla="val 1481604"/>
              <a:gd name="adj2" fmla="val 3330046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43042" y="414338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ирог 27"/>
          <p:cNvSpPr/>
          <p:nvPr/>
        </p:nvSpPr>
        <p:spPr>
          <a:xfrm rot="5828605">
            <a:off x="563573" y="4046253"/>
            <a:ext cx="1116385" cy="1160539"/>
          </a:xfrm>
          <a:prstGeom prst="pie">
            <a:avLst>
              <a:gd name="adj1" fmla="val 13495351"/>
              <a:gd name="adj2" fmla="val 1578400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9" name="Пирог 28"/>
          <p:cNvSpPr/>
          <p:nvPr/>
        </p:nvSpPr>
        <p:spPr>
          <a:xfrm rot="16200000">
            <a:off x="3546865" y="1705205"/>
            <a:ext cx="1187124" cy="1203794"/>
          </a:xfrm>
          <a:prstGeom prst="pie">
            <a:avLst>
              <a:gd name="adj1" fmla="val 13950912"/>
              <a:gd name="adj2" fmla="val 16156632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85852" y="2285992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71868" y="4096566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786314" y="1428736"/>
            <a:ext cx="4572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АВС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параллелограмм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5357818" y="1785926"/>
                <a:ext cx="35004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b="1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В</a:t>
                </a:r>
                <a:r>
                  <a:rPr lang="en-US" sz="2000" b="1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  <a14:m>
                  <m:oMath xmlns:m="http://schemas.openxmlformats.org/officeDocument/2006/math">
                    <m:r>
                      <a:rPr lang="ru-RU" sz="2000" b="1" i="0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∩</m:t>
                    </m:r>
                  </m:oMath>
                </a14:m>
                <a:r>
                  <a:rPr lang="en-US" sz="2000" b="1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AC = O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    </a:t>
                </a:r>
                <a:endParaRPr lang="ru-RU" sz="2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7818" y="1785926"/>
                <a:ext cx="3500462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1916" b="-197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/>
          <p:cNvSpPr txBox="1"/>
          <p:nvPr/>
        </p:nvSpPr>
        <p:spPr>
          <a:xfrm>
            <a:off x="4714876" y="2071678"/>
            <a:ext cx="4071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Доказать: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ВО = О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D,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АО = ОС 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96925" y="2347656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Доказательство:</a:t>
            </a:r>
          </a:p>
          <a:p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Рассмотрим   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АОВ и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68"/>
          <p:cNvGrpSpPr/>
          <p:nvPr/>
        </p:nvGrpSpPr>
        <p:grpSpPr>
          <a:xfrm>
            <a:off x="4799963" y="4071942"/>
            <a:ext cx="4701228" cy="1138773"/>
            <a:chOff x="4799963" y="4071942"/>
            <a:chExt cx="4701228" cy="1138773"/>
          </a:xfrm>
        </p:grpSpPr>
        <p:sp>
          <p:nvSpPr>
            <p:cNvPr id="51" name="TextBox 50"/>
            <p:cNvSpPr txBox="1"/>
            <p:nvPr/>
          </p:nvSpPr>
          <p:spPr>
            <a:xfrm>
              <a:off x="4799963" y="4071942"/>
              <a:ext cx="4701228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000000"/>
                  </a:solidFill>
                </a:rPr>
                <a:t>    </a:t>
              </a:r>
              <a:r>
                <a:rPr lang="ru-RU" sz="20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АВ </a:t>
              </a:r>
              <a:r>
                <a:rPr lang="ru-RU" sz="20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</a:t>
              </a:r>
              <a:r>
                <a:rPr lang="ru-RU" sz="20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</a:t>
              </a:r>
              <a:r>
                <a:rPr lang="en-US" sz="20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ru-RU" sz="20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,  В</a:t>
              </a:r>
              <a:r>
                <a:rPr lang="en-US" sz="20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ru-RU" sz="20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sz="20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AC – </a:t>
              </a:r>
              <a:r>
                <a:rPr lang="ru-RU" sz="2000" i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секущие </a:t>
              </a:r>
            </a:p>
            <a:p>
              <a:r>
                <a:rPr lang="ru-RU" sz="20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          1 =   2 и      3 =   4     </a:t>
              </a:r>
            </a:p>
            <a:p>
              <a:r>
                <a:rPr lang="ru-RU" sz="20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i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(как  накрест лежащие  углы)</a:t>
              </a:r>
              <a:r>
                <a:rPr lang="ru-RU" sz="2400" i="1" dirty="0" smtClean="0">
                  <a:solidFill>
                    <a:srgbClr val="000000"/>
                  </a:solidFill>
                </a:rPr>
                <a:t> </a:t>
              </a:r>
              <a:endParaRPr lang="ru-RU" sz="2400" i="1" dirty="0">
                <a:solidFill>
                  <a:srgbClr val="000000"/>
                </a:solidFill>
              </a:endParaRPr>
            </a:p>
          </p:txBody>
        </p:sp>
        <p:graphicFrame>
          <p:nvGraphicFramePr>
            <p:cNvPr id="53" name="Объект 5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68676109"/>
                </p:ext>
              </p:extLst>
            </p:nvPr>
          </p:nvGraphicFramePr>
          <p:xfrm>
            <a:off x="6536529" y="4509882"/>
            <a:ext cx="285752" cy="2857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95" name="Формула" r:id="rId5" imgW="164880" imgH="152280" progId="Equation.3">
                    <p:embed/>
                  </p:oleObj>
                </mc:Choice>
                <mc:Fallback>
                  <p:oleObj name="Формула" r:id="rId5" imgW="164880" imgH="152280" progId="Equation.3">
                    <p:embed/>
                    <p:pic>
                      <p:nvPicPr>
                        <p:cNvPr id="0" name="Picture 1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36529" y="4509882"/>
                          <a:ext cx="285752" cy="2857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" name="Объект 5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34922038"/>
                </p:ext>
              </p:extLst>
            </p:nvPr>
          </p:nvGraphicFramePr>
          <p:xfrm>
            <a:off x="7108049" y="4488297"/>
            <a:ext cx="285752" cy="2857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96" name="Формула" r:id="rId7" imgW="164957" imgH="152268" progId="Equation.3">
                    <p:embed/>
                  </p:oleObj>
                </mc:Choice>
                <mc:Fallback>
                  <p:oleObj name="Формула" r:id="rId7" imgW="164957" imgH="152268" progId="Equation.3">
                    <p:embed/>
                    <p:pic>
                      <p:nvPicPr>
                        <p:cNvPr id="0" name="Picture 17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08049" y="4488297"/>
                          <a:ext cx="285752" cy="2857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" name="Объект 5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2667414"/>
                </p:ext>
              </p:extLst>
            </p:nvPr>
          </p:nvGraphicFramePr>
          <p:xfrm>
            <a:off x="5349377" y="4486922"/>
            <a:ext cx="285752" cy="2857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97" name="Формула" r:id="rId9" imgW="164957" imgH="152268" progId="Equation.3">
                    <p:embed/>
                  </p:oleObj>
                </mc:Choice>
                <mc:Fallback>
                  <p:oleObj name="Формула" r:id="rId9" imgW="164957" imgH="152268" progId="Equation.3">
                    <p:embed/>
                    <p:pic>
                      <p:nvPicPr>
                        <p:cNvPr id="0" name="Picture 17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49377" y="4486922"/>
                          <a:ext cx="285752" cy="2857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6" name="Объект 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8929975"/>
                </p:ext>
              </p:extLst>
            </p:nvPr>
          </p:nvGraphicFramePr>
          <p:xfrm>
            <a:off x="5868144" y="4483646"/>
            <a:ext cx="285752" cy="2857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98" name="Формула" r:id="rId11" imgW="164957" imgH="152268" progId="Equation.3">
                    <p:embed/>
                  </p:oleObj>
                </mc:Choice>
                <mc:Fallback>
                  <p:oleObj name="Формула" r:id="rId11" imgW="164957" imgH="152268" progId="Equation.3">
                    <p:embed/>
                    <p:pic>
                      <p:nvPicPr>
                        <p:cNvPr id="0" name="Picture 17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68144" y="4483646"/>
                          <a:ext cx="285752" cy="2857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7" name="TextBox 56"/>
          <p:cNvSpPr txBox="1"/>
          <p:nvPr/>
        </p:nvSpPr>
        <p:spPr>
          <a:xfrm>
            <a:off x="1357290" y="6027003"/>
            <a:ext cx="5572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Следовательно: 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АО = ОС, ВО = О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285852" y="5214950"/>
            <a:ext cx="775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FF"/>
                </a:solidFill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∆ АОВ = ∆СО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(по 2-му признаку равенства треугольников)</a:t>
            </a:r>
            <a:endParaRPr lang="ru-RU" sz="20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57422" y="2786058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29A744">
                    <a:lumMod val="75000"/>
                  </a:srgbClr>
                </a:solidFill>
              </a:rPr>
              <a:t>O</a:t>
            </a:r>
            <a:endParaRPr lang="ru-RU" sz="3600" b="1" dirty="0">
              <a:solidFill>
                <a:srgbClr val="29A744">
                  <a:lumMod val="75000"/>
                </a:srgb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14876" y="3214686"/>
            <a:ext cx="42148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FF"/>
                </a:solidFill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 = С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(противоположные стороны  параллелограмма)</a:t>
            </a:r>
            <a:endParaRPr lang="en-US" sz="2000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>
            <a:endCxn id="19" idx="4"/>
          </p:cNvCxnSpPr>
          <p:nvPr/>
        </p:nvCxnSpPr>
        <p:spPr>
          <a:xfrm>
            <a:off x="473838" y="2295304"/>
            <a:ext cx="4312476" cy="2334494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084238" y="2298692"/>
            <a:ext cx="3122634" cy="2354066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071802" y="2857496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3071802" y="2857496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0800000" flipV="1">
            <a:off x="1500166" y="2857496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0800000" flipV="1">
            <a:off x="1428728" y="2786058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928794" y="3714752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1928794" y="3714752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0800000" flipV="1">
            <a:off x="3286116" y="3857628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 flipV="1">
            <a:off x="3214678" y="3786190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10800000" flipV="1">
            <a:off x="1500166" y="2857496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10800000" flipV="1">
            <a:off x="1428728" y="2786058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10800000" flipV="1">
            <a:off x="3286116" y="3857628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rot="10800000" flipV="1">
            <a:off x="3214678" y="3786190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1085186" y="4629798"/>
            <a:ext cx="3714776" cy="13154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5400000">
            <a:off x="2679687" y="4630379"/>
            <a:ext cx="357190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486386" y="2299640"/>
            <a:ext cx="3714776" cy="158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5400000">
            <a:off x="2251059" y="2285748"/>
            <a:ext cx="357190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071802" y="2285992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возврат 9">
            <a:hlinkClick r:id="rId12" action="ppaction://hlinksldjump" highlightClick="1"/>
          </p:cNvPr>
          <p:cNvSpPr/>
          <p:nvPr/>
        </p:nvSpPr>
        <p:spPr>
          <a:xfrm>
            <a:off x="8460432" y="6427113"/>
            <a:ext cx="397848" cy="344915"/>
          </a:xfrm>
          <a:prstGeom prst="actionButtonRetur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575844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000"/>
                            </p:stCondLst>
                            <p:childTnLst>
                              <p:par>
                                <p:cTn id="206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25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8" grpId="0" animBg="1"/>
      <p:bldP spid="19" grpId="0" animBg="1"/>
      <p:bldP spid="24" grpId="0" animBg="1"/>
      <p:bldP spid="25" grpId="0" animBg="1"/>
      <p:bldP spid="26" grpId="0"/>
      <p:bldP spid="28" grpId="0" animBg="1"/>
      <p:bldP spid="29" grpId="0" animBg="1"/>
      <p:bldP spid="30" grpId="0"/>
      <p:bldP spid="31" grpId="0"/>
      <p:bldP spid="43" grpId="0"/>
      <p:bldP spid="48" grpId="0"/>
      <p:bldP spid="49" grpId="0"/>
      <p:bldP spid="57" grpId="0"/>
      <p:bldP spid="46" grpId="0"/>
      <p:bldP spid="16" grpId="0"/>
      <p:bldP spid="52" grpId="0"/>
      <p:bldP spid="2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внобедренный треугольник 7"/>
          <p:cNvSpPr/>
          <p:nvPr/>
        </p:nvSpPr>
        <p:spPr>
          <a:xfrm rot="8567930">
            <a:off x="4141610" y="2837292"/>
            <a:ext cx="4509512" cy="2562121"/>
          </a:xfrm>
          <a:prstGeom prst="triangle">
            <a:avLst>
              <a:gd name="adj" fmla="val 25702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9365149">
            <a:off x="2576987" y="761659"/>
            <a:ext cx="4519979" cy="2571752"/>
          </a:xfrm>
          <a:prstGeom prst="triangle">
            <a:avLst>
              <a:gd name="adj" fmla="val 25702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342765" y="4214818"/>
            <a:ext cx="10199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rgbClr val="C0504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82618" y="1142984"/>
            <a:ext cx="13293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b="1" dirty="0">
              <a:solidFill>
                <a:srgbClr val="C0504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289241" y="1142984"/>
            <a:ext cx="4366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b="1" dirty="0">
              <a:solidFill>
                <a:srgbClr val="C0504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124076" y="4203614"/>
            <a:ext cx="7596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dirty="0">
              <a:solidFill>
                <a:srgbClr val="C0504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Дуга 39"/>
          <p:cNvSpPr/>
          <p:nvPr/>
        </p:nvSpPr>
        <p:spPr>
          <a:xfrm rot="20859891">
            <a:off x="3494367" y="4030467"/>
            <a:ext cx="785818" cy="857256"/>
          </a:xfrm>
          <a:prstGeom prst="arc">
            <a:avLst>
              <a:gd name="adj1" fmla="val 15785568"/>
              <a:gd name="adj2" fmla="val 848736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уга 42"/>
          <p:cNvSpPr/>
          <p:nvPr/>
        </p:nvSpPr>
        <p:spPr>
          <a:xfrm rot="9908576">
            <a:off x="6935042" y="1336400"/>
            <a:ext cx="785818" cy="857256"/>
          </a:xfrm>
          <a:prstGeom prst="arc">
            <a:avLst>
              <a:gd name="adj1" fmla="val 15487075"/>
              <a:gd name="adj2" fmla="val 1089824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48"/>
          <p:cNvGrpSpPr/>
          <p:nvPr/>
        </p:nvGrpSpPr>
        <p:grpSpPr>
          <a:xfrm>
            <a:off x="7452718" y="3977296"/>
            <a:ext cx="942550" cy="1027842"/>
            <a:chOff x="4500562" y="4071942"/>
            <a:chExt cx="928694" cy="990608"/>
          </a:xfrm>
        </p:grpSpPr>
        <p:sp>
          <p:nvSpPr>
            <p:cNvPr id="44" name="Дуга 43"/>
            <p:cNvSpPr/>
            <p:nvPr/>
          </p:nvSpPr>
          <p:spPr>
            <a:xfrm rot="16200000">
              <a:off x="4572000" y="4143380"/>
              <a:ext cx="785818" cy="785818"/>
            </a:xfrm>
            <a:prstGeom prst="arc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Дуга 46"/>
            <p:cNvSpPr/>
            <p:nvPr/>
          </p:nvSpPr>
          <p:spPr>
            <a:xfrm rot="16200000">
              <a:off x="4469605" y="4102899"/>
              <a:ext cx="990608" cy="928694"/>
            </a:xfrm>
            <a:prstGeom prst="arc">
              <a:avLst>
                <a:gd name="adj1" fmla="val 16504922"/>
                <a:gd name="adj2" fmla="val 0"/>
              </a:avLst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49"/>
          <p:cNvGrpSpPr/>
          <p:nvPr/>
        </p:nvGrpSpPr>
        <p:grpSpPr>
          <a:xfrm rot="10800000">
            <a:off x="2882618" y="1183919"/>
            <a:ext cx="928694" cy="1046028"/>
            <a:chOff x="4500562" y="4071942"/>
            <a:chExt cx="928694" cy="990608"/>
          </a:xfrm>
        </p:grpSpPr>
        <p:sp>
          <p:nvSpPr>
            <p:cNvPr id="51" name="Дуга 50"/>
            <p:cNvSpPr/>
            <p:nvPr/>
          </p:nvSpPr>
          <p:spPr>
            <a:xfrm rot="16200000">
              <a:off x="4572000" y="4143380"/>
              <a:ext cx="785818" cy="785818"/>
            </a:xfrm>
            <a:prstGeom prst="arc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Дуга 51"/>
            <p:cNvSpPr/>
            <p:nvPr/>
          </p:nvSpPr>
          <p:spPr>
            <a:xfrm rot="16200000">
              <a:off x="4469605" y="4102899"/>
              <a:ext cx="990608" cy="928694"/>
            </a:xfrm>
            <a:prstGeom prst="arc">
              <a:avLst>
                <a:gd name="adj1" fmla="val 16504922"/>
                <a:gd name="adj2" fmla="val 0"/>
              </a:avLst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6" name="Пирог 65"/>
          <p:cNvSpPr/>
          <p:nvPr/>
        </p:nvSpPr>
        <p:spPr>
          <a:xfrm rot="3195730">
            <a:off x="3309587" y="3855655"/>
            <a:ext cx="1070505" cy="1193260"/>
          </a:xfrm>
          <a:prstGeom prst="pie">
            <a:avLst>
              <a:gd name="adj1" fmla="val 12135050"/>
              <a:gd name="adj2" fmla="val 16175889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7" name="Пирог 66"/>
          <p:cNvSpPr/>
          <p:nvPr/>
        </p:nvSpPr>
        <p:spPr>
          <a:xfrm rot="13609218">
            <a:off x="6851008" y="1095289"/>
            <a:ext cx="1114236" cy="1242134"/>
          </a:xfrm>
          <a:prstGeom prst="pie">
            <a:avLst>
              <a:gd name="adj1" fmla="val 12577588"/>
              <a:gd name="adj2" fmla="val 16555804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4" name="Полилиния 63"/>
          <p:cNvSpPr/>
          <p:nvPr/>
        </p:nvSpPr>
        <p:spPr>
          <a:xfrm>
            <a:off x="5250662" y="2857494"/>
            <a:ext cx="500066" cy="571504"/>
          </a:xfrm>
          <a:custGeom>
            <a:avLst/>
            <a:gdLst>
              <a:gd name="connsiteX0" fmla="*/ 142875 w 538162"/>
              <a:gd name="connsiteY0" fmla="*/ 671512 h 671512"/>
              <a:gd name="connsiteX1" fmla="*/ 57150 w 538162"/>
              <a:gd name="connsiteY1" fmla="*/ 242887 h 671512"/>
              <a:gd name="connsiteX2" fmla="*/ 485775 w 538162"/>
              <a:gd name="connsiteY2" fmla="*/ 500062 h 671512"/>
              <a:gd name="connsiteX3" fmla="*/ 371475 w 538162"/>
              <a:gd name="connsiteY3" fmla="*/ 0 h 671512"/>
              <a:gd name="connsiteX4" fmla="*/ 371475 w 538162"/>
              <a:gd name="connsiteY4" fmla="*/ 0 h 671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162" h="671512">
                <a:moveTo>
                  <a:pt x="142875" y="671512"/>
                </a:moveTo>
                <a:cubicBezTo>
                  <a:pt x="71437" y="471487"/>
                  <a:pt x="0" y="271462"/>
                  <a:pt x="57150" y="242887"/>
                </a:cubicBezTo>
                <a:cubicBezTo>
                  <a:pt x="114300" y="214312"/>
                  <a:pt x="433388" y="540543"/>
                  <a:pt x="485775" y="500062"/>
                </a:cubicBezTo>
                <a:cubicBezTo>
                  <a:pt x="538162" y="459581"/>
                  <a:pt x="371475" y="0"/>
                  <a:pt x="371475" y="0"/>
                </a:cubicBezTo>
                <a:lnTo>
                  <a:pt x="371475" y="0"/>
                </a:lnTo>
              </a:path>
            </a:pathLst>
          </a:cu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TextBox 70"/>
          <p:cNvSpPr txBox="1"/>
          <p:nvPr/>
        </p:nvSpPr>
        <p:spPr>
          <a:xfrm>
            <a:off x="3887276" y="3429000"/>
            <a:ext cx="94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6876256" y="2285992"/>
            <a:ext cx="10081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73" name="Пирог 72"/>
          <p:cNvSpPr/>
          <p:nvPr/>
        </p:nvSpPr>
        <p:spPr>
          <a:xfrm rot="6996348">
            <a:off x="3201837" y="3861380"/>
            <a:ext cx="1252715" cy="1195433"/>
          </a:xfrm>
          <a:prstGeom prst="pie">
            <a:avLst>
              <a:gd name="adj1" fmla="val 12413841"/>
              <a:gd name="adj2" fmla="val 14619779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4" name="Пирог 73"/>
          <p:cNvSpPr/>
          <p:nvPr/>
        </p:nvSpPr>
        <p:spPr>
          <a:xfrm rot="17867119">
            <a:off x="6787613" y="1167829"/>
            <a:ext cx="1185395" cy="1058246"/>
          </a:xfrm>
          <a:prstGeom prst="pie">
            <a:avLst>
              <a:gd name="adj1" fmla="val 12124319"/>
              <a:gd name="adj2" fmla="val 14585332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58" name="Прямая соединительная линия 57"/>
          <p:cNvCxnSpPr>
            <a:endCxn id="9" idx="4"/>
          </p:cNvCxnSpPr>
          <p:nvPr/>
        </p:nvCxnSpPr>
        <p:spPr>
          <a:xfrm flipV="1">
            <a:off x="3844839" y="1703249"/>
            <a:ext cx="3569442" cy="274961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4476974" y="3929066"/>
            <a:ext cx="3048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6396366" y="1706933"/>
            <a:ext cx="623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4</a:t>
            </a:r>
            <a:endParaRPr lang="ru-RU" sz="2800" b="1" dirty="0"/>
          </a:p>
        </p:txBody>
      </p:sp>
      <p:sp>
        <p:nvSpPr>
          <p:cNvPr id="77" name="Пирог 76"/>
          <p:cNvSpPr/>
          <p:nvPr/>
        </p:nvSpPr>
        <p:spPr>
          <a:xfrm rot="20742479">
            <a:off x="7414739" y="3889031"/>
            <a:ext cx="1257872" cy="1174435"/>
          </a:xfrm>
          <a:prstGeom prst="pie">
            <a:avLst>
              <a:gd name="adj1" fmla="val 11686544"/>
              <a:gd name="adj2" fmla="val 16106329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2" name="Прямая соединительная линия 11"/>
          <p:cNvCxnSpPr>
            <a:endCxn id="8" idx="0"/>
          </p:cNvCxnSpPr>
          <p:nvPr/>
        </p:nvCxnSpPr>
        <p:spPr>
          <a:xfrm rot="16200000" flipH="1">
            <a:off x="6340605" y="2773178"/>
            <a:ext cx="2770593" cy="635549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5919373" y="2357164"/>
            <a:ext cx="11024" cy="4227145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ирог 77"/>
          <p:cNvSpPr/>
          <p:nvPr/>
        </p:nvSpPr>
        <p:spPr>
          <a:xfrm rot="10124834">
            <a:off x="2500476" y="1153935"/>
            <a:ext cx="1367923" cy="1105997"/>
          </a:xfrm>
          <a:prstGeom prst="pie">
            <a:avLst>
              <a:gd name="adj1" fmla="val 11451183"/>
              <a:gd name="adj2" fmla="val 16056911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7" name="Прямая соединительная линия 16"/>
          <p:cNvCxnSpPr>
            <a:endCxn id="9" idx="4"/>
          </p:cNvCxnSpPr>
          <p:nvPr/>
        </p:nvCxnSpPr>
        <p:spPr>
          <a:xfrm>
            <a:off x="3170148" y="1690656"/>
            <a:ext cx="4244133" cy="12593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9" idx="0"/>
          </p:cNvCxnSpPr>
          <p:nvPr/>
        </p:nvCxnSpPr>
        <p:spPr>
          <a:xfrm rot="16200000" flipH="1">
            <a:off x="2118249" y="2754864"/>
            <a:ext cx="2764187" cy="63181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Заголовок 3"/>
          <p:cNvSpPr>
            <a:spLocks noGrp="1"/>
          </p:cNvSpPr>
          <p:nvPr>
            <p:ph type="title"/>
          </p:nvPr>
        </p:nvSpPr>
        <p:spPr>
          <a:xfrm>
            <a:off x="1500166" y="0"/>
            <a:ext cx="6143636" cy="960120"/>
          </a:xfrm>
          <a:noFill/>
        </p:spPr>
        <p:txBody>
          <a:bodyPr anchor="t">
            <a:normAutofit fontScale="90000"/>
          </a:bodyPr>
          <a:lstStyle/>
          <a:p>
            <a:pPr lvl="0"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Повторите  доказательство свойства 1</a:t>
            </a:r>
            <a:r>
              <a:rPr lang="ru-RU" sz="3600" b="1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самостоятельно!</a:t>
            </a:r>
            <a:r>
              <a:rPr lang="ru-RU" sz="2800" dirty="0" smtClean="0">
                <a:solidFill>
                  <a:prstClr val="black"/>
                </a:solidFill>
              </a:rPr>
              <a:t/>
            </a:r>
            <a:br>
              <a:rPr lang="ru-RU" sz="2800" dirty="0" smtClean="0">
                <a:solidFill>
                  <a:prstClr val="black"/>
                </a:solidFill>
              </a:rPr>
            </a:br>
            <a:endParaRPr lang="ru-RU" sz="28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7638241" y="3166015"/>
            <a:ext cx="285752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364399" y="3170775"/>
            <a:ext cx="285752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40"/>
          <p:cNvGrpSpPr/>
          <p:nvPr/>
        </p:nvGrpSpPr>
        <p:grpSpPr>
          <a:xfrm>
            <a:off x="5064425" y="1545799"/>
            <a:ext cx="214314" cy="285752"/>
            <a:chOff x="2143108" y="1643050"/>
            <a:chExt cx="214314" cy="285752"/>
          </a:xfrm>
        </p:grpSpPr>
        <p:cxnSp>
          <p:nvCxnSpPr>
            <p:cNvPr id="36" name="Прямая соединительная линия 35"/>
            <p:cNvCxnSpPr/>
            <p:nvPr/>
          </p:nvCxnSpPr>
          <p:spPr>
            <a:xfrm rot="16200000" flipH="1">
              <a:off x="2143108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6200000" flipH="1">
              <a:off x="2071670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41"/>
          <p:cNvGrpSpPr/>
          <p:nvPr/>
        </p:nvGrpSpPr>
        <p:grpSpPr>
          <a:xfrm>
            <a:off x="5429257" y="4309987"/>
            <a:ext cx="214314" cy="285752"/>
            <a:chOff x="2857488" y="4357694"/>
            <a:chExt cx="214314" cy="285752"/>
          </a:xfrm>
        </p:grpSpPr>
        <p:cxnSp>
          <p:nvCxnSpPr>
            <p:cNvPr id="38" name="Прямая соединительная линия 37"/>
            <p:cNvCxnSpPr/>
            <p:nvPr/>
          </p:nvCxnSpPr>
          <p:spPr>
            <a:xfrm rot="16200000" flipH="1">
              <a:off x="2857488" y="4429132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16200000" flipH="1">
              <a:off x="2786050" y="4429132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513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35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255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259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0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2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26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6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267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21" grpId="0"/>
      <p:bldP spid="22" grpId="0"/>
      <p:bldP spid="23" grpId="0"/>
      <p:bldP spid="24" grpId="0"/>
      <p:bldP spid="40" grpId="0" animBg="1"/>
      <p:bldP spid="40" grpId="1" animBg="1"/>
      <p:bldP spid="43" grpId="0" animBg="1"/>
      <p:bldP spid="43" grpId="1" animBg="1"/>
      <p:bldP spid="66" grpId="0" animBg="1"/>
      <p:bldP spid="67" grpId="0" animBg="1"/>
      <p:bldP spid="64" grpId="0" animBg="1"/>
      <p:bldP spid="71" grpId="0"/>
      <p:bldP spid="72" grpId="0"/>
      <p:bldP spid="73" grpId="0" animBg="1"/>
      <p:bldP spid="74" grpId="0" animBg="1"/>
      <p:bldP spid="75" grpId="0"/>
      <p:bldP spid="76" grpId="0"/>
      <p:bldP spid="77" grpId="0" animBg="1"/>
      <p:bldP spid="7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7290" y="116632"/>
            <a:ext cx="7072330" cy="936104"/>
          </a:xfrm>
          <a:noFill/>
        </p:spPr>
        <p:txBody>
          <a:bodyPr anchor="t">
            <a:noAutofit/>
          </a:bodyPr>
          <a:lstStyle/>
          <a:p>
            <a:pPr algn="ctr"/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Повторите  доказательство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2</a:t>
            </a:r>
            <a:r>
              <a:rPr lang="ru-RU" sz="3200" b="1" i="1" baseline="30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самостоятельно!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араллелограмм 4"/>
          <p:cNvSpPr/>
          <p:nvPr/>
        </p:nvSpPr>
        <p:spPr>
          <a:xfrm flipH="1">
            <a:off x="3192024" y="2316847"/>
            <a:ext cx="4286280" cy="2357454"/>
          </a:xfrm>
          <a:prstGeom prst="parallelogram">
            <a:avLst>
              <a:gd name="adj" fmla="val 25000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86162" y="1714488"/>
            <a:ext cx="539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В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1714488"/>
            <a:ext cx="1046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60834" y="4643446"/>
            <a:ext cx="783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С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8992" y="4643446"/>
            <a:ext cx="96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D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>
          <a:xfrm rot="10800000">
            <a:off x="3192024" y="2324449"/>
            <a:ext cx="3694138" cy="1193808"/>
          </a:xfrm>
          <a:prstGeom prst="triangle">
            <a:avLst>
              <a:gd name="adj" fmla="val 42223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746059" y="3495574"/>
            <a:ext cx="3714776" cy="1214446"/>
          </a:xfrm>
          <a:prstGeom prst="triangle">
            <a:avLst>
              <a:gd name="adj" fmla="val 41775"/>
            </a:avLst>
          </a:prstGeom>
          <a:solidFill>
            <a:schemeClr val="bg1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ирог 23"/>
          <p:cNvSpPr/>
          <p:nvPr/>
        </p:nvSpPr>
        <p:spPr>
          <a:xfrm rot="19961956">
            <a:off x="2475531" y="1758097"/>
            <a:ext cx="1522202" cy="1205441"/>
          </a:xfrm>
          <a:prstGeom prst="pie">
            <a:avLst>
              <a:gd name="adj1" fmla="val 1417679"/>
              <a:gd name="adj2" fmla="val 3272402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Пирог 24"/>
          <p:cNvSpPr/>
          <p:nvPr/>
        </p:nvSpPr>
        <p:spPr>
          <a:xfrm rot="9255122">
            <a:off x="6600402" y="4049591"/>
            <a:ext cx="1576145" cy="1249421"/>
          </a:xfrm>
          <a:prstGeom prst="pie">
            <a:avLst>
              <a:gd name="adj1" fmla="val 1481604"/>
              <a:gd name="adj2" fmla="val 3330046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67995" y="4143380"/>
            <a:ext cx="1778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787000" y="2285992"/>
            <a:ext cx="657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</a:t>
            </a:r>
            <a:endParaRPr lang="ru-RU" sz="2800" b="1" dirty="0"/>
          </a:p>
        </p:txBody>
      </p:sp>
      <p:sp>
        <p:nvSpPr>
          <p:cNvPr id="28" name="Пирог 27"/>
          <p:cNvSpPr/>
          <p:nvPr/>
        </p:nvSpPr>
        <p:spPr>
          <a:xfrm rot="5828605">
            <a:off x="3187864" y="4123847"/>
            <a:ext cx="1116385" cy="1160539"/>
          </a:xfrm>
          <a:prstGeom prst="pie">
            <a:avLst>
              <a:gd name="adj1" fmla="val 13495351"/>
              <a:gd name="adj2" fmla="val 15784007"/>
            </a:avLst>
          </a:prstGeom>
          <a:solidFill>
            <a:srgbClr val="FFC000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ирог 28"/>
          <p:cNvSpPr/>
          <p:nvPr/>
        </p:nvSpPr>
        <p:spPr>
          <a:xfrm rot="16200000">
            <a:off x="6236519" y="1733258"/>
            <a:ext cx="1187124" cy="1203794"/>
          </a:xfrm>
          <a:prstGeom prst="pie">
            <a:avLst>
              <a:gd name="adj1" fmla="val 13950912"/>
              <a:gd name="adj2" fmla="val 16156632"/>
            </a:avLst>
          </a:prstGeom>
          <a:solidFill>
            <a:srgbClr val="FFC000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10805" y="2285992"/>
            <a:ext cx="1028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3</a:t>
            </a:r>
            <a:endParaRPr lang="ru-RU" sz="2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228184" y="4143380"/>
            <a:ext cx="657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4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039093" y="2821560"/>
            <a:ext cx="1518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O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1" name="Прямая соединительная линия 10"/>
          <p:cNvCxnSpPr>
            <a:endCxn id="19" idx="4"/>
          </p:cNvCxnSpPr>
          <p:nvPr/>
        </p:nvCxnSpPr>
        <p:spPr>
          <a:xfrm>
            <a:off x="3192024" y="2309146"/>
            <a:ext cx="4268811" cy="2400874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3773847" y="2318101"/>
            <a:ext cx="3122634" cy="2354066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870994" y="2895109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5870994" y="2895109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0800000" flipV="1">
            <a:off x="4071914" y="2897356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0800000" flipV="1">
            <a:off x="4010805" y="2821560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536281" y="3905256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4536281" y="3905256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0800000" flipV="1">
            <a:off x="5858285" y="3908432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 flipV="1">
            <a:off x="5789373" y="3798099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10800000" flipV="1">
            <a:off x="4071914" y="2893215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10800000" flipV="1">
            <a:off x="4010805" y="2789846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10800000" flipV="1">
            <a:off x="5870994" y="3908432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rot="10800000" flipV="1">
            <a:off x="5787001" y="3780637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3773847" y="4704117"/>
            <a:ext cx="3714776" cy="24699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5117646" y="4782468"/>
            <a:ext cx="357190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171386" y="2293453"/>
            <a:ext cx="3714776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5027601" y="2368314"/>
            <a:ext cx="357190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Управляющая кнопка: возврат 1">
            <a:hlinkClick r:id="rId3" action="ppaction://hlinksldjump" highlightClick="1"/>
          </p:cNvPr>
          <p:cNvSpPr/>
          <p:nvPr/>
        </p:nvSpPr>
        <p:spPr>
          <a:xfrm>
            <a:off x="8532000" y="6453335"/>
            <a:ext cx="395878" cy="309191"/>
          </a:xfrm>
          <a:prstGeom prst="actionButtonRetur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50864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8" grpId="0" animBg="1"/>
      <p:bldP spid="19" grpId="0" animBg="1"/>
      <p:bldP spid="24" grpId="0" animBg="1"/>
      <p:bldP spid="25" grpId="0" animBg="1"/>
      <p:bldP spid="26" grpId="0"/>
      <p:bldP spid="27" grpId="0"/>
      <p:bldP spid="28" grpId="0" animBg="1"/>
      <p:bldP spid="29" grpId="0" animBg="1"/>
      <p:bldP spid="30" grpId="0"/>
      <p:bldP spid="31" grpId="0"/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142852"/>
            <a:ext cx="4059739" cy="78581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Построение параллелограмма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reeform 21" descr="Дуб"/>
          <p:cNvSpPr>
            <a:spLocks/>
          </p:cNvSpPr>
          <p:nvPr/>
        </p:nvSpPr>
        <p:spPr bwMode="auto">
          <a:xfrm rot="8677693">
            <a:off x="1061538" y="1862463"/>
            <a:ext cx="1849437" cy="3422650"/>
          </a:xfrm>
          <a:custGeom>
            <a:avLst/>
            <a:gdLst/>
            <a:ahLst/>
            <a:cxnLst>
              <a:cxn ang="0">
                <a:pos x="566" y="8"/>
              </a:cxn>
              <a:cxn ang="0">
                <a:pos x="1438" y="2016"/>
              </a:cxn>
              <a:cxn ang="0">
                <a:pos x="1190" y="1912"/>
              </a:cxn>
              <a:cxn ang="0">
                <a:pos x="280" y="2296"/>
              </a:cxn>
              <a:cxn ang="0">
                <a:pos x="14" y="2617"/>
              </a:cxn>
              <a:cxn ang="0">
                <a:pos x="275" y="2307"/>
              </a:cxn>
              <a:cxn ang="0">
                <a:pos x="623" y="621"/>
              </a:cxn>
              <a:cxn ang="0">
                <a:pos x="566" y="0"/>
              </a:cxn>
              <a:cxn ang="0">
                <a:pos x="633" y="624"/>
              </a:cxn>
              <a:cxn ang="0">
                <a:pos x="1184" y="1920"/>
              </a:cxn>
              <a:cxn ang="0">
                <a:pos x="1430" y="2016"/>
              </a:cxn>
              <a:cxn ang="0">
                <a:pos x="0" y="2634"/>
              </a:cxn>
              <a:cxn ang="0">
                <a:pos x="566" y="8"/>
              </a:cxn>
            </a:cxnLst>
            <a:rect l="0" t="0" r="r" b="b"/>
            <a:pathLst>
              <a:path w="1438" h="2634">
                <a:moveTo>
                  <a:pt x="566" y="8"/>
                </a:moveTo>
                <a:lnTo>
                  <a:pt x="1438" y="2016"/>
                </a:lnTo>
                <a:lnTo>
                  <a:pt x="1190" y="1912"/>
                </a:lnTo>
                <a:lnTo>
                  <a:pt x="280" y="2296"/>
                </a:lnTo>
                <a:lnTo>
                  <a:pt x="14" y="2617"/>
                </a:lnTo>
                <a:lnTo>
                  <a:pt x="275" y="2307"/>
                </a:lnTo>
                <a:lnTo>
                  <a:pt x="623" y="621"/>
                </a:lnTo>
                <a:lnTo>
                  <a:pt x="566" y="0"/>
                </a:lnTo>
                <a:lnTo>
                  <a:pt x="633" y="624"/>
                </a:lnTo>
                <a:lnTo>
                  <a:pt x="1184" y="1920"/>
                </a:lnTo>
                <a:lnTo>
                  <a:pt x="1430" y="2016"/>
                </a:lnTo>
                <a:lnTo>
                  <a:pt x="0" y="2634"/>
                </a:lnTo>
                <a:lnTo>
                  <a:pt x="566" y="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4" name="Freeform 14"/>
          <p:cNvSpPr>
            <a:spLocks/>
          </p:cNvSpPr>
          <p:nvPr/>
        </p:nvSpPr>
        <p:spPr bwMode="auto">
          <a:xfrm>
            <a:off x="1714480" y="1571612"/>
            <a:ext cx="1714512" cy="392909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52" y="3592"/>
              </a:cxn>
            </a:cxnLst>
            <a:rect l="0" t="0" r="r" b="b"/>
            <a:pathLst>
              <a:path w="1552" h="3592">
                <a:moveTo>
                  <a:pt x="0" y="0"/>
                </a:moveTo>
                <a:lnTo>
                  <a:pt x="1552" y="3592"/>
                </a:lnTo>
              </a:path>
            </a:pathLst>
          </a:custGeom>
          <a:noFill/>
          <a:ln w="381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" name="Freeform 19"/>
          <p:cNvSpPr>
            <a:spLocks/>
          </p:cNvSpPr>
          <p:nvPr/>
        </p:nvSpPr>
        <p:spPr bwMode="auto">
          <a:xfrm>
            <a:off x="3929058" y="1571612"/>
            <a:ext cx="1857388" cy="428628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84" y="3736"/>
              </a:cxn>
            </a:cxnLst>
            <a:rect l="0" t="0" r="r" b="b"/>
            <a:pathLst>
              <a:path w="1584" h="3736">
                <a:moveTo>
                  <a:pt x="0" y="0"/>
                </a:moveTo>
                <a:lnTo>
                  <a:pt x="1584" y="3736"/>
                </a:lnTo>
              </a:path>
            </a:pathLst>
          </a:custGeom>
          <a:noFill/>
          <a:ln w="381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ru-RU"/>
          </a:p>
        </p:txBody>
      </p:sp>
      <p:grpSp>
        <p:nvGrpSpPr>
          <p:cNvPr id="8" name="Group 22"/>
          <p:cNvGrpSpPr>
            <a:grpSpLocks/>
          </p:cNvGrpSpPr>
          <p:nvPr/>
        </p:nvGrpSpPr>
        <p:grpSpPr bwMode="auto">
          <a:xfrm rot="-2138425">
            <a:off x="1605391" y="2258992"/>
            <a:ext cx="2806710" cy="5676920"/>
            <a:chOff x="2032" y="688"/>
            <a:chExt cx="1768" cy="3576"/>
          </a:xfrm>
          <a:blipFill>
            <a:blip r:embed="rId3"/>
            <a:tile tx="0" ty="0" sx="100000" sy="100000" flip="none" algn="tl"/>
          </a:blipFill>
        </p:grpSpPr>
        <p:sp>
          <p:nvSpPr>
            <p:cNvPr id="9" name="Freeform 23" descr="Папирус"/>
            <p:cNvSpPr>
              <a:spLocks/>
            </p:cNvSpPr>
            <p:nvPr/>
          </p:nvSpPr>
          <p:spPr bwMode="auto">
            <a:xfrm>
              <a:off x="2032" y="688"/>
              <a:ext cx="1768" cy="3576"/>
            </a:xfrm>
            <a:custGeom>
              <a:avLst/>
              <a:gdLst/>
              <a:ahLst/>
              <a:cxnLst>
                <a:cxn ang="0">
                  <a:pos x="312" y="0"/>
                </a:cxn>
                <a:cxn ang="0">
                  <a:pos x="0" y="128"/>
                </a:cxn>
                <a:cxn ang="0">
                  <a:pos x="1480" y="3576"/>
                </a:cxn>
                <a:cxn ang="0">
                  <a:pos x="1768" y="3432"/>
                </a:cxn>
                <a:cxn ang="0">
                  <a:pos x="312" y="0"/>
                </a:cxn>
              </a:cxnLst>
              <a:rect l="0" t="0" r="r" b="b"/>
              <a:pathLst>
                <a:path w="1768" h="3576">
                  <a:moveTo>
                    <a:pt x="312" y="0"/>
                  </a:moveTo>
                  <a:lnTo>
                    <a:pt x="0" y="128"/>
                  </a:lnTo>
                  <a:lnTo>
                    <a:pt x="1480" y="3576"/>
                  </a:lnTo>
                  <a:lnTo>
                    <a:pt x="1768" y="3432"/>
                  </a:lnTo>
                  <a:lnTo>
                    <a:pt x="312" y="0"/>
                  </a:lnTo>
                  <a:close/>
                </a:path>
              </a:pathLst>
            </a:custGeom>
            <a:grpFill/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" name="Oval 24"/>
            <p:cNvSpPr>
              <a:spLocks noChangeArrowheads="1"/>
            </p:cNvSpPr>
            <p:nvPr/>
          </p:nvSpPr>
          <p:spPr bwMode="auto">
            <a:xfrm>
              <a:off x="2245" y="890"/>
              <a:ext cx="91" cy="89"/>
            </a:xfrm>
            <a:prstGeom prst="ellipse">
              <a:avLst/>
            </a:prstGeom>
            <a:grp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26"/>
          <p:cNvGrpSpPr>
            <a:grpSpLocks/>
          </p:cNvGrpSpPr>
          <p:nvPr/>
        </p:nvGrpSpPr>
        <p:grpSpPr bwMode="auto">
          <a:xfrm rot="19181055" flipH="1">
            <a:off x="5217886" y="3798772"/>
            <a:ext cx="3205163" cy="1406525"/>
            <a:chOff x="763" y="1945"/>
            <a:chExt cx="2019" cy="886"/>
          </a:xfrm>
        </p:grpSpPr>
        <p:sp>
          <p:nvSpPr>
            <p:cNvPr id="12" name="Freeform 27"/>
            <p:cNvSpPr>
              <a:spLocks/>
            </p:cNvSpPr>
            <p:nvPr/>
          </p:nvSpPr>
          <p:spPr bwMode="auto">
            <a:xfrm rot="18283326">
              <a:off x="1322" y="1450"/>
              <a:ext cx="852" cy="1909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227" y="0"/>
                </a:cxn>
                <a:cxn ang="0">
                  <a:pos x="1179" y="2540"/>
                </a:cxn>
                <a:cxn ang="0">
                  <a:pos x="1252" y="3125"/>
                </a:cxn>
                <a:cxn ang="0">
                  <a:pos x="952" y="2630"/>
                </a:cxn>
                <a:cxn ang="0">
                  <a:pos x="0" y="90"/>
                </a:cxn>
              </a:cxnLst>
              <a:rect l="0" t="0" r="r" b="b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28"/>
            <p:cNvSpPr>
              <a:spLocks/>
            </p:cNvSpPr>
            <p:nvPr/>
          </p:nvSpPr>
          <p:spPr bwMode="auto">
            <a:xfrm rot="18283326">
              <a:off x="2483" y="2398"/>
              <a:ext cx="215" cy="371"/>
            </a:xfrm>
            <a:custGeom>
              <a:avLst/>
              <a:gdLst/>
              <a:ahLst/>
              <a:cxnLst>
                <a:cxn ang="0">
                  <a:pos x="316" y="608"/>
                </a:cxn>
                <a:cxn ang="0">
                  <a:pos x="227" y="0"/>
                </a:cxn>
                <a:cxn ang="0">
                  <a:pos x="0" y="90"/>
                </a:cxn>
                <a:cxn ang="0">
                  <a:pos x="316" y="608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29"/>
            <p:cNvSpPr>
              <a:spLocks/>
            </p:cNvSpPr>
            <p:nvPr/>
          </p:nvSpPr>
          <p:spPr bwMode="auto">
            <a:xfrm rot="18283326">
              <a:off x="2671" y="2522"/>
              <a:ext cx="82" cy="141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0" y="25"/>
                </a:cxn>
                <a:cxn ang="0">
                  <a:pos x="121" y="230"/>
                </a:cxn>
                <a:cxn ang="0">
                  <a:pos x="85" y="0"/>
                </a:cxn>
              </a:cxnLst>
              <a:rect l="0" t="0" r="r" b="b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A660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" name="Group 30"/>
            <p:cNvGrpSpPr>
              <a:grpSpLocks/>
            </p:cNvGrpSpPr>
            <p:nvPr/>
          </p:nvGrpSpPr>
          <p:grpSpPr bwMode="auto">
            <a:xfrm>
              <a:off x="763" y="1945"/>
              <a:ext cx="1677" cy="744"/>
              <a:chOff x="763" y="1945"/>
              <a:chExt cx="1677" cy="744"/>
            </a:xfrm>
          </p:grpSpPr>
          <p:sp>
            <p:nvSpPr>
              <p:cNvPr id="16" name="Freeform 31"/>
              <p:cNvSpPr>
                <a:spLocks/>
              </p:cNvSpPr>
              <p:nvPr/>
            </p:nvSpPr>
            <p:spPr bwMode="auto">
              <a:xfrm rot="-3316674">
                <a:off x="1271" y="1519"/>
                <a:ext cx="744" cy="1595"/>
              </a:xfrm>
              <a:custGeom>
                <a:avLst/>
                <a:gdLst/>
                <a:ahLst/>
                <a:cxnLst>
                  <a:cxn ang="0">
                    <a:pos x="867" y="2612"/>
                  </a:cxn>
                  <a:cxn ang="0">
                    <a:pos x="1094" y="2522"/>
                  </a:cxn>
                  <a:cxn ang="0">
                    <a:pos x="1016" y="2554"/>
                  </a:cxn>
                  <a:cxn ang="0">
                    <a:pos x="84" y="0"/>
                  </a:cxn>
                  <a:cxn ang="0">
                    <a:pos x="0" y="30"/>
                  </a:cxn>
                  <a:cxn ang="0">
                    <a:pos x="940" y="2584"/>
                  </a:cxn>
                </a:cxnLst>
                <a:rect l="0" t="0" r="r" b="b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32"/>
              <p:cNvSpPr>
                <a:spLocks/>
              </p:cNvSpPr>
              <p:nvPr/>
            </p:nvSpPr>
            <p:spPr bwMode="auto">
              <a:xfrm>
                <a:off x="763" y="2084"/>
                <a:ext cx="42" cy="15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41" y="48"/>
                  </a:cxn>
                  <a:cxn ang="0">
                    <a:pos x="29" y="116"/>
                  </a:cxn>
                  <a:cxn ang="0">
                    <a:pos x="9" y="152"/>
                  </a:cxn>
                  <a:cxn ang="0">
                    <a:pos x="1" y="96"/>
                  </a:cxn>
                  <a:cxn ang="0">
                    <a:pos x="5" y="52"/>
                  </a:cxn>
                  <a:cxn ang="0">
                    <a:pos x="33" y="0"/>
                  </a:cxn>
                </a:cxnLst>
                <a:rect l="0" t="0" r="r" b="b"/>
                <a:pathLst>
                  <a:path w="42" h="155">
                    <a:moveTo>
                      <a:pt x="33" y="0"/>
                    </a:moveTo>
                    <a:cubicBezTo>
                      <a:pt x="42" y="3"/>
                      <a:pt x="42" y="29"/>
                      <a:pt x="41" y="48"/>
                    </a:cubicBezTo>
                    <a:cubicBezTo>
                      <a:pt x="40" y="67"/>
                      <a:pt x="34" y="99"/>
                      <a:pt x="29" y="116"/>
                    </a:cubicBezTo>
                    <a:cubicBezTo>
                      <a:pt x="24" y="133"/>
                      <a:pt x="14" y="155"/>
                      <a:pt x="9" y="152"/>
                    </a:cubicBezTo>
                    <a:cubicBezTo>
                      <a:pt x="4" y="149"/>
                      <a:pt x="2" y="113"/>
                      <a:pt x="1" y="96"/>
                    </a:cubicBezTo>
                    <a:cubicBezTo>
                      <a:pt x="0" y="79"/>
                      <a:pt x="0" y="68"/>
                      <a:pt x="5" y="52"/>
                    </a:cubicBezTo>
                    <a:cubicBezTo>
                      <a:pt x="10" y="36"/>
                      <a:pt x="27" y="11"/>
                      <a:pt x="33" y="0"/>
                    </a:cubicBezTo>
                    <a:close/>
                  </a:path>
                </a:pathLst>
              </a:custGeom>
              <a:solidFill>
                <a:srgbClr val="CC0F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sp>
        <p:nvSpPr>
          <p:cNvPr id="19" name="Freeform 21" descr="Дуб"/>
          <p:cNvSpPr>
            <a:spLocks/>
          </p:cNvSpPr>
          <p:nvPr/>
        </p:nvSpPr>
        <p:spPr bwMode="auto">
          <a:xfrm rot="4675377">
            <a:off x="1870867" y="622529"/>
            <a:ext cx="1849437" cy="3422650"/>
          </a:xfrm>
          <a:custGeom>
            <a:avLst/>
            <a:gdLst/>
            <a:ahLst/>
            <a:cxnLst>
              <a:cxn ang="0">
                <a:pos x="566" y="8"/>
              </a:cxn>
              <a:cxn ang="0">
                <a:pos x="1438" y="2016"/>
              </a:cxn>
              <a:cxn ang="0">
                <a:pos x="1190" y="1912"/>
              </a:cxn>
              <a:cxn ang="0">
                <a:pos x="280" y="2296"/>
              </a:cxn>
              <a:cxn ang="0">
                <a:pos x="14" y="2617"/>
              </a:cxn>
              <a:cxn ang="0">
                <a:pos x="275" y="2307"/>
              </a:cxn>
              <a:cxn ang="0">
                <a:pos x="623" y="621"/>
              </a:cxn>
              <a:cxn ang="0">
                <a:pos x="566" y="0"/>
              </a:cxn>
              <a:cxn ang="0">
                <a:pos x="633" y="624"/>
              </a:cxn>
              <a:cxn ang="0">
                <a:pos x="1184" y="1920"/>
              </a:cxn>
              <a:cxn ang="0">
                <a:pos x="1430" y="2016"/>
              </a:cxn>
              <a:cxn ang="0">
                <a:pos x="0" y="2634"/>
              </a:cxn>
              <a:cxn ang="0">
                <a:pos x="566" y="8"/>
              </a:cxn>
            </a:cxnLst>
            <a:rect l="0" t="0" r="r" b="b"/>
            <a:pathLst>
              <a:path w="1438" h="2634">
                <a:moveTo>
                  <a:pt x="566" y="8"/>
                </a:moveTo>
                <a:lnTo>
                  <a:pt x="1438" y="2016"/>
                </a:lnTo>
                <a:lnTo>
                  <a:pt x="1190" y="1912"/>
                </a:lnTo>
                <a:lnTo>
                  <a:pt x="280" y="2296"/>
                </a:lnTo>
                <a:lnTo>
                  <a:pt x="14" y="2617"/>
                </a:lnTo>
                <a:lnTo>
                  <a:pt x="275" y="2307"/>
                </a:lnTo>
                <a:lnTo>
                  <a:pt x="623" y="621"/>
                </a:lnTo>
                <a:lnTo>
                  <a:pt x="566" y="0"/>
                </a:lnTo>
                <a:lnTo>
                  <a:pt x="633" y="624"/>
                </a:lnTo>
                <a:lnTo>
                  <a:pt x="1184" y="1920"/>
                </a:lnTo>
                <a:lnTo>
                  <a:pt x="1430" y="2016"/>
                </a:lnTo>
                <a:lnTo>
                  <a:pt x="0" y="2634"/>
                </a:lnTo>
                <a:lnTo>
                  <a:pt x="566" y="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grpSp>
        <p:nvGrpSpPr>
          <p:cNvPr id="20" name="Group 26"/>
          <p:cNvGrpSpPr>
            <a:grpSpLocks/>
          </p:cNvGrpSpPr>
          <p:nvPr/>
        </p:nvGrpSpPr>
        <p:grpSpPr bwMode="auto">
          <a:xfrm rot="19181055" flipH="1">
            <a:off x="1217358" y="-259546"/>
            <a:ext cx="3205163" cy="1406525"/>
            <a:chOff x="763" y="1945"/>
            <a:chExt cx="2019" cy="886"/>
          </a:xfrm>
        </p:grpSpPr>
        <p:sp>
          <p:nvSpPr>
            <p:cNvPr id="21" name="Freeform 27"/>
            <p:cNvSpPr>
              <a:spLocks/>
            </p:cNvSpPr>
            <p:nvPr/>
          </p:nvSpPr>
          <p:spPr bwMode="auto">
            <a:xfrm rot="18283326">
              <a:off x="1322" y="1450"/>
              <a:ext cx="852" cy="1909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227" y="0"/>
                </a:cxn>
                <a:cxn ang="0">
                  <a:pos x="1179" y="2540"/>
                </a:cxn>
                <a:cxn ang="0">
                  <a:pos x="1252" y="3125"/>
                </a:cxn>
                <a:cxn ang="0">
                  <a:pos x="952" y="2630"/>
                </a:cxn>
                <a:cxn ang="0">
                  <a:pos x="0" y="90"/>
                </a:cxn>
              </a:cxnLst>
              <a:rect l="0" t="0" r="r" b="b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8"/>
            <p:cNvSpPr>
              <a:spLocks/>
            </p:cNvSpPr>
            <p:nvPr/>
          </p:nvSpPr>
          <p:spPr bwMode="auto">
            <a:xfrm rot="18283326">
              <a:off x="2483" y="2398"/>
              <a:ext cx="215" cy="371"/>
            </a:xfrm>
            <a:custGeom>
              <a:avLst/>
              <a:gdLst/>
              <a:ahLst/>
              <a:cxnLst>
                <a:cxn ang="0">
                  <a:pos x="316" y="608"/>
                </a:cxn>
                <a:cxn ang="0">
                  <a:pos x="227" y="0"/>
                </a:cxn>
                <a:cxn ang="0">
                  <a:pos x="0" y="90"/>
                </a:cxn>
                <a:cxn ang="0">
                  <a:pos x="316" y="608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9"/>
            <p:cNvSpPr>
              <a:spLocks/>
            </p:cNvSpPr>
            <p:nvPr/>
          </p:nvSpPr>
          <p:spPr bwMode="auto">
            <a:xfrm rot="18283326">
              <a:off x="2671" y="2522"/>
              <a:ext cx="82" cy="141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0" y="25"/>
                </a:cxn>
                <a:cxn ang="0">
                  <a:pos x="121" y="230"/>
                </a:cxn>
                <a:cxn ang="0">
                  <a:pos x="85" y="0"/>
                </a:cxn>
              </a:cxnLst>
              <a:rect l="0" t="0" r="r" b="b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A660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24" name="Group 30"/>
            <p:cNvGrpSpPr>
              <a:grpSpLocks/>
            </p:cNvGrpSpPr>
            <p:nvPr/>
          </p:nvGrpSpPr>
          <p:grpSpPr bwMode="auto">
            <a:xfrm>
              <a:off x="763" y="1945"/>
              <a:ext cx="1677" cy="744"/>
              <a:chOff x="763" y="1945"/>
              <a:chExt cx="1677" cy="744"/>
            </a:xfrm>
          </p:grpSpPr>
          <p:sp>
            <p:nvSpPr>
              <p:cNvPr id="25" name="Freeform 31"/>
              <p:cNvSpPr>
                <a:spLocks/>
              </p:cNvSpPr>
              <p:nvPr/>
            </p:nvSpPr>
            <p:spPr bwMode="auto">
              <a:xfrm rot="-3316674">
                <a:off x="1271" y="1519"/>
                <a:ext cx="744" cy="1595"/>
              </a:xfrm>
              <a:custGeom>
                <a:avLst/>
                <a:gdLst/>
                <a:ahLst/>
                <a:cxnLst>
                  <a:cxn ang="0">
                    <a:pos x="867" y="2612"/>
                  </a:cxn>
                  <a:cxn ang="0">
                    <a:pos x="1094" y="2522"/>
                  </a:cxn>
                  <a:cxn ang="0">
                    <a:pos x="1016" y="2554"/>
                  </a:cxn>
                  <a:cxn ang="0">
                    <a:pos x="84" y="0"/>
                  </a:cxn>
                  <a:cxn ang="0">
                    <a:pos x="0" y="30"/>
                  </a:cxn>
                  <a:cxn ang="0">
                    <a:pos x="940" y="2584"/>
                  </a:cxn>
                </a:cxnLst>
                <a:rect l="0" t="0" r="r" b="b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32"/>
              <p:cNvSpPr>
                <a:spLocks/>
              </p:cNvSpPr>
              <p:nvPr/>
            </p:nvSpPr>
            <p:spPr bwMode="auto">
              <a:xfrm>
                <a:off x="763" y="2084"/>
                <a:ext cx="42" cy="15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41" y="48"/>
                  </a:cxn>
                  <a:cxn ang="0">
                    <a:pos x="29" y="116"/>
                  </a:cxn>
                  <a:cxn ang="0">
                    <a:pos x="9" y="152"/>
                  </a:cxn>
                  <a:cxn ang="0">
                    <a:pos x="1" y="96"/>
                  </a:cxn>
                  <a:cxn ang="0">
                    <a:pos x="5" y="52"/>
                  </a:cxn>
                  <a:cxn ang="0">
                    <a:pos x="33" y="0"/>
                  </a:cxn>
                </a:cxnLst>
                <a:rect l="0" t="0" r="r" b="b"/>
                <a:pathLst>
                  <a:path w="42" h="155">
                    <a:moveTo>
                      <a:pt x="33" y="0"/>
                    </a:moveTo>
                    <a:cubicBezTo>
                      <a:pt x="42" y="3"/>
                      <a:pt x="42" y="29"/>
                      <a:pt x="41" y="48"/>
                    </a:cubicBezTo>
                    <a:cubicBezTo>
                      <a:pt x="40" y="67"/>
                      <a:pt x="34" y="99"/>
                      <a:pt x="29" y="116"/>
                    </a:cubicBezTo>
                    <a:cubicBezTo>
                      <a:pt x="24" y="133"/>
                      <a:pt x="14" y="155"/>
                      <a:pt x="9" y="152"/>
                    </a:cubicBezTo>
                    <a:cubicBezTo>
                      <a:pt x="4" y="149"/>
                      <a:pt x="2" y="113"/>
                      <a:pt x="1" y="96"/>
                    </a:cubicBezTo>
                    <a:cubicBezTo>
                      <a:pt x="0" y="79"/>
                      <a:pt x="0" y="68"/>
                      <a:pt x="5" y="52"/>
                    </a:cubicBezTo>
                    <a:cubicBezTo>
                      <a:pt x="10" y="36"/>
                      <a:pt x="27" y="11"/>
                      <a:pt x="33" y="0"/>
                    </a:cubicBezTo>
                    <a:close/>
                  </a:path>
                </a:pathLst>
              </a:custGeom>
              <a:solidFill>
                <a:srgbClr val="CC0F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cxnSp>
        <p:nvCxnSpPr>
          <p:cNvPr id="35" name="Прямая соединительная линия 34"/>
          <p:cNvCxnSpPr/>
          <p:nvPr/>
        </p:nvCxnSpPr>
        <p:spPr>
          <a:xfrm>
            <a:off x="1785918" y="1772278"/>
            <a:ext cx="2286016" cy="1588"/>
          </a:xfrm>
          <a:prstGeom prst="line">
            <a:avLst/>
          </a:prstGeom>
          <a:ln w="38100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22"/>
          <p:cNvGrpSpPr>
            <a:grpSpLocks/>
          </p:cNvGrpSpPr>
          <p:nvPr/>
        </p:nvGrpSpPr>
        <p:grpSpPr bwMode="auto">
          <a:xfrm rot="20849224">
            <a:off x="608955" y="944473"/>
            <a:ext cx="2806710" cy="5676920"/>
            <a:chOff x="2032" y="688"/>
            <a:chExt cx="1768" cy="3576"/>
          </a:xfrm>
          <a:blipFill>
            <a:blip r:embed="rId3"/>
            <a:tile tx="0" ty="0" sx="100000" sy="100000" flip="none" algn="tl"/>
          </a:blipFill>
        </p:grpSpPr>
        <p:sp>
          <p:nvSpPr>
            <p:cNvPr id="37" name="Freeform 23" descr="Папирус"/>
            <p:cNvSpPr>
              <a:spLocks/>
            </p:cNvSpPr>
            <p:nvPr/>
          </p:nvSpPr>
          <p:spPr bwMode="auto">
            <a:xfrm>
              <a:off x="2032" y="688"/>
              <a:ext cx="1768" cy="3576"/>
            </a:xfrm>
            <a:custGeom>
              <a:avLst/>
              <a:gdLst/>
              <a:ahLst/>
              <a:cxnLst>
                <a:cxn ang="0">
                  <a:pos x="312" y="0"/>
                </a:cxn>
                <a:cxn ang="0">
                  <a:pos x="0" y="128"/>
                </a:cxn>
                <a:cxn ang="0">
                  <a:pos x="1480" y="3576"/>
                </a:cxn>
                <a:cxn ang="0">
                  <a:pos x="1768" y="3432"/>
                </a:cxn>
                <a:cxn ang="0">
                  <a:pos x="312" y="0"/>
                </a:cxn>
              </a:cxnLst>
              <a:rect l="0" t="0" r="r" b="b"/>
              <a:pathLst>
                <a:path w="1768" h="3576">
                  <a:moveTo>
                    <a:pt x="312" y="0"/>
                  </a:moveTo>
                  <a:lnTo>
                    <a:pt x="0" y="128"/>
                  </a:lnTo>
                  <a:lnTo>
                    <a:pt x="1480" y="3576"/>
                  </a:lnTo>
                  <a:lnTo>
                    <a:pt x="1768" y="3432"/>
                  </a:lnTo>
                  <a:lnTo>
                    <a:pt x="312" y="0"/>
                  </a:lnTo>
                  <a:close/>
                </a:path>
              </a:pathLst>
            </a:custGeom>
            <a:grpFill/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38" name="Oval 24"/>
            <p:cNvSpPr>
              <a:spLocks noChangeArrowheads="1"/>
            </p:cNvSpPr>
            <p:nvPr/>
          </p:nvSpPr>
          <p:spPr bwMode="auto">
            <a:xfrm>
              <a:off x="2245" y="890"/>
              <a:ext cx="91" cy="89"/>
            </a:xfrm>
            <a:prstGeom prst="ellipse">
              <a:avLst/>
            </a:prstGeom>
            <a:grp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3" name="Group 26"/>
          <p:cNvGrpSpPr>
            <a:grpSpLocks/>
          </p:cNvGrpSpPr>
          <p:nvPr/>
        </p:nvGrpSpPr>
        <p:grpSpPr bwMode="auto">
          <a:xfrm rot="19181055" flipH="1">
            <a:off x="2520088" y="2672610"/>
            <a:ext cx="3205163" cy="1406525"/>
            <a:chOff x="763" y="1945"/>
            <a:chExt cx="2019" cy="886"/>
          </a:xfrm>
        </p:grpSpPr>
        <p:sp>
          <p:nvSpPr>
            <p:cNvPr id="44" name="Freeform 27"/>
            <p:cNvSpPr>
              <a:spLocks/>
            </p:cNvSpPr>
            <p:nvPr/>
          </p:nvSpPr>
          <p:spPr bwMode="auto">
            <a:xfrm rot="18283326">
              <a:off x="1322" y="1450"/>
              <a:ext cx="852" cy="1909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227" y="0"/>
                </a:cxn>
                <a:cxn ang="0">
                  <a:pos x="1179" y="2540"/>
                </a:cxn>
                <a:cxn ang="0">
                  <a:pos x="1252" y="3125"/>
                </a:cxn>
                <a:cxn ang="0">
                  <a:pos x="952" y="2630"/>
                </a:cxn>
                <a:cxn ang="0">
                  <a:pos x="0" y="90"/>
                </a:cxn>
              </a:cxnLst>
              <a:rect l="0" t="0" r="r" b="b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 rot="18283326">
              <a:off x="2483" y="2398"/>
              <a:ext cx="215" cy="371"/>
            </a:xfrm>
            <a:custGeom>
              <a:avLst/>
              <a:gdLst/>
              <a:ahLst/>
              <a:cxnLst>
                <a:cxn ang="0">
                  <a:pos x="316" y="608"/>
                </a:cxn>
                <a:cxn ang="0">
                  <a:pos x="227" y="0"/>
                </a:cxn>
                <a:cxn ang="0">
                  <a:pos x="0" y="90"/>
                </a:cxn>
                <a:cxn ang="0">
                  <a:pos x="316" y="608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 rot="18283326">
              <a:off x="2671" y="2522"/>
              <a:ext cx="82" cy="141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0" y="25"/>
                </a:cxn>
                <a:cxn ang="0">
                  <a:pos x="121" y="230"/>
                </a:cxn>
                <a:cxn ang="0">
                  <a:pos x="85" y="0"/>
                </a:cxn>
              </a:cxnLst>
              <a:rect l="0" t="0" r="r" b="b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A6602"/>
            </a:solidFill>
            <a:ln w="9525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7" name="Group 30"/>
            <p:cNvGrpSpPr>
              <a:grpSpLocks/>
            </p:cNvGrpSpPr>
            <p:nvPr/>
          </p:nvGrpSpPr>
          <p:grpSpPr bwMode="auto">
            <a:xfrm>
              <a:off x="763" y="1945"/>
              <a:ext cx="1677" cy="744"/>
              <a:chOff x="763" y="1945"/>
              <a:chExt cx="1677" cy="744"/>
            </a:xfrm>
          </p:grpSpPr>
          <p:sp>
            <p:nvSpPr>
              <p:cNvPr id="48" name="Freeform 31"/>
              <p:cNvSpPr>
                <a:spLocks/>
              </p:cNvSpPr>
              <p:nvPr/>
            </p:nvSpPr>
            <p:spPr bwMode="auto">
              <a:xfrm rot="18283326">
                <a:off x="1271" y="1519"/>
                <a:ext cx="744" cy="1595"/>
              </a:xfrm>
              <a:custGeom>
                <a:avLst/>
                <a:gdLst/>
                <a:ahLst/>
                <a:cxnLst>
                  <a:cxn ang="0">
                    <a:pos x="867" y="2612"/>
                  </a:cxn>
                  <a:cxn ang="0">
                    <a:pos x="1094" y="2522"/>
                  </a:cxn>
                  <a:cxn ang="0">
                    <a:pos x="1016" y="2554"/>
                  </a:cxn>
                  <a:cxn ang="0">
                    <a:pos x="84" y="0"/>
                  </a:cxn>
                  <a:cxn ang="0">
                    <a:pos x="0" y="30"/>
                  </a:cxn>
                  <a:cxn ang="0">
                    <a:pos x="940" y="2584"/>
                  </a:cxn>
                </a:cxnLst>
                <a:rect l="0" t="0" r="r" b="b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32"/>
              <p:cNvSpPr>
                <a:spLocks/>
              </p:cNvSpPr>
              <p:nvPr/>
            </p:nvSpPr>
            <p:spPr bwMode="auto">
              <a:xfrm>
                <a:off x="763" y="2084"/>
                <a:ext cx="42" cy="15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41" y="48"/>
                  </a:cxn>
                  <a:cxn ang="0">
                    <a:pos x="29" y="116"/>
                  </a:cxn>
                  <a:cxn ang="0">
                    <a:pos x="9" y="152"/>
                  </a:cxn>
                  <a:cxn ang="0">
                    <a:pos x="1" y="96"/>
                  </a:cxn>
                  <a:cxn ang="0">
                    <a:pos x="5" y="52"/>
                  </a:cxn>
                  <a:cxn ang="0">
                    <a:pos x="33" y="0"/>
                  </a:cxn>
                </a:cxnLst>
                <a:rect l="0" t="0" r="r" b="b"/>
                <a:pathLst>
                  <a:path w="42" h="155">
                    <a:moveTo>
                      <a:pt x="33" y="0"/>
                    </a:moveTo>
                    <a:cubicBezTo>
                      <a:pt x="42" y="3"/>
                      <a:pt x="42" y="29"/>
                      <a:pt x="41" y="48"/>
                    </a:cubicBezTo>
                    <a:cubicBezTo>
                      <a:pt x="40" y="67"/>
                      <a:pt x="34" y="99"/>
                      <a:pt x="29" y="116"/>
                    </a:cubicBezTo>
                    <a:cubicBezTo>
                      <a:pt x="24" y="133"/>
                      <a:pt x="14" y="155"/>
                      <a:pt x="9" y="152"/>
                    </a:cubicBezTo>
                    <a:cubicBezTo>
                      <a:pt x="4" y="149"/>
                      <a:pt x="2" y="113"/>
                      <a:pt x="1" y="96"/>
                    </a:cubicBezTo>
                    <a:cubicBezTo>
                      <a:pt x="0" y="79"/>
                      <a:pt x="0" y="68"/>
                      <a:pt x="5" y="52"/>
                    </a:cubicBezTo>
                    <a:cubicBezTo>
                      <a:pt x="10" y="36"/>
                      <a:pt x="27" y="11"/>
                      <a:pt x="33" y="0"/>
                    </a:cubicBezTo>
                    <a:close/>
                  </a:path>
                </a:pathLst>
              </a:custGeom>
              <a:solidFill>
                <a:srgbClr val="CC0F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cxnSp>
        <p:nvCxnSpPr>
          <p:cNvPr id="50" name="Прямая соединительная линия 49"/>
          <p:cNvCxnSpPr/>
          <p:nvPr/>
        </p:nvCxnSpPr>
        <p:spPr>
          <a:xfrm>
            <a:off x="3058154" y="4670742"/>
            <a:ext cx="2286016" cy="1588"/>
          </a:xfrm>
          <a:prstGeom prst="line">
            <a:avLst/>
          </a:prstGeom>
          <a:ln w="38100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1799566" y="1772278"/>
            <a:ext cx="2214578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16200000" flipH="1">
            <a:off x="3214678" y="2571744"/>
            <a:ext cx="2884816" cy="1258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10800000">
            <a:off x="3085450" y="4670742"/>
            <a:ext cx="2214578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16200000" flipH="1">
            <a:off x="978029" y="2580167"/>
            <a:ext cx="2928958" cy="128588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551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79371E-6 L 0.33003 0.27267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19056E-6 L -0.19062 -0.57585 " pathEditMode="relative" rAng="0" ptsTypes="AA">
                                      <p:cBhvr>
                                        <p:cTn id="3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00" y="-288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5661E-6 L 0.22309 -0.00578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00" y="-30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99722E-6 L 0.22586 0.42183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00" y="2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5661E-6 L 0.22309 -0.00578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00" y="-3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6" grpId="0" animBg="1"/>
      <p:bldP spid="19" grpId="0" animBg="1"/>
      <p:bldP spid="19" grpId="1" animBg="1"/>
      <p:bldP spid="19" grpId="2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135938" cy="777875"/>
          </a:xfrm>
        </p:spPr>
        <p:txBody>
          <a:bodyPr>
            <a:normAutofit/>
          </a:bodyPr>
          <a:lstStyle/>
          <a:p>
            <a:pPr lvl="0"/>
            <a:r>
              <a:rPr lang="ru-RU" sz="3600" b="1" i="1" u="sng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Включение в систему знаний</a:t>
            </a:r>
            <a:endParaRPr lang="ru-RU" sz="3600" b="1" i="1" u="sng" dirty="0">
              <a:ln w="1905"/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  <p:pic>
        <p:nvPicPr>
          <p:cNvPr id="6146" name="Picture 2" descr="E:\Новая папка\P101003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5" t="14535" r="4475" b="15774"/>
          <a:stretch/>
        </p:blipFill>
        <p:spPr bwMode="auto">
          <a:xfrm>
            <a:off x="107504" y="4139988"/>
            <a:ext cx="4316263" cy="2417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Новая папка\P101003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14" y="1476984"/>
            <a:ext cx="3142241" cy="23566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:\Новая папка\P101003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621" y="1460563"/>
            <a:ext cx="3386874" cy="23731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E:\Новая папка\P1010053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" t="6791" r="7489" b="6659"/>
          <a:stretch/>
        </p:blipFill>
        <p:spPr bwMode="auto">
          <a:xfrm>
            <a:off x="5372621" y="4139988"/>
            <a:ext cx="3369808" cy="2417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55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араллелограмм 3"/>
          <p:cNvSpPr/>
          <p:nvPr/>
        </p:nvSpPr>
        <p:spPr>
          <a:xfrm>
            <a:off x="2008170" y="1995478"/>
            <a:ext cx="4572032" cy="2571768"/>
          </a:xfrm>
          <a:prstGeom prst="parallelogram">
            <a:avLst/>
          </a:prstGeom>
          <a:solidFill>
            <a:schemeClr val="accent5">
              <a:lumMod val="75000"/>
            </a:schemeClr>
          </a:solidFill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235" y="173813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Решите задачу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857356" y="42860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000232" y="428604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4286256"/>
            <a:ext cx="419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latin typeface="Calibri" pitchFamily="34" charset="0"/>
              </a:rPr>
              <a:t>M</a:t>
            </a:r>
            <a:endParaRPr lang="ru-RU" sz="3600" b="1" dirty="0"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1500174"/>
            <a:ext cx="642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latin typeface="Calibri" pitchFamily="34" charset="0"/>
              </a:rPr>
              <a:t>N</a:t>
            </a:r>
            <a:endParaRPr lang="ru-RU" sz="3600" b="1" dirty="0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72264" y="1500174"/>
            <a:ext cx="642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latin typeface="Calibri" pitchFamily="34" charset="0"/>
              </a:rPr>
              <a:t>P</a:t>
            </a:r>
            <a:endParaRPr lang="ru-RU" sz="3600" b="1" dirty="0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4214818"/>
            <a:ext cx="642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latin typeface="Calibri" pitchFamily="34" charset="0"/>
              </a:rPr>
              <a:t>K</a:t>
            </a:r>
            <a:endParaRPr lang="ru-RU" sz="3600" b="1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0430" y="149697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8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см 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57950" y="2928934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5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см 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1538" y="5143512"/>
            <a:ext cx="7676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Найдите периметр параллелограмма  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MNPK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071538" y="428604"/>
            <a:ext cx="642942" cy="63341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214414" y="50004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2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0" name="Дуга 19"/>
          <p:cNvSpPr/>
          <p:nvPr/>
        </p:nvSpPr>
        <p:spPr>
          <a:xfrm>
            <a:off x="1785918" y="4214818"/>
            <a:ext cx="571504" cy="642942"/>
          </a:xfrm>
          <a:prstGeom prst="arc">
            <a:avLst>
              <a:gd name="adj1" fmla="val 16615185"/>
              <a:gd name="adj2" fmla="val 186172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571736" y="3929066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5</a:t>
            </a:r>
            <a:r>
              <a:rPr lang="en-US" sz="2800" dirty="0" smtClean="0">
                <a:solidFill>
                  <a:schemeClr val="bg1"/>
                </a:solidFill>
              </a:rPr>
              <a:t>0</a:t>
            </a:r>
            <a:r>
              <a:rPr lang="en-US" sz="2800" dirty="0" smtClean="0">
                <a:solidFill>
                  <a:schemeClr val="bg1"/>
                </a:solidFill>
                <a:sym typeface="Symbol"/>
              </a:rPr>
              <a:t>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57356" y="5331825"/>
            <a:ext cx="69625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Найдите все углы параллелограмма 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MNPK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71802" y="285728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43240" y="464344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8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см 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00166" y="2928934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5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см 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92236" y="5105123"/>
            <a:ext cx="528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Р = (8 + 5) · 2 = 26 (см)</a:t>
            </a:r>
            <a:endParaRPr lang="ru-RU" sz="2800" b="1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03"/>
          <p:cNvGrpSpPr/>
          <p:nvPr/>
        </p:nvGrpSpPr>
        <p:grpSpPr>
          <a:xfrm>
            <a:off x="-1714544" y="5405122"/>
            <a:ext cx="6399509" cy="523220"/>
            <a:chOff x="1571604" y="6143644"/>
            <a:chExt cx="6399509" cy="523220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1571604" y="6143644"/>
              <a:ext cx="639950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400" b="1" dirty="0" smtClean="0">
                  <a:solidFill>
                    <a:prstClr val="black"/>
                  </a:solidFill>
                  <a:latin typeface="Calibri"/>
                </a:rPr>
                <a:t>                                               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     </a:t>
              </a:r>
              <a:r>
                <a:rPr lang="ru-RU" sz="2800" b="1" dirty="0" smtClean="0">
                  <a:solidFill>
                    <a:schemeClr val="accent4"/>
                  </a:solidFill>
                  <a:latin typeface="Calibri"/>
                </a:rPr>
                <a:t>М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=   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lang="ru-RU" sz="2800" b="1" dirty="0" smtClean="0">
                  <a:solidFill>
                    <a:schemeClr val="accent4"/>
                  </a:solidFill>
                  <a:latin typeface="Calibri"/>
                </a:rPr>
                <a:t>Р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= 50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Symbol"/>
                </a:rPr>
                <a:t>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aphicFrame>
          <p:nvGraphicFramePr>
            <p:cNvPr id="30" name="Object 20"/>
            <p:cNvGraphicFramePr>
              <a:graphicFrameLocks noChangeAspect="1"/>
            </p:cNvGraphicFramePr>
            <p:nvPr/>
          </p:nvGraphicFramePr>
          <p:xfrm>
            <a:off x="5097613" y="6266542"/>
            <a:ext cx="357187" cy="28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0" name="Формула" r:id="rId3" imgW="164957" imgH="152268" progId="Equation.3">
                    <p:embed/>
                  </p:oleObj>
                </mc:Choice>
                <mc:Fallback>
                  <p:oleObj name="Формула" r:id="rId3" imgW="164957" imgH="152268" progId="Equation.3">
                    <p:embed/>
                    <p:pic>
                      <p:nvPicPr>
                        <p:cNvPr id="0" name="Picture 1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97613" y="6266542"/>
                          <a:ext cx="357187" cy="285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13828937"/>
                </p:ext>
              </p:extLst>
            </p:nvPr>
          </p:nvGraphicFramePr>
          <p:xfrm>
            <a:off x="6036482" y="6262379"/>
            <a:ext cx="357187" cy="28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1" name="Формула" r:id="rId5" imgW="164957" imgH="152268" progId="Equation.3">
                    <p:embed/>
                  </p:oleObj>
                </mc:Choice>
                <mc:Fallback>
                  <p:oleObj name="Формула" r:id="rId5" imgW="164957" imgH="152268" progId="Equation.3">
                    <p:embed/>
                    <p:pic>
                      <p:nvPicPr>
                        <p:cNvPr id="0" name="Picture 1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36482" y="6262379"/>
                          <a:ext cx="357187" cy="285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Группа 103"/>
          <p:cNvGrpSpPr/>
          <p:nvPr/>
        </p:nvGrpSpPr>
        <p:grpSpPr>
          <a:xfrm>
            <a:off x="-2214610" y="5857892"/>
            <a:ext cx="11107090" cy="523220"/>
            <a:chOff x="1571604" y="6143644"/>
            <a:chExt cx="10459018" cy="523220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1571604" y="6143644"/>
              <a:ext cx="1045901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400" b="1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                                             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                      </a:t>
              </a:r>
              <a:r>
                <a:rPr lang="en-US" sz="2800" b="1" noProof="0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 =   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b="1" noProof="0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K 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180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  <a:sym typeface="Symbol"/>
                </a:rPr>
                <a:t>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 - 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50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  <a:sym typeface="Symbol"/>
                </a:rPr>
                <a:t>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 = 1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  <a:sym typeface="Symbol"/>
                </a:rPr>
                <a:t>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   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 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4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93846493"/>
                </p:ext>
              </p:extLst>
            </p:nvPr>
          </p:nvGraphicFramePr>
          <p:xfrm>
            <a:off x="7134157" y="6262379"/>
            <a:ext cx="357187" cy="28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2" name="Формула" r:id="rId6" imgW="164957" imgH="152268" progId="Equation.3">
                    <p:embed/>
                  </p:oleObj>
                </mc:Choice>
                <mc:Fallback>
                  <p:oleObj name="Формула" r:id="rId6" imgW="164957" imgH="152268" progId="Equation.3">
                    <p:embed/>
                    <p:pic>
                      <p:nvPicPr>
                        <p:cNvPr id="0" name="Picture 1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34157" y="6262379"/>
                          <a:ext cx="357187" cy="285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93084021"/>
                </p:ext>
              </p:extLst>
            </p:nvPr>
          </p:nvGraphicFramePr>
          <p:xfrm>
            <a:off x="6226015" y="6262379"/>
            <a:ext cx="357187" cy="28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3" name="Формула" r:id="rId8" imgW="164957" imgH="152268" progId="Equation.3">
                    <p:embed/>
                  </p:oleObj>
                </mc:Choice>
                <mc:Fallback>
                  <p:oleObj name="Формула" r:id="rId8" imgW="164957" imgH="152268" progId="Equation.3">
                    <p:embed/>
                    <p:pic>
                      <p:nvPicPr>
                        <p:cNvPr id="0" name="Picture 17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26015" y="6262379"/>
                          <a:ext cx="357187" cy="285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6" name="Дуга 35"/>
          <p:cNvSpPr/>
          <p:nvPr/>
        </p:nvSpPr>
        <p:spPr>
          <a:xfrm rot="10282647">
            <a:off x="6188602" y="1682257"/>
            <a:ext cx="571504" cy="642942"/>
          </a:xfrm>
          <a:prstGeom prst="arc">
            <a:avLst>
              <a:gd name="adj1" fmla="val 16652737"/>
              <a:gd name="adj2" fmla="val 500312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5572132" y="2143116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5</a:t>
            </a:r>
            <a:r>
              <a:rPr lang="en-US" sz="2800" dirty="0" smtClean="0">
                <a:solidFill>
                  <a:schemeClr val="bg1"/>
                </a:solidFill>
              </a:rPr>
              <a:t>0</a:t>
            </a:r>
            <a:r>
              <a:rPr lang="en-US" sz="2800" dirty="0" smtClean="0">
                <a:solidFill>
                  <a:schemeClr val="bg1"/>
                </a:solidFill>
                <a:sym typeface="Symbol"/>
              </a:rPr>
              <a:t>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86050" y="2214554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</a:t>
            </a:r>
            <a:r>
              <a:rPr lang="ru-RU" sz="2800" dirty="0" smtClean="0">
                <a:solidFill>
                  <a:schemeClr val="bg1"/>
                </a:solidFill>
              </a:rPr>
              <a:t>3</a:t>
            </a:r>
            <a:r>
              <a:rPr lang="en-US" sz="2800" dirty="0" smtClean="0">
                <a:solidFill>
                  <a:schemeClr val="bg1"/>
                </a:solidFill>
              </a:rPr>
              <a:t>0</a:t>
            </a:r>
            <a:r>
              <a:rPr lang="en-US" sz="2800" dirty="0" smtClean="0">
                <a:solidFill>
                  <a:schemeClr val="bg1"/>
                </a:solidFill>
                <a:sym typeface="Symbol"/>
              </a:rPr>
              <a:t>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57752" y="3786190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</a:t>
            </a:r>
            <a:r>
              <a:rPr lang="ru-RU" sz="2800" dirty="0" smtClean="0">
                <a:solidFill>
                  <a:schemeClr val="bg1"/>
                </a:solidFill>
              </a:rPr>
              <a:t>3</a:t>
            </a:r>
            <a:r>
              <a:rPr lang="en-US" sz="2800" dirty="0" smtClean="0">
                <a:solidFill>
                  <a:schemeClr val="bg1"/>
                </a:solidFill>
              </a:rPr>
              <a:t>0</a:t>
            </a:r>
            <a:r>
              <a:rPr lang="en-US" sz="2800" dirty="0" smtClean="0">
                <a:solidFill>
                  <a:schemeClr val="bg1"/>
                </a:solidFill>
                <a:sym typeface="Symbol"/>
              </a:rPr>
              <a:t>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2" name="Дуга 41"/>
          <p:cNvSpPr/>
          <p:nvPr/>
        </p:nvSpPr>
        <p:spPr>
          <a:xfrm rot="16200000">
            <a:off x="5679289" y="4250537"/>
            <a:ext cx="571504" cy="642942"/>
          </a:xfrm>
          <a:prstGeom prst="arc">
            <a:avLst>
              <a:gd name="adj1" fmla="val 16492430"/>
              <a:gd name="adj2" fmla="val 224630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уга 42"/>
          <p:cNvSpPr/>
          <p:nvPr/>
        </p:nvSpPr>
        <p:spPr>
          <a:xfrm rot="16200000">
            <a:off x="5500694" y="4143380"/>
            <a:ext cx="928694" cy="928694"/>
          </a:xfrm>
          <a:prstGeom prst="arc">
            <a:avLst>
              <a:gd name="adj1" fmla="val 16633898"/>
              <a:gd name="adj2" fmla="val 463303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2238296" y="3000372"/>
            <a:ext cx="285752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6143636" y="3071810"/>
            <a:ext cx="285752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Группа 45"/>
          <p:cNvGrpSpPr/>
          <p:nvPr/>
        </p:nvGrpSpPr>
        <p:grpSpPr>
          <a:xfrm>
            <a:off x="4214810" y="1857364"/>
            <a:ext cx="214314" cy="285752"/>
            <a:chOff x="2143108" y="1643050"/>
            <a:chExt cx="214314" cy="285752"/>
          </a:xfrm>
        </p:grpSpPr>
        <p:cxnSp>
          <p:nvCxnSpPr>
            <p:cNvPr id="47" name="Прямая соединительная линия 46"/>
            <p:cNvCxnSpPr/>
            <p:nvPr/>
          </p:nvCxnSpPr>
          <p:spPr>
            <a:xfrm rot="16200000" flipH="1">
              <a:off x="2143108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rot="16200000" flipH="1">
              <a:off x="2071670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Группа 48"/>
          <p:cNvGrpSpPr/>
          <p:nvPr/>
        </p:nvGrpSpPr>
        <p:grpSpPr>
          <a:xfrm>
            <a:off x="4071934" y="4429132"/>
            <a:ext cx="214314" cy="285752"/>
            <a:chOff x="2143108" y="1643050"/>
            <a:chExt cx="214314" cy="285752"/>
          </a:xfrm>
        </p:grpSpPr>
        <p:cxnSp>
          <p:nvCxnSpPr>
            <p:cNvPr id="50" name="Прямая соединительная линия 49"/>
            <p:cNvCxnSpPr/>
            <p:nvPr/>
          </p:nvCxnSpPr>
          <p:spPr>
            <a:xfrm rot="16200000" flipH="1">
              <a:off x="2143108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16200000" flipH="1">
              <a:off x="2071670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Дуга 37"/>
          <p:cNvSpPr/>
          <p:nvPr/>
        </p:nvSpPr>
        <p:spPr>
          <a:xfrm rot="5400000">
            <a:off x="2321703" y="1678769"/>
            <a:ext cx="571504" cy="642942"/>
          </a:xfrm>
          <a:prstGeom prst="arc">
            <a:avLst>
              <a:gd name="adj1" fmla="val 16207903"/>
              <a:gd name="adj2" fmla="val 165940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Дуга 38"/>
          <p:cNvSpPr/>
          <p:nvPr/>
        </p:nvSpPr>
        <p:spPr>
          <a:xfrm rot="5400000">
            <a:off x="2143108" y="1500174"/>
            <a:ext cx="928694" cy="928694"/>
          </a:xfrm>
          <a:prstGeom prst="arc">
            <a:avLst>
              <a:gd name="adj1" fmla="val 16492582"/>
              <a:gd name="adj2" fmla="val 321549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44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5" grpId="0" animBg="1"/>
      <p:bldP spid="5" grpId="1" animBg="1"/>
      <p:bldP spid="5" grpId="2" animBg="1"/>
      <p:bldP spid="6" grpId="0"/>
      <p:bldP spid="6" grpId="1"/>
      <p:bldP spid="6" grpId="2"/>
      <p:bldP spid="11" grpId="0"/>
      <p:bldP spid="11" grpId="1"/>
      <p:bldP spid="12" grpId="0"/>
      <p:bldP spid="12" grpId="1"/>
      <p:bldP spid="13" grpId="0"/>
      <p:bldP spid="13" grpId="1"/>
      <p:bldP spid="18" grpId="0" animBg="1"/>
      <p:bldP spid="19" grpId="0"/>
      <p:bldP spid="20" grpId="0" animBg="1"/>
      <p:bldP spid="21" grpId="0"/>
      <p:bldP spid="22" grpId="0"/>
      <p:bldP spid="22" grpId="1"/>
      <p:bldP spid="24" grpId="0"/>
      <p:bldP spid="24" grpId="1"/>
      <p:bldP spid="24" grpId="2"/>
      <p:bldP spid="25" grpId="0"/>
      <p:bldP spid="25" grpId="1"/>
      <p:bldP spid="26" grpId="0"/>
      <p:bldP spid="26" grpId="1"/>
      <p:bldP spid="27" grpId="0"/>
      <p:bldP spid="27" grpId="1"/>
      <p:bldP spid="36" grpId="0" animBg="1"/>
      <p:bldP spid="37" grpId="0"/>
      <p:bldP spid="40" grpId="0"/>
      <p:bldP spid="41" grpId="0"/>
      <p:bldP spid="42" grpId="0" animBg="1"/>
      <p:bldP spid="43" grpId="0" animBg="1"/>
      <p:bldP spid="38" grpId="0" animBg="1"/>
      <p:bldP spid="3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03648" y="0"/>
            <a:ext cx="7283152" cy="620688"/>
          </a:xfrm>
        </p:spPr>
        <p:txBody>
          <a:bodyPr>
            <a:normAutofit fontScale="90000"/>
          </a:bodyPr>
          <a:lstStyle/>
          <a:p>
            <a:r>
              <a:rPr lang="ru-RU" sz="36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Блиц-опрос</a:t>
            </a:r>
            <a:endParaRPr lang="ru-RU" sz="36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1259632" y="764704"/>
            <a:ext cx="3744416" cy="2808312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/>
              <a:t> </a:t>
            </a:r>
            <a:endParaRPr lang="ru-RU" sz="1800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2" y="836712"/>
            <a:ext cx="5184578" cy="511256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415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135938" cy="777875"/>
          </a:xfrm>
        </p:spPr>
        <p:txBody>
          <a:bodyPr>
            <a:normAutofit/>
          </a:bodyPr>
          <a:lstStyle/>
          <a:p>
            <a:pPr lvl="0"/>
            <a:r>
              <a:rPr lang="ru-RU" sz="3600" b="1" i="1" u="sng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Выполнение блиц-опроса</a:t>
            </a:r>
            <a:endParaRPr lang="ru-RU" sz="3600" b="1" i="1" u="sng" dirty="0">
              <a:ln w="1905"/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3422" y="274590"/>
            <a:ext cx="1244927" cy="1081641"/>
          </a:xfrm>
          <a:prstGeom prst="rect">
            <a:avLst/>
          </a:prstGeom>
          <a:noFill/>
        </p:spPr>
      </p:pic>
      <p:pic>
        <p:nvPicPr>
          <p:cNvPr id="7170" name="Picture 2" descr="E:\Новая папка\P10100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14190"/>
            <a:ext cx="3361383" cy="25210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E:\Новая папка\P101004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95240"/>
            <a:ext cx="3354115" cy="25554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E:\Новая папка\P101004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32" y="4155241"/>
            <a:ext cx="3360406" cy="2520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E:\Новая папка\P101004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55241"/>
            <a:ext cx="3312877" cy="24846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36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7776864" cy="1280926"/>
          </a:xfrm>
        </p:spPr>
        <p:txBody>
          <a:bodyPr>
            <a:normAutofit/>
          </a:bodyPr>
          <a:lstStyle/>
          <a:p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  урока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772816"/>
            <a:ext cx="7920880" cy="4464496"/>
          </a:xfrm>
        </p:spPr>
        <p:txBody>
          <a:bodyPr>
            <a:normAutofit/>
          </a:bodyPr>
          <a:lstStyle/>
          <a:p>
            <a:pPr algn="l">
              <a:defRPr/>
            </a:pPr>
            <a:endParaRPr lang="ru-RU" b="1" dirty="0" smtClean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Создание условий для формирования понятия «параллелограмм»  и способа нахождения его свойств.</a:t>
            </a:r>
            <a:endParaRPr lang="ru-RU" b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331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03648" y="0"/>
            <a:ext cx="7283152" cy="692696"/>
          </a:xfrm>
        </p:spPr>
        <p:txBody>
          <a:bodyPr>
            <a:normAutofit/>
          </a:bodyPr>
          <a:lstStyle/>
          <a:p>
            <a:r>
              <a:rPr lang="ru-RU" sz="36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блиц-опроса</a:t>
            </a:r>
            <a:endParaRPr lang="ru-RU" sz="36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1187624" y="1196752"/>
            <a:ext cx="4104456" cy="4176464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/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Критерии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самооценки выполнения  блиц-опроса: 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»--- решены правильно 5 задач,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»---не решена одна задача,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»---не решено две задачи,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»---материал не усвоен.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67026317"/>
              </p:ext>
            </p:extLst>
          </p:nvPr>
        </p:nvGraphicFramePr>
        <p:xfrm>
          <a:off x="5652120" y="836712"/>
          <a:ext cx="2736304" cy="5362956"/>
        </p:xfrm>
        <a:graphic>
          <a:graphicData uri="http://schemas.openxmlformats.org/drawingml/2006/table">
            <a:tbl>
              <a:tblPr firstRow="1" firstCol="1" bandRow="1"/>
              <a:tblGrid>
                <a:gridCol w="1970170"/>
                <a:gridCol w="766134"/>
              </a:tblGrid>
              <a:tr h="196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п\п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Оценка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(1-ый учащийся)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(2-ой учащийся)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(3-ий учащийся)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(4-ый учащийся)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 (5-ый учащийся)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 (6-ой учащийся)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 (7-ой учащийся)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 (8-ой учащийся)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 (9-ый учащийся)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 (10-ый учащийся)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 (11-ый учащийся)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 (12-ый учащийся)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 (13-ый учащийся)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 (14-ый учащийся)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 (15-ый учащийся)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 (16-ый учащийся)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 (17-ый учащийся)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 (18-ый учащийся)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 (19-ый учащийся)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 (20-ый учащийся)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21 (21-ый учащийся)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22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309320"/>
            <a:ext cx="4270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Результаты  рефлексии</a:t>
            </a:r>
            <a:endParaRPr lang="ru-RU" sz="36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356042" y="1268760"/>
            <a:ext cx="7813532" cy="482724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знаю определение параллелограмма -  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21 ученик. (100%)</a:t>
            </a:r>
          </a:p>
          <a:p>
            <a:pPr marL="514350" indent="-514350">
              <a:buAutoNum type="arabicPeriod" startAt="2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могу сформулировать основные свойства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параллелограмма – 21 ученик. (100%)</a:t>
            </a:r>
          </a:p>
          <a:p>
            <a:pPr marL="514350" indent="-514350">
              <a:buFont typeface="Arial" pitchFamily="34" charset="0"/>
              <a:buAutoNum type="arabicPeriod" startAt="3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могу воспроизвести доказательства свойств параллелограмма 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19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учеников.  (90%)</a:t>
            </a:r>
          </a:p>
          <a:p>
            <a:pPr marL="514350" indent="-514350">
              <a:buFont typeface="Arial" pitchFamily="34" charset="0"/>
              <a:buAutoNum type="arabicPeriod" startAt="3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могу чертить параллелограмм – 21 ученик. (100%)</a:t>
            </a:r>
          </a:p>
          <a:p>
            <a:pPr marL="514350" indent="-514350">
              <a:buFont typeface="Arial" pitchFamily="34" charset="0"/>
              <a:buAutoNum type="arabicPeriod" startAt="3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самостоятельной работе у меня не возникли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затруднения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18 учеников. (86%)</a:t>
            </a:r>
          </a:p>
          <a:p>
            <a:pPr marL="514350" indent="-514350">
              <a:buAutoNum type="arabicPeriod" startAt="6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самостоятельной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работе 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меня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возникли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затруднения – 3 ученика. (14%)</a:t>
            </a:r>
          </a:p>
          <a:p>
            <a:pPr marL="514350" indent="-514350">
              <a:buFont typeface="Arial" pitchFamily="34" charset="0"/>
              <a:buAutoNum type="arabicPeriod" startAt="3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640452" y="6381328"/>
            <a:ext cx="360040" cy="396044"/>
          </a:xfrm>
          <a:prstGeom prst="actionButtonRetur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83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850106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Итоги урока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7624" y="1268760"/>
            <a:ext cx="7813532" cy="4827240"/>
          </a:xfrm>
        </p:spPr>
        <p:txBody>
          <a:bodyPr/>
          <a:lstStyle/>
          <a:p>
            <a:pPr lvl="0"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Доказали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 гипотезу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Достигли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мы поставленной цели?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мы использовали для достижения цели урока?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C:\Documents and Settings\Admin\Мои документы\Мои рисунки\Организатор клипов (Microsoft)\j0437990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3928" y="3875695"/>
            <a:ext cx="235916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Мои документы\Мои рисунки\Организатор клипов (Microsoft)\j0428085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5656" y="3875695"/>
            <a:ext cx="1872208" cy="1855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Мои документы\Мои рисунки\Организатор клипов (Microsoft)\j0423844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04248" y="3717032"/>
            <a:ext cx="1840288" cy="1939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возврат 6">
            <a:hlinkClick r:id="rId5" action="ppaction://hlinksldjump" highlightClick="1"/>
          </p:cNvPr>
          <p:cNvSpPr/>
          <p:nvPr/>
        </p:nvSpPr>
        <p:spPr>
          <a:xfrm>
            <a:off x="8532440" y="6359016"/>
            <a:ext cx="360040" cy="332656"/>
          </a:xfrm>
          <a:prstGeom prst="actionButtonReturn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427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7776864" cy="1224135"/>
          </a:xfrm>
        </p:spPr>
        <p:txBody>
          <a:bodyPr>
            <a:normAutofit/>
          </a:bodyPr>
          <a:lstStyle/>
          <a:p>
            <a:r>
              <a:rPr lang="ru-RU" sz="3600" b="1" i="1" u="sng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3600" b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8028892" cy="3528392"/>
          </a:xfrm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п. 42, 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№ 376 </a:t>
            </a:r>
            <a:r>
              <a:rPr lang="ru-RU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а),в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514350" indent="-514350" algn="l">
              <a:buAutoNum type="arabicParenR"/>
            </a:pP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Доказать, что сумма углов параллелограмма, прилежащих к одной стороне, равна 180</a:t>
            </a:r>
            <a:r>
              <a:rPr lang="ru-RU" baseline="300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2)  Доказать, что при пересечении диагоналей </a:t>
            </a:r>
          </a:p>
          <a:p>
            <a:pPr algn="l"/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параллелограмма образуются две пары </a:t>
            </a:r>
          </a:p>
          <a:p>
            <a:pPr algn="l"/>
            <a:r>
              <a:rPr lang="ru-RU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равных треугольников.</a:t>
            </a:r>
            <a:endParaRPr lang="ru-RU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  <p:sp>
        <p:nvSpPr>
          <p:cNvPr id="4" name="Управляющая кнопка: возврат 3">
            <a:hlinkClick r:id="rId4" action="ppaction://hlinksldjump" highlightClick="1"/>
          </p:cNvPr>
          <p:cNvSpPr/>
          <p:nvPr/>
        </p:nvSpPr>
        <p:spPr>
          <a:xfrm>
            <a:off x="8532440" y="6165304"/>
            <a:ext cx="360040" cy="377192"/>
          </a:xfrm>
          <a:prstGeom prst="actionButtonRetur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58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8680" y="0"/>
            <a:ext cx="8229600" cy="548680"/>
          </a:xfrm>
        </p:spPr>
        <p:txBody>
          <a:bodyPr>
            <a:noAutofit/>
          </a:bodyPr>
          <a:lstStyle/>
          <a:p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Задачи урока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692696"/>
            <a:ext cx="7704856" cy="5832648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3800" b="1" i="1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Содержательная</a:t>
            </a:r>
            <a:r>
              <a:rPr lang="ru-RU" sz="3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 помощью практических заданий обеспечить понимание учащимися отличия параллелограмма от других видов </a:t>
            </a:r>
            <a:r>
              <a:rPr lang="ru-RU" sz="3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четырехугольников, способа определения и доказательства свойств параллелограмма. </a:t>
            </a:r>
            <a:endParaRPr lang="ru-RU" sz="3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ru-RU" sz="3800" b="1" i="1" u="sng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Деятельностная</a:t>
            </a:r>
            <a:r>
              <a:rPr lang="ru-RU" sz="3800" b="1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800" b="1" i="1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800" b="1" i="1" u="sng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ru-RU" sz="3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формировать у учащихся умения выделять параллелограмм из всех видов четырехугольников, опираясь на его определение;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ru-RU" sz="3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формировать у учащихся навыки доказательства свойств параллелограмма с опорой на ранее введенные понятия и доказанные утверждения: признаки  равенства треугольников, признаки и свойства параллельных прямых.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38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Развивающая</a:t>
            </a:r>
            <a:r>
              <a:rPr lang="ru-RU" sz="3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совершенствовать навыки учебного труда, самостоятельного поиска знаний; социального взаимодействия в процессе выполнения групповых заданий; контроля и оценки своей деятельности</a:t>
            </a:r>
            <a:r>
              <a:rPr lang="ru-RU" sz="3800" i="1" dirty="0" smtClean="0">
                <a:solidFill>
                  <a:srgbClr val="0033CC"/>
                </a:solidFill>
                <a:cs typeface="Arial" charset="0"/>
              </a:rPr>
              <a:t>.</a:t>
            </a:r>
            <a:endParaRPr lang="ru-RU" b="1" i="1" u="sng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58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7776864" cy="128092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i="1" u="sng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Планируемые  </a:t>
            </a:r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sz="3600" b="1" i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772816"/>
            <a:ext cx="7560840" cy="3312368"/>
          </a:xfrm>
        </p:spPr>
        <p:txBody>
          <a:bodyPr>
            <a:normAutofit fontScale="92500" lnSpcReduction="20000"/>
          </a:bodyPr>
          <a:lstStyle/>
          <a:p>
            <a:pPr algn="l">
              <a:defRPr/>
            </a:pPr>
            <a:r>
              <a:rPr lang="ru-RU" b="1" i="1" u="sng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Знать</a:t>
            </a:r>
            <a:r>
              <a:rPr lang="ru-RU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i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определение параллелограмма и его основные свойства.</a:t>
            </a:r>
          </a:p>
          <a:p>
            <a:pPr algn="l">
              <a:defRPr/>
            </a:pPr>
            <a:r>
              <a:rPr lang="ru-RU" b="1" i="1" u="sng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Уметь</a:t>
            </a:r>
            <a:r>
              <a:rPr lang="ru-RU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распознавать на чертежах среди четырехугольников параллелограмм; чертить параллелограмм; решать простейшие задачи на использование основных свойств параллелограмма; оценивать свою работу.</a:t>
            </a:r>
            <a:endParaRPr lang="ru-RU" b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841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331640" y="116632"/>
            <a:ext cx="7488832" cy="6408712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  <a:defRPr/>
            </a:pPr>
            <a:r>
              <a:rPr lang="ru-RU" sz="2400" b="1" i="1" u="sng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Тип учебного </a:t>
            </a:r>
            <a:r>
              <a:rPr lang="ru-RU" sz="2400" b="1" i="1" u="sng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занятия</a:t>
            </a:r>
            <a:r>
              <a:rPr lang="ru-RU" sz="24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  </a:t>
            </a: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изучения  нового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материала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 первичного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закрепления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знаний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10000"/>
              </a:lnSpc>
              <a:buNone/>
              <a:defRPr/>
            </a:pPr>
            <a:endParaRPr lang="ru-RU" sz="800" b="1" i="1" u="sng" dirty="0" smtClean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2400" b="1" i="1" u="sng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Используемая </a:t>
            </a:r>
            <a:r>
              <a:rPr lang="ru-RU" sz="2400" b="1" i="1" u="sng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технология</a:t>
            </a:r>
            <a:r>
              <a:rPr lang="ru-RU" sz="24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 </a:t>
            </a:r>
            <a:endParaRPr lang="ru-RU" sz="2400" b="1" dirty="0" smtClean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системно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err="1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подход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800" b="1" dirty="0" smtClean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ru-RU" sz="800" b="1" i="1" u="sng" dirty="0" smtClean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2400" b="1" i="1" u="sng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400" b="1" i="1" u="sng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обучения</a:t>
            </a:r>
            <a:r>
              <a:rPr lang="ru-RU" sz="2400" b="1" u="sng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Метод 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устного контроля (фронтальный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опрос, </a:t>
            </a: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индивидуальный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опрос).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Объяснительно  –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иллюстрационный (беседа, </a:t>
            </a: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демонстрация  слайдов презентаций).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Проблемно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поисковый (эвристическая беседа, </a:t>
            </a: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практическая работа).</a:t>
            </a:r>
          </a:p>
        </p:txBody>
      </p:sp>
    </p:spTree>
    <p:extLst>
      <p:ext uri="{BB962C8B-B14F-4D97-AF65-F5344CB8AC3E}">
        <p14:creationId xmlns:p14="http://schemas.microsoft.com/office/powerpoint/2010/main" val="98091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7776864" cy="1280926"/>
          </a:xfrm>
        </p:spPr>
        <p:txBody>
          <a:bodyPr>
            <a:normAutofit/>
          </a:bodyPr>
          <a:lstStyle/>
          <a:p>
            <a:pPr lvl="0"/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Формы организации  познавательной деятельности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397559"/>
            <a:ext cx="7704856" cy="4551721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10000"/>
              </a:lnSpc>
            </a:pPr>
            <a:r>
              <a:rPr lang="ru-RU" sz="2400" b="1" i="1" u="sng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Фронтальная</a:t>
            </a:r>
            <a:r>
              <a:rPr lang="ru-RU" sz="2400" b="1" i="1" u="sng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 algn="l">
              <a:lnSpc>
                <a:spcPct val="110000"/>
              </a:lnSpc>
            </a:pP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перед учащимися ставится проблема: </a:t>
            </a:r>
            <a:r>
              <a:rPr lang="ru-RU" sz="2400" b="1" i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какими свойствами будут обладать  все параллелограммы</a:t>
            </a:r>
            <a:endParaRPr lang="ru-RU" sz="2400" b="1" i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10000"/>
              </a:lnSpc>
            </a:pP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(на этапе актуализации знаний и этапе усвоения новых знаний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l">
              <a:lnSpc>
                <a:spcPct val="110000"/>
              </a:lnSpc>
            </a:pPr>
            <a:endParaRPr lang="ru-RU" sz="2400" b="1" dirty="0" smtClean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10000"/>
              </a:lnSpc>
            </a:pPr>
            <a:r>
              <a:rPr lang="ru-RU" sz="2400" b="1" i="1" u="sng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Индивидуальная </a:t>
            </a:r>
            <a:r>
              <a:rPr lang="ru-RU" sz="2400" b="1" i="1" u="sng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работа:</a:t>
            </a:r>
          </a:p>
          <a:p>
            <a:pPr lvl="0" algn="l">
              <a:lnSpc>
                <a:spcPct val="110000"/>
              </a:lnSpc>
            </a:pP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самостоятельная учебная деятельность учащихся по выделению элементов новых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знаний;</a:t>
            </a:r>
          </a:p>
          <a:p>
            <a:pPr lvl="0" algn="l">
              <a:lnSpc>
                <a:spcPct val="110000"/>
              </a:lnSpc>
            </a:pP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практическая </a:t>
            </a: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учебная деятельность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учащихся.</a:t>
            </a:r>
            <a:endParaRPr lang="ru-RU" sz="2400" b="1" dirty="0">
              <a:ln w="1905"/>
              <a:solidFill>
                <a:srgbClr val="00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0771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7776864" cy="1280926"/>
          </a:xfrm>
        </p:spPr>
        <p:txBody>
          <a:bodyPr>
            <a:normAutofit/>
          </a:bodyPr>
          <a:lstStyle/>
          <a:p>
            <a:r>
              <a:rPr lang="ru-RU" sz="3600" b="1" i="1" u="sng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Содержание учебного материала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397559"/>
            <a:ext cx="8352928" cy="4983769"/>
          </a:xfrm>
        </p:spPr>
        <p:txBody>
          <a:bodyPr>
            <a:normAutofit fontScale="92500"/>
          </a:bodyPr>
          <a:lstStyle/>
          <a:p>
            <a:pPr algn="l"/>
            <a:r>
              <a:rPr lang="ru-RU" sz="28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Свойства параллелограмма и простейшие задачи на их применение.</a:t>
            </a:r>
          </a:p>
          <a:p>
            <a:r>
              <a:rPr lang="ru-RU" sz="2400" b="1" u="sng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Теоретический материал:</a:t>
            </a:r>
          </a:p>
          <a:p>
            <a:pPr algn="l"/>
            <a:r>
              <a:rPr lang="ru-RU" sz="2400" b="1" i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Определение. </a:t>
            </a:r>
          </a:p>
          <a:p>
            <a:pPr algn="l"/>
            <a:r>
              <a:rPr lang="ru-RU" sz="2400" b="1" i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Параллелограммом называется четырехугольник, </a:t>
            </a:r>
          </a:p>
          <a:p>
            <a:pPr algn="l"/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у которого противоположные стороны попарно </a:t>
            </a:r>
          </a:p>
          <a:p>
            <a:pPr algn="l"/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параллельны.</a:t>
            </a:r>
          </a:p>
          <a:p>
            <a:pPr algn="l"/>
            <a:r>
              <a:rPr lang="ru-RU" sz="2400" b="1" i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Свойства. </a:t>
            </a:r>
          </a:p>
          <a:p>
            <a:pPr algn="l"/>
            <a:r>
              <a:rPr lang="ru-RU" sz="2400" b="1" i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baseline="30000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В параллелограмме противоположные стороны</a:t>
            </a:r>
          </a:p>
          <a:p>
            <a:pPr algn="l"/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и противоположные углы равны.</a:t>
            </a:r>
          </a:p>
          <a:p>
            <a:pPr marL="457200" indent="-457200" algn="l">
              <a:buAutoNum type="arabicPeriod"/>
            </a:pP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2</a:t>
            </a:r>
            <a:r>
              <a:rPr lang="ru-RU" sz="2400" b="1" baseline="30000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Диагонали параллелограмма точкой пересечения</a:t>
            </a:r>
          </a:p>
          <a:p>
            <a:pPr marL="457200" indent="-457200" algn="l">
              <a:buAutoNum type="arabicPeriod"/>
            </a:pPr>
            <a:r>
              <a:rPr lang="ru-RU" sz="24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делятся пополам.</a:t>
            </a:r>
          </a:p>
          <a:p>
            <a:pPr algn="l"/>
            <a:endParaRPr lang="ru-RU" sz="240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711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8.6|2.1|1|2.5|3.5|2.8|1.4|1.9|12.9|4.5|3.1|3.2|2.6|6|1.8|1.2|1.4|4.2|2.2|2.1|3.7|1.7|0.6|1.6|5.3|2.2|4|1.5|6.1|2.7|3.9|8.5|13.9|4.6|4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8.6|2.1|1|2.5|3.5|2.8|1.4|1.9|12.9|4.5|3.1|3.2|2.6|6|1.8|1.2|1.4|4.2|2.2|2.1|3.7|1.7|0.6|1.6|5.3|2.2|4|1.5|6.1|2.7|3.9|8.5|13.9|4.6|4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8.6|2.1|1|2.5|3.5|2.8|1.4|1.9|12.9|4.5|3.1|3.2|2.6|6|1.8|1.2|1.4|4.2|2.2|2.1|3.7|1.7|0.6|1.6|5.3|2.2|4|1.5|6.1|2.7|3.9|8.5|13.9|4.6|4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8.6|2.1|1|2.5|3.5|2.8|1.4|1.9|12.9|4.5|3.1|3.2|2.6|6|1.8|1.2|1.4|4.2|2.2|2.1|3.7|1.7|0.6|1.6|5.3|2.2|4|1.5|6.1|2.7|3.9|8.5|13.9|4.6|4.9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4-1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ая">
  <a:themeElements>
    <a:clrScheme name="Другая 4">
      <a:dk1>
        <a:srgbClr val="1A712D"/>
      </a:dk1>
      <a:lt1>
        <a:srgbClr val="FFFFFF"/>
      </a:lt1>
      <a:dk2>
        <a:srgbClr val="CEF3D6"/>
      </a:dk2>
      <a:lt2>
        <a:srgbClr val="FFFF00"/>
      </a:lt2>
      <a:accent1>
        <a:srgbClr val="93D598"/>
      </a:accent1>
      <a:accent2>
        <a:srgbClr val="29A744"/>
      </a:accent2>
      <a:accent3>
        <a:srgbClr val="FFFFFF"/>
      </a:accent3>
      <a:accent4>
        <a:srgbClr val="000000"/>
      </a:accent4>
      <a:accent5>
        <a:srgbClr val="C8E7CA"/>
      </a:accent5>
      <a:accent6>
        <a:srgbClr val="24973D"/>
      </a:accent6>
      <a:hlink>
        <a:srgbClr val="FFFFFF"/>
      </a:hlink>
      <a:folHlink>
        <a:srgbClr val="18381A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Обычная">
  <a:themeElements>
    <a:clrScheme name="Другая 4">
      <a:dk1>
        <a:srgbClr val="1A712D"/>
      </a:dk1>
      <a:lt1>
        <a:srgbClr val="FFFFFF"/>
      </a:lt1>
      <a:dk2>
        <a:srgbClr val="CEF3D6"/>
      </a:dk2>
      <a:lt2>
        <a:srgbClr val="FFFF00"/>
      </a:lt2>
      <a:accent1>
        <a:srgbClr val="93D598"/>
      </a:accent1>
      <a:accent2>
        <a:srgbClr val="29A744"/>
      </a:accent2>
      <a:accent3>
        <a:srgbClr val="FFFFFF"/>
      </a:accent3>
      <a:accent4>
        <a:srgbClr val="000000"/>
      </a:accent4>
      <a:accent5>
        <a:srgbClr val="C8E7CA"/>
      </a:accent5>
      <a:accent6>
        <a:srgbClr val="24973D"/>
      </a:accent6>
      <a:hlink>
        <a:srgbClr val="FFFFFF"/>
      </a:hlink>
      <a:folHlink>
        <a:srgbClr val="18381A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4-13</Template>
  <TotalTime>1907</TotalTime>
  <Words>2874</Words>
  <Application>Microsoft Office PowerPoint</Application>
  <PresentationFormat>Экран (4:3)</PresentationFormat>
  <Paragraphs>733</Paragraphs>
  <Slides>43</Slides>
  <Notes>3</Notes>
  <HiddenSlides>22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7" baseType="lpstr">
      <vt:lpstr>4-13</vt:lpstr>
      <vt:lpstr>Обычная</vt:lpstr>
      <vt:lpstr>1_Обычная</vt:lpstr>
      <vt:lpstr>Формула</vt:lpstr>
      <vt:lpstr>Мультимедийная разработка учебного занятия</vt:lpstr>
      <vt:lpstr>Содержание  представляемого  материала</vt:lpstr>
      <vt:lpstr>Место урока в изучаемой  теме</vt:lpstr>
      <vt:lpstr>Цель  урока</vt:lpstr>
      <vt:lpstr>Задачи урока </vt:lpstr>
      <vt:lpstr>   Планируемые  результаты</vt:lpstr>
      <vt:lpstr>Презентация PowerPoint</vt:lpstr>
      <vt:lpstr>Формы организации  познавательной деятельности</vt:lpstr>
      <vt:lpstr>Содержание учебного материала</vt:lpstr>
      <vt:lpstr>Единица содержания образования</vt:lpstr>
      <vt:lpstr>Гипотеза:</vt:lpstr>
      <vt:lpstr>   Структура учебного занятия</vt:lpstr>
      <vt:lpstr>Оборудование,  информационно-коммуникационная  образовательная среда,  учебно-методические материалы</vt:lpstr>
      <vt:lpstr>Ключевые понятия, термины </vt:lpstr>
      <vt:lpstr>Технологическая карта урока</vt:lpstr>
      <vt:lpstr> Подготовительный  этап </vt:lpstr>
      <vt:lpstr>Подготовительный  этап </vt:lpstr>
      <vt:lpstr>Открытие новых знаний</vt:lpstr>
      <vt:lpstr> Применение и рефлексия </vt:lpstr>
      <vt:lpstr> Применение и рефлексия </vt:lpstr>
      <vt:lpstr> Литература и ресурсы:</vt:lpstr>
      <vt:lpstr> Продолжите предложение:          При пересечении двух параллельных прямых  секущей…  </vt:lpstr>
      <vt:lpstr>Продолжите предложение: Два треугольника равны, если …  </vt:lpstr>
      <vt:lpstr> Выполнение практической работы</vt:lpstr>
      <vt:lpstr>Результат практической работы</vt:lpstr>
      <vt:lpstr> Укажите четырехугольники, которые являются параллелограммами</vt:lpstr>
      <vt:lpstr>Гипотеза:</vt:lpstr>
      <vt:lpstr>Тема урока</vt:lpstr>
      <vt:lpstr>Цель  урока  учащихся</vt:lpstr>
      <vt:lpstr>Результат практической работы</vt:lpstr>
      <vt:lpstr>Свойство 1.    В параллелограмме противоположные    стороны    равны  и   противоположные   углы   равны.</vt:lpstr>
      <vt:lpstr>Свойство 2.    Диагонали параллелограмма точкой   пересечения делятся  пополам.</vt:lpstr>
      <vt:lpstr>Повторите  доказательство свойства 1о  самостоятельно! </vt:lpstr>
      <vt:lpstr>Повторите  доказательство свойства 2о самостоятельно!</vt:lpstr>
      <vt:lpstr>Построение параллелограмма</vt:lpstr>
      <vt:lpstr>Включение в систему знаний</vt:lpstr>
      <vt:lpstr>Решите задачу</vt:lpstr>
      <vt:lpstr>Блиц-опрос</vt:lpstr>
      <vt:lpstr>Выполнение блиц-опроса</vt:lpstr>
      <vt:lpstr>Результаты блиц-опроса</vt:lpstr>
      <vt:lpstr> Результаты  рефлексии</vt:lpstr>
      <vt:lpstr>Итоги урока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Мультимедийная разработка учебного занятия</dc:title>
  <dc:creator>Sony</dc:creator>
  <dc:description>http://aida.ucoz.ru</dc:description>
  <cp:lastModifiedBy>Sony</cp:lastModifiedBy>
  <cp:revision>193</cp:revision>
  <dcterms:created xsi:type="dcterms:W3CDTF">2012-09-23T17:02:31Z</dcterms:created>
  <dcterms:modified xsi:type="dcterms:W3CDTF">2018-08-20T10:40:47Z</dcterms:modified>
</cp:coreProperties>
</file>