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63" r:id="rId4"/>
    <p:sldId id="258" r:id="rId5"/>
    <p:sldId id="259" r:id="rId6"/>
    <p:sldId id="260" r:id="rId7"/>
    <p:sldId id="261" r:id="rId8"/>
    <p:sldId id="262" r:id="rId9"/>
    <p:sldId id="268" r:id="rId10"/>
    <p:sldId id="265" r:id="rId11"/>
    <p:sldId id="269" r:id="rId12"/>
    <p:sldId id="270"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ED424CB2-7316-47D0-BE5E-05FE50F4224E}" type="datetimeFigureOut">
              <a:rPr lang="ru-RU" smtClean="0"/>
              <a:pPr/>
              <a:t>05.02.2015</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1E89E573-2577-4B15-8F17-7920018AFC8E}"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D424CB2-7316-47D0-BE5E-05FE50F4224E}" type="datetimeFigureOut">
              <a:rPr lang="ru-RU" smtClean="0"/>
              <a:pPr/>
              <a:t>05.02.2015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E89E573-2577-4B15-8F17-7920018AFC8E}"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D424CB2-7316-47D0-BE5E-05FE50F4224E}" type="datetimeFigureOut">
              <a:rPr lang="ru-RU" smtClean="0"/>
              <a:pPr/>
              <a:t>05.02.2015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E89E573-2577-4B15-8F17-7920018AFC8E}"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ED424CB2-7316-47D0-BE5E-05FE50F4224E}" type="datetimeFigureOut">
              <a:rPr lang="ru-RU" smtClean="0"/>
              <a:pPr/>
              <a:t>05.02.2015</a:t>
            </a:fld>
            <a:endParaRPr lang="ru-RU"/>
          </a:p>
        </p:txBody>
      </p:sp>
      <p:sp>
        <p:nvSpPr>
          <p:cNvPr id="9" name="Номер слайда 8"/>
          <p:cNvSpPr>
            <a:spLocks noGrp="1"/>
          </p:cNvSpPr>
          <p:nvPr>
            <p:ph type="sldNum" sz="quarter" idx="15"/>
          </p:nvPr>
        </p:nvSpPr>
        <p:spPr/>
        <p:txBody>
          <a:bodyPr rtlCol="0"/>
          <a:lstStyle/>
          <a:p>
            <a:fld id="{1E89E573-2577-4B15-8F17-7920018AFC8E}"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ED424CB2-7316-47D0-BE5E-05FE50F4224E}" type="datetimeFigureOut">
              <a:rPr lang="ru-RU" smtClean="0"/>
              <a:pPr/>
              <a:t>05.02.2015</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1E89E573-2577-4B15-8F17-7920018AFC8E}"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ED424CB2-7316-47D0-BE5E-05FE50F4224E}" type="datetimeFigureOut">
              <a:rPr lang="ru-RU" smtClean="0"/>
              <a:pPr/>
              <a:t>05.02.2015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E89E573-2577-4B15-8F17-7920018AFC8E}"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ED424CB2-7316-47D0-BE5E-05FE50F4224E}" type="datetimeFigureOut">
              <a:rPr lang="ru-RU" smtClean="0"/>
              <a:pPr/>
              <a:t>05.02.2015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E89E573-2577-4B15-8F17-7920018AFC8E}"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ED424CB2-7316-47D0-BE5E-05FE50F4224E}" type="datetimeFigureOut">
              <a:rPr lang="ru-RU" smtClean="0"/>
              <a:pPr/>
              <a:t>05.02.2015</a:t>
            </a:fld>
            <a:endParaRPr lang="ru-RU"/>
          </a:p>
        </p:txBody>
      </p:sp>
      <p:sp>
        <p:nvSpPr>
          <p:cNvPr id="7" name="Номер слайда 6"/>
          <p:cNvSpPr>
            <a:spLocks noGrp="1"/>
          </p:cNvSpPr>
          <p:nvPr>
            <p:ph type="sldNum" sz="quarter" idx="11"/>
          </p:nvPr>
        </p:nvSpPr>
        <p:spPr/>
        <p:txBody>
          <a:bodyPr rtlCol="0"/>
          <a:lstStyle/>
          <a:p>
            <a:fld id="{1E89E573-2577-4B15-8F17-7920018AFC8E}"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D424CB2-7316-47D0-BE5E-05FE50F4224E}" type="datetimeFigureOut">
              <a:rPr lang="ru-RU" smtClean="0"/>
              <a:pPr/>
              <a:t>05.02.2015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E89E573-2577-4B15-8F17-7920018AFC8E}"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ED424CB2-7316-47D0-BE5E-05FE50F4224E}" type="datetimeFigureOut">
              <a:rPr lang="ru-RU" smtClean="0"/>
              <a:pPr/>
              <a:t>05.02.2015</a:t>
            </a:fld>
            <a:endParaRPr lang="ru-RU"/>
          </a:p>
        </p:txBody>
      </p:sp>
      <p:sp>
        <p:nvSpPr>
          <p:cNvPr id="22" name="Номер слайда 21"/>
          <p:cNvSpPr>
            <a:spLocks noGrp="1"/>
          </p:cNvSpPr>
          <p:nvPr>
            <p:ph type="sldNum" sz="quarter" idx="15"/>
          </p:nvPr>
        </p:nvSpPr>
        <p:spPr/>
        <p:txBody>
          <a:bodyPr rtlCol="0"/>
          <a:lstStyle/>
          <a:p>
            <a:fld id="{1E89E573-2577-4B15-8F17-7920018AFC8E}"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ED424CB2-7316-47D0-BE5E-05FE50F4224E}" type="datetimeFigureOut">
              <a:rPr lang="ru-RU" smtClean="0"/>
              <a:pPr/>
              <a:t>05.02.2015</a:t>
            </a:fld>
            <a:endParaRPr lang="ru-RU"/>
          </a:p>
        </p:txBody>
      </p:sp>
      <p:sp>
        <p:nvSpPr>
          <p:cNvPr id="18" name="Номер слайда 17"/>
          <p:cNvSpPr>
            <a:spLocks noGrp="1"/>
          </p:cNvSpPr>
          <p:nvPr>
            <p:ph type="sldNum" sz="quarter" idx="11"/>
          </p:nvPr>
        </p:nvSpPr>
        <p:spPr/>
        <p:txBody>
          <a:bodyPr rtlCol="0"/>
          <a:lstStyle/>
          <a:p>
            <a:fld id="{1E89E573-2577-4B15-8F17-7920018AFC8E}"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ED424CB2-7316-47D0-BE5E-05FE50F4224E}" type="datetimeFigureOut">
              <a:rPr lang="ru-RU" smtClean="0"/>
              <a:pPr/>
              <a:t>05.02.2015</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1E89E573-2577-4B15-8F17-7920018AFC8E}"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fade/>
  </p:transition>
  <p:timing>
    <p:tnLst>
      <p:par>
        <p:cTn id="1" dur="indefinite" restart="never" nodeType="tmRoot"/>
      </p:par>
    </p:tnLst>
  </p:timing>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000232" y="1571612"/>
            <a:ext cx="6057888" cy="1571636"/>
          </a:xfrm>
        </p:spPr>
        <p:txBody>
          <a:bodyPr>
            <a:noAutofit/>
          </a:bodyPr>
          <a:lstStyle/>
          <a:p>
            <a:r>
              <a:rPr lang="ru-RU" sz="5400" dirty="0" smtClean="0">
                <a:latin typeface="Times New Roman" pitchFamily="18" charset="0"/>
                <a:cs typeface="Times New Roman" pitchFamily="18" charset="0"/>
              </a:rPr>
              <a:t>По следам пропавших букв</a:t>
            </a:r>
            <a:br>
              <a:rPr lang="ru-RU" sz="5400" dirty="0" smtClean="0">
                <a:latin typeface="Times New Roman" pitchFamily="18" charset="0"/>
                <a:cs typeface="Times New Roman" pitchFamily="18" charset="0"/>
              </a:rPr>
            </a:br>
            <a:endParaRPr lang="ru-RU" sz="54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2214546" y="5000636"/>
            <a:ext cx="6172200" cy="1371600"/>
          </a:xfrm>
        </p:spPr>
        <p:txBody>
          <a:bodyPr/>
          <a:lstStyle/>
          <a:p>
            <a:r>
              <a:rPr lang="ru-RU" dirty="0" smtClean="0"/>
              <a:t>Тимофеева М.Н.</a:t>
            </a:r>
            <a:endParaRPr lang="ru-RU" dirty="0"/>
          </a:p>
        </p:txBody>
      </p:sp>
      <p:pic>
        <p:nvPicPr>
          <p:cNvPr id="4" name="Рисунок 3" descr="следы.png"/>
          <p:cNvPicPr>
            <a:picLocks noChangeAspect="1"/>
          </p:cNvPicPr>
          <p:nvPr/>
        </p:nvPicPr>
        <p:blipFill>
          <a:blip r:embed="rId2"/>
          <a:stretch>
            <a:fillRect/>
          </a:stretch>
        </p:blipFill>
        <p:spPr>
          <a:xfrm>
            <a:off x="6500826" y="2786058"/>
            <a:ext cx="2190750" cy="3105150"/>
          </a:xfrm>
          <a:prstGeom prst="rect">
            <a:avLst/>
          </a:prstGeom>
        </p:spPr>
      </p:pic>
    </p:spTree>
  </p:cSld>
  <p:clrMapOvr>
    <a:masterClrMapping/>
  </p:clrMapOvr>
  <p:transition spd="slow">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395536" y="332656"/>
            <a:ext cx="7992888" cy="5832648"/>
          </a:xfrm>
        </p:spPr>
        <p:txBody>
          <a:bodyPr>
            <a:normAutofit/>
          </a:bodyPr>
          <a:lstStyle/>
          <a:p>
            <a:pPr algn="just">
              <a:buNone/>
            </a:pPr>
            <a:r>
              <a:rPr lang="ru-RU" dirty="0"/>
              <a:t>Большая доля ошибок составляет пропуск и </a:t>
            </a:r>
            <a:r>
              <a:rPr lang="ru-RU" dirty="0" smtClean="0"/>
              <a:t>замену букв, искажение </a:t>
            </a:r>
            <a:r>
              <a:rPr lang="ru-RU" dirty="0"/>
              <a:t>слов. Это объясняется маленьким словарным запасом учащихся</a:t>
            </a:r>
            <a:r>
              <a:rPr lang="ru-RU" dirty="0" smtClean="0"/>
              <a:t>. Дети </a:t>
            </a:r>
            <a:r>
              <a:rPr lang="ru-RU" dirty="0"/>
              <a:t>страдают </a:t>
            </a:r>
            <a:r>
              <a:rPr lang="ru-RU" dirty="0" err="1"/>
              <a:t>дисграфией</a:t>
            </a:r>
            <a:r>
              <a:rPr lang="ru-RU" dirty="0"/>
              <a:t> и </a:t>
            </a:r>
            <a:r>
              <a:rPr lang="ru-RU" dirty="0" err="1" smtClean="0"/>
              <a:t>дислексией</a:t>
            </a:r>
            <a:r>
              <a:rPr lang="ru-RU" dirty="0" smtClean="0"/>
              <a:t>. На </a:t>
            </a:r>
            <a:r>
              <a:rPr lang="ru-RU" dirty="0"/>
              <a:t>уроках работаю над формированием каллиграфического письма</a:t>
            </a:r>
            <a:r>
              <a:rPr lang="ru-RU" dirty="0" smtClean="0"/>
              <a:t>. Следует </a:t>
            </a:r>
            <a:r>
              <a:rPr lang="ru-RU" dirty="0"/>
              <a:t>обратить внимание на отработку каллиграфических навыков.</a:t>
            </a:r>
          </a:p>
          <a:p>
            <a:pPr>
              <a:buNone/>
            </a:pPr>
            <a:endParaRPr lang="ru-RU" dirty="0" smtClean="0"/>
          </a:p>
          <a:p>
            <a:pPr>
              <a:buNone/>
            </a:pPr>
            <a:endParaRPr lang="ru-RU" dirty="0"/>
          </a:p>
          <a:p>
            <a:pPr>
              <a:buNone/>
            </a:pPr>
            <a:endParaRPr lang="ru-RU" dirty="0" smtClean="0"/>
          </a:p>
          <a:p>
            <a:pPr>
              <a:buNone/>
            </a:pPr>
            <a:endParaRPr lang="ru-RU" dirty="0"/>
          </a:p>
          <a:p>
            <a:endParaRPr lang="ru-RU" dirty="0"/>
          </a:p>
        </p:txBody>
      </p:sp>
      <p:graphicFrame>
        <p:nvGraphicFramePr>
          <p:cNvPr id="2" name="Таблица 1"/>
          <p:cNvGraphicFramePr>
            <a:graphicFrameLocks noGrp="1"/>
          </p:cNvGraphicFramePr>
          <p:nvPr>
            <p:extLst>
              <p:ext uri="{D42A27DB-BD31-4B8C-83A1-F6EECF244321}">
                <p14:modId xmlns:p14="http://schemas.microsoft.com/office/powerpoint/2010/main" xmlns="" val="3561637314"/>
              </p:ext>
            </p:extLst>
          </p:nvPr>
        </p:nvGraphicFramePr>
        <p:xfrm>
          <a:off x="4716016" y="3140968"/>
          <a:ext cx="3744416" cy="3108960"/>
        </p:xfrm>
        <a:graphic>
          <a:graphicData uri="http://schemas.openxmlformats.org/drawingml/2006/table">
            <a:tbl>
              <a:tblPr firstRow="1" bandRow="1">
                <a:tableStyleId>{5940675A-B579-460E-94D1-54222C63F5DA}</a:tableStyleId>
              </a:tblPr>
              <a:tblGrid>
                <a:gridCol w="3744416"/>
              </a:tblGrid>
              <a:tr h="284835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2000" dirty="0" smtClean="0"/>
                        <a:t>Декабрь</a:t>
                      </a:r>
                      <a:endParaRPr lang="ru-RU" sz="2000" u="sng" dirty="0" smtClean="0"/>
                    </a:p>
                    <a:p>
                      <a:pPr>
                        <a:buNone/>
                      </a:pPr>
                      <a:r>
                        <a:rPr lang="ru-RU" sz="2000" u="sng" dirty="0" smtClean="0"/>
                        <a:t>Кол-во учеников: </a:t>
                      </a:r>
                      <a:r>
                        <a:rPr lang="ru-RU" sz="2000" dirty="0" smtClean="0"/>
                        <a:t>25</a:t>
                      </a:r>
                    </a:p>
                    <a:p>
                      <a:pPr>
                        <a:buNone/>
                      </a:pPr>
                      <a:r>
                        <a:rPr lang="ru-RU" sz="2000" dirty="0" smtClean="0"/>
                        <a:t> </a:t>
                      </a:r>
                      <a:r>
                        <a:rPr lang="ru-RU" sz="2000" u="sng" dirty="0" smtClean="0"/>
                        <a:t>Без ошибок: </a:t>
                      </a:r>
                      <a:r>
                        <a:rPr lang="ru-RU" sz="2000" dirty="0" smtClean="0"/>
                        <a:t>11 человек</a:t>
                      </a:r>
                    </a:p>
                    <a:p>
                      <a:pPr>
                        <a:buNone/>
                      </a:pPr>
                      <a:r>
                        <a:rPr lang="ru-RU" sz="2000" dirty="0" smtClean="0"/>
                        <a:t>«5» – 11</a:t>
                      </a:r>
                    </a:p>
                    <a:p>
                      <a:pPr>
                        <a:buNone/>
                      </a:pPr>
                      <a:r>
                        <a:rPr lang="ru-RU" sz="2000" dirty="0" smtClean="0"/>
                        <a:t>«4» – 9</a:t>
                      </a:r>
                    </a:p>
                    <a:p>
                      <a:pPr>
                        <a:buNone/>
                      </a:pPr>
                      <a:r>
                        <a:rPr lang="ru-RU" sz="2000" dirty="0" smtClean="0"/>
                        <a:t>«3» - 3</a:t>
                      </a:r>
                    </a:p>
                    <a:p>
                      <a:pPr>
                        <a:buNone/>
                      </a:pPr>
                      <a:r>
                        <a:rPr lang="ru-RU" sz="2000" dirty="0" smtClean="0"/>
                        <a:t>«2» -2</a:t>
                      </a:r>
                    </a:p>
                    <a:p>
                      <a:pPr>
                        <a:buNone/>
                      </a:pPr>
                      <a:r>
                        <a:rPr lang="ru-RU" sz="2000" u="sng" dirty="0" smtClean="0"/>
                        <a:t>Ошибки: </a:t>
                      </a:r>
                      <a:r>
                        <a:rPr lang="ru-RU" sz="2000" dirty="0" smtClean="0"/>
                        <a:t>пропуск букв -6 человек</a:t>
                      </a:r>
                    </a:p>
                    <a:p>
                      <a:endParaRPr lang="ru-RU" dirty="0"/>
                    </a:p>
                  </a:txBody>
                  <a:tcPr/>
                </a:tc>
              </a:tr>
            </a:tbl>
          </a:graphicData>
        </a:graphic>
      </p:graphicFrame>
      <p:graphicFrame>
        <p:nvGraphicFramePr>
          <p:cNvPr id="4" name="Таблица 3"/>
          <p:cNvGraphicFramePr>
            <a:graphicFrameLocks noGrp="1"/>
          </p:cNvGraphicFramePr>
          <p:nvPr>
            <p:extLst>
              <p:ext uri="{D42A27DB-BD31-4B8C-83A1-F6EECF244321}">
                <p14:modId xmlns:p14="http://schemas.microsoft.com/office/powerpoint/2010/main" xmlns="" val="2068154121"/>
              </p:ext>
            </p:extLst>
          </p:nvPr>
        </p:nvGraphicFramePr>
        <p:xfrm>
          <a:off x="539552" y="3140968"/>
          <a:ext cx="3888432" cy="3096344"/>
        </p:xfrm>
        <a:graphic>
          <a:graphicData uri="http://schemas.openxmlformats.org/drawingml/2006/table">
            <a:tbl>
              <a:tblPr firstRow="1" bandRow="1">
                <a:tableStyleId>{5940675A-B579-460E-94D1-54222C63F5DA}</a:tableStyleId>
              </a:tblPr>
              <a:tblGrid>
                <a:gridCol w="3888432"/>
              </a:tblGrid>
              <a:tr h="3096344">
                <a:tc>
                  <a:txBody>
                    <a:bodyPr/>
                    <a:lstStyle/>
                    <a:p>
                      <a:pPr>
                        <a:buNone/>
                      </a:pPr>
                      <a:r>
                        <a:rPr lang="ru-RU" sz="2000" u="sng" dirty="0" smtClean="0"/>
                        <a:t>Кол-во учеников: </a:t>
                      </a:r>
                      <a:r>
                        <a:rPr lang="ru-RU" sz="2000" dirty="0" smtClean="0"/>
                        <a:t>25</a:t>
                      </a:r>
                    </a:p>
                    <a:p>
                      <a:pPr>
                        <a:buNone/>
                      </a:pPr>
                      <a:r>
                        <a:rPr lang="ru-RU" sz="2000" dirty="0" smtClean="0"/>
                        <a:t> </a:t>
                      </a:r>
                      <a:r>
                        <a:rPr lang="ru-RU" sz="2000" u="sng" dirty="0" smtClean="0"/>
                        <a:t>Без ошибок: </a:t>
                      </a:r>
                      <a:r>
                        <a:rPr lang="ru-RU" sz="2000" dirty="0" smtClean="0"/>
                        <a:t>6 человек</a:t>
                      </a:r>
                    </a:p>
                    <a:p>
                      <a:pPr>
                        <a:buNone/>
                      </a:pPr>
                      <a:r>
                        <a:rPr lang="ru-RU" sz="2000" dirty="0" smtClean="0"/>
                        <a:t>«5» – 6</a:t>
                      </a:r>
                    </a:p>
                    <a:p>
                      <a:pPr>
                        <a:buNone/>
                      </a:pPr>
                      <a:r>
                        <a:rPr lang="ru-RU" sz="2000" dirty="0" smtClean="0"/>
                        <a:t>«4» – 12</a:t>
                      </a:r>
                    </a:p>
                    <a:p>
                      <a:pPr>
                        <a:buNone/>
                      </a:pPr>
                      <a:r>
                        <a:rPr lang="ru-RU" sz="2000" dirty="0" smtClean="0"/>
                        <a:t>«3» - 3</a:t>
                      </a:r>
                    </a:p>
                    <a:p>
                      <a:pPr>
                        <a:buNone/>
                      </a:pPr>
                      <a:r>
                        <a:rPr lang="ru-RU" sz="2000" dirty="0" smtClean="0"/>
                        <a:t>«2» - 4</a:t>
                      </a:r>
                    </a:p>
                    <a:p>
                      <a:pPr>
                        <a:buNone/>
                      </a:pPr>
                      <a:r>
                        <a:rPr lang="ru-RU" sz="2000" u="sng" dirty="0" smtClean="0"/>
                        <a:t>Ошибки: </a:t>
                      </a:r>
                      <a:r>
                        <a:rPr lang="ru-RU" sz="2000" dirty="0" smtClean="0"/>
                        <a:t>пропуск букв -12 человек</a:t>
                      </a:r>
                    </a:p>
                    <a:p>
                      <a:endParaRPr lang="ru-RU" dirty="0"/>
                    </a:p>
                  </a:txBody>
                  <a:tcPr/>
                </a:tc>
              </a:tr>
            </a:tbl>
          </a:graphicData>
        </a:graphic>
      </p:graphicFrame>
    </p:spTree>
    <p:extLst>
      <p:ext uri="{BB962C8B-B14F-4D97-AF65-F5344CB8AC3E}">
        <p14:creationId xmlns:p14="http://schemas.microsoft.com/office/powerpoint/2010/main" xmlns="" val="504322362"/>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7467600" cy="1143000"/>
          </a:xfrm>
        </p:spPr>
        <p:txBody>
          <a:bodyPr>
            <a:normAutofit fontScale="90000"/>
          </a:bodyPr>
          <a:lstStyle/>
          <a:p>
            <a:pPr algn="ctr"/>
            <a:r>
              <a:rPr lang="ru-RU" sz="7200" dirty="0"/>
              <a:t>Памятка</a:t>
            </a:r>
            <a:r>
              <a:rPr lang="ru-RU" dirty="0"/>
              <a:t/>
            </a:r>
            <a:br>
              <a:rPr lang="ru-RU" dirty="0"/>
            </a:br>
            <a:endParaRPr lang="ru-RU" dirty="0"/>
          </a:p>
        </p:txBody>
      </p:sp>
      <p:sp>
        <p:nvSpPr>
          <p:cNvPr id="3" name="Содержимое 2"/>
          <p:cNvSpPr>
            <a:spLocks noGrp="1"/>
          </p:cNvSpPr>
          <p:nvPr>
            <p:ph sz="quarter" idx="1"/>
          </p:nvPr>
        </p:nvSpPr>
        <p:spPr>
          <a:xfrm>
            <a:off x="467544" y="1340768"/>
            <a:ext cx="7467600" cy="5017768"/>
          </a:xfrm>
        </p:spPr>
        <p:txBody>
          <a:bodyPr>
            <a:normAutofit/>
          </a:bodyPr>
          <a:lstStyle/>
          <a:p>
            <a:pPr marL="457200" indent="-457200">
              <a:buFont typeface="+mj-lt"/>
              <a:buAutoNum type="arabicPeriod"/>
            </a:pPr>
            <a:r>
              <a:rPr lang="ru-RU" sz="2800" dirty="0" smtClean="0"/>
              <a:t>Проверь свою работу.</a:t>
            </a:r>
          </a:p>
          <a:p>
            <a:pPr marL="457200" indent="-457200">
              <a:buFont typeface="+mj-lt"/>
              <a:buAutoNum type="arabicPeriod"/>
            </a:pPr>
            <a:r>
              <a:rPr lang="ru-RU" sz="2800" dirty="0" smtClean="0"/>
              <a:t>Проверь </a:t>
            </a:r>
            <a:r>
              <a:rPr lang="ru-RU" sz="2800" dirty="0" smtClean="0"/>
              <a:t>отдельно каждое слово:</a:t>
            </a:r>
          </a:p>
          <a:p>
            <a:pPr marL="457200" indent="-457200">
              <a:buFont typeface="+mj-lt"/>
              <a:buAutoNum type="arabicPeriod"/>
            </a:pPr>
            <a:r>
              <a:rPr lang="ru-RU" sz="2800" dirty="0" smtClean="0"/>
              <a:t>Не пропустил ли ты букву?</a:t>
            </a:r>
          </a:p>
          <a:p>
            <a:pPr marL="457200" indent="-457200">
              <a:buFont typeface="+mj-lt"/>
              <a:buAutoNum type="arabicPeriod"/>
            </a:pPr>
            <a:r>
              <a:rPr lang="ru-RU" sz="2800" dirty="0" smtClean="0"/>
              <a:t>Не добавил ли лишнюю букву?</a:t>
            </a:r>
          </a:p>
          <a:p>
            <a:pPr marL="457200" indent="-457200">
              <a:buFont typeface="+mj-lt"/>
              <a:buAutoNum type="arabicPeriod"/>
            </a:pPr>
            <a:r>
              <a:rPr lang="ru-RU" sz="2800" dirty="0" smtClean="0"/>
              <a:t>Не написал ли вместо одной буквы другую?</a:t>
            </a:r>
          </a:p>
          <a:p>
            <a:pPr marL="457200" indent="-457200">
              <a:buFont typeface="+mj-lt"/>
              <a:buAutoNum type="arabicPeriod"/>
            </a:pPr>
            <a:r>
              <a:rPr lang="ru-RU" sz="2800" dirty="0" smtClean="0"/>
              <a:t>Правильно ли ты изобразил каждую букву?</a:t>
            </a:r>
          </a:p>
          <a:p>
            <a:pPr marL="457200" indent="-457200">
              <a:buFont typeface="+mj-lt"/>
              <a:buAutoNum type="arabicPeriod"/>
            </a:pPr>
            <a:r>
              <a:rPr lang="ru-RU" sz="2800" dirty="0" smtClean="0"/>
              <a:t>Если в твоей работе больше нет таких ошибок, ты-молодец!</a:t>
            </a:r>
            <a:endParaRPr lang="ru-RU" sz="2800" dirty="0"/>
          </a:p>
        </p:txBody>
      </p:sp>
    </p:spTree>
  </p:cSld>
  <p:clrMapOvr>
    <a:masterClrMapping/>
  </p:clrMapOvr>
  <p:transition spd="slow">
    <p:wheel spokes="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51520" y="332656"/>
            <a:ext cx="8496944" cy="5925272"/>
          </a:xfrm>
        </p:spPr>
        <p:txBody>
          <a:bodyPr/>
          <a:lstStyle/>
          <a:p>
            <a:pPr marL="0" indent="0" algn="just">
              <a:buNone/>
            </a:pPr>
            <a:r>
              <a:rPr lang="ru-RU" dirty="0" smtClean="0"/>
              <a:t>   </a:t>
            </a:r>
            <a:r>
              <a:rPr lang="ru-RU" sz="2800" dirty="0" smtClean="0"/>
              <a:t>Специфика предложенных методов и приемов состоит в том, что их применение возможно при любом уровне языкового развития ребенка, при</a:t>
            </a:r>
            <a:r>
              <a:rPr lang="ru-RU" sz="2800" dirty="0"/>
              <a:t> </a:t>
            </a:r>
            <a:r>
              <a:rPr lang="ru-RU" sz="2800" dirty="0" smtClean="0"/>
              <a:t>занятиях с группами и индивидуально. </a:t>
            </a:r>
          </a:p>
          <a:p>
            <a:pPr marL="0" indent="0" algn="just">
              <a:buNone/>
            </a:pPr>
            <a:r>
              <a:rPr lang="ru-RU" sz="2800" dirty="0"/>
              <a:t> </a:t>
            </a:r>
            <a:r>
              <a:rPr lang="ru-RU" sz="2800" dirty="0" smtClean="0"/>
              <a:t>  Их применение оказалось эффективным для устранения элементов </a:t>
            </a:r>
            <a:r>
              <a:rPr lang="ru-RU" sz="2800" dirty="0" err="1" smtClean="0"/>
              <a:t>дисграфии</a:t>
            </a:r>
            <a:r>
              <a:rPr lang="ru-RU" sz="2800" dirty="0" smtClean="0"/>
              <a:t> при постоянном пропуске букв, их </a:t>
            </a:r>
            <a:r>
              <a:rPr lang="ru-RU" sz="2800" dirty="0" err="1" smtClean="0"/>
              <a:t>недописывании</a:t>
            </a:r>
            <a:r>
              <a:rPr lang="ru-RU" sz="2800" dirty="0" smtClean="0"/>
              <a:t>, перестановке букв и слогов, в общем, в тех случаях, когда родители и учителя говорят о «глупых ошибках».</a:t>
            </a:r>
            <a:endParaRPr lang="ru-RU" sz="2800" dirty="0"/>
          </a:p>
        </p:txBody>
      </p:sp>
      <p:pic>
        <p:nvPicPr>
          <p:cNvPr id="4" name="Рисунок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5508104" y="4149080"/>
            <a:ext cx="2857500" cy="2857500"/>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endParaRPr lang="ru-RU" dirty="0"/>
          </a:p>
        </p:txBody>
      </p:sp>
      <p:sp>
        <p:nvSpPr>
          <p:cNvPr id="3" name="Содержимое 2"/>
          <p:cNvSpPr>
            <a:spLocks noGrp="1"/>
          </p:cNvSpPr>
          <p:nvPr>
            <p:ph sz="quarter" idx="1"/>
          </p:nvPr>
        </p:nvSpPr>
        <p:spPr>
          <a:xfrm>
            <a:off x="500034" y="357166"/>
            <a:ext cx="7786742" cy="5088066"/>
          </a:xfrm>
        </p:spPr>
        <p:txBody>
          <a:bodyPr>
            <a:noAutofit/>
          </a:bodyPr>
          <a:lstStyle/>
          <a:p>
            <a:pPr algn="just">
              <a:buNone/>
            </a:pPr>
            <a:r>
              <a:rPr lang="ru-RU" sz="1800" b="1" dirty="0"/>
              <a:t>Одна из главных проблем правописания </a:t>
            </a:r>
            <a:r>
              <a:rPr lang="ru-RU" sz="1800" dirty="0"/>
              <a:t>– необоснованный </a:t>
            </a:r>
            <a:r>
              <a:rPr lang="ru-RU" sz="1800" dirty="0" smtClean="0"/>
              <a:t>пропуск букв. Возникает </a:t>
            </a:r>
            <a:r>
              <a:rPr lang="ru-RU" sz="1800" dirty="0"/>
              <a:t>вопрос: почему же ученик пропускает буквы? </a:t>
            </a:r>
            <a:r>
              <a:rPr lang="ru-RU" sz="1800" dirty="0" smtClean="0"/>
              <a:t>В каждом </a:t>
            </a:r>
            <a:r>
              <a:rPr lang="ru-RU" sz="1800" dirty="0"/>
              <a:t>частном случае причины разные, но в общем ответ один – у ребенка не сформирован образ слова. Что же скрывается под этим определением?</a:t>
            </a:r>
          </a:p>
          <a:p>
            <a:pPr algn="just">
              <a:buNone/>
            </a:pPr>
            <a:r>
              <a:rPr lang="ru-RU" sz="1800" b="1" dirty="0"/>
              <a:t>Образ слова </a:t>
            </a:r>
            <a:r>
              <a:rPr lang="ru-RU" sz="1800" dirty="0"/>
              <a:t>– это единство фонематической (как звучит?), </a:t>
            </a:r>
            <a:r>
              <a:rPr lang="ru-RU" sz="1800" dirty="0" smtClean="0"/>
              <a:t>семантической(что обозначает</a:t>
            </a:r>
            <a:r>
              <a:rPr lang="ru-RU" sz="1800" dirty="0"/>
              <a:t>?), грамматической (из каких грамматических элементов состоит и в семью каких однокоренных слов входит?) и графической (как пишется?) природы слова. В идеале, перед тем как написать, ребенок должен осознавать слово по всем этим параметрам. Образ слова является существенным компонентом чувства языка, необходимого для полноценного владения языком </a:t>
            </a:r>
            <a:r>
              <a:rPr lang="ru-RU" sz="1800" i="1" dirty="0"/>
              <a:t>(Ж.М. </a:t>
            </a:r>
            <a:r>
              <a:rPr lang="ru-RU" sz="1800" i="1" dirty="0" err="1"/>
              <a:t>Глозман</a:t>
            </a:r>
            <a:r>
              <a:rPr lang="ru-RU" sz="1800" i="1" dirty="0"/>
              <a:t>, 2002).</a:t>
            </a:r>
            <a:endParaRPr lang="ru-RU" sz="1800" dirty="0"/>
          </a:p>
          <a:p>
            <a:pPr algn="just">
              <a:buNone/>
            </a:pPr>
            <a:r>
              <a:rPr lang="ru-RU" sz="1800" b="1" dirty="0"/>
              <a:t>Таким образом, пропуск букв возникает по следующим причинам: </a:t>
            </a:r>
            <a:endParaRPr lang="ru-RU" sz="1800" b="1" dirty="0" smtClean="0"/>
          </a:p>
          <a:p>
            <a:pPr marL="342900" indent="-342900" algn="just">
              <a:buAutoNum type="arabicParenR"/>
            </a:pPr>
            <a:r>
              <a:rPr lang="ru-RU" sz="1800" dirty="0" smtClean="0"/>
              <a:t>«</a:t>
            </a:r>
            <a:r>
              <a:rPr lang="ru-RU" sz="1800" dirty="0"/>
              <a:t>Первый раз слышу это слово»; </a:t>
            </a:r>
            <a:endParaRPr lang="ru-RU" sz="1800" dirty="0" smtClean="0"/>
          </a:p>
          <a:p>
            <a:pPr marL="342900" indent="-342900" algn="just">
              <a:buAutoNum type="arabicParenR"/>
            </a:pPr>
            <a:r>
              <a:rPr lang="ru-RU" sz="1800" dirty="0" smtClean="0"/>
              <a:t>2</a:t>
            </a:r>
            <a:r>
              <a:rPr lang="ru-RU" sz="1800" dirty="0"/>
              <a:t>) «Слово слышал, но не знаю, что оно обозначает»; </a:t>
            </a:r>
            <a:endParaRPr lang="ru-RU" sz="1800" dirty="0" smtClean="0"/>
          </a:p>
          <a:p>
            <a:pPr marL="342900" indent="-342900" algn="just">
              <a:buAutoNum type="arabicParenR"/>
            </a:pPr>
            <a:r>
              <a:rPr lang="ru-RU" sz="1800" dirty="0" smtClean="0"/>
              <a:t>3</a:t>
            </a:r>
            <a:r>
              <a:rPr lang="ru-RU" sz="1800" dirty="0"/>
              <a:t>) «Знаю, что обозначает, слышал, но ни разу не встречал написанным».</a:t>
            </a:r>
          </a:p>
          <a:p>
            <a:pPr algn="just">
              <a:buNone/>
            </a:pPr>
            <a:endParaRPr lang="ru-RU" sz="1800" dirty="0"/>
          </a:p>
        </p:txBody>
      </p:sp>
    </p:spTree>
  </p:cSld>
  <p:clrMapOvr>
    <a:masterClrMapping/>
  </p:clrMapOvr>
  <p:transition spd="slow">
    <p:wheel spokes="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85720" y="357166"/>
            <a:ext cx="8215370" cy="4857784"/>
          </a:xfrm>
        </p:spPr>
        <p:txBody>
          <a:bodyPr/>
          <a:lstStyle/>
          <a:p>
            <a:pPr algn="just">
              <a:buNone/>
            </a:pPr>
            <a:r>
              <a:rPr lang="ru-RU" dirty="0" smtClean="0"/>
              <a:t>В данной презентации мы предлагаем игры и задания в качестве методов формирования образа слова, а следовательно, помогающие решить проблему пропуска букв. </a:t>
            </a:r>
          </a:p>
          <a:p>
            <a:pPr algn="just">
              <a:buNone/>
            </a:pPr>
            <a:r>
              <a:rPr lang="ru-RU" dirty="0" smtClean="0"/>
              <a:t>Предлагаемые игры направлены на формирование образа буквы и слова, формирование (закрепление) орфографической зоркости, активизацию словаря, развитие внимания, закрепление образа буквы и слова, формирование фонематического слуха.</a:t>
            </a:r>
            <a:endParaRPr lang="ru-RU" dirty="0"/>
          </a:p>
        </p:txBody>
      </p:sp>
      <p:pic>
        <p:nvPicPr>
          <p:cNvPr id="4" name="Рисунок 3" descr="а.png"/>
          <p:cNvPicPr>
            <a:picLocks noChangeAspect="1"/>
          </p:cNvPicPr>
          <p:nvPr/>
        </p:nvPicPr>
        <p:blipFill>
          <a:blip r:embed="rId2"/>
          <a:stretch>
            <a:fillRect/>
          </a:stretch>
        </p:blipFill>
        <p:spPr>
          <a:xfrm>
            <a:off x="5786446" y="3667094"/>
            <a:ext cx="3190906" cy="3190906"/>
          </a:xfrm>
          <a:prstGeom prst="rect">
            <a:avLst/>
          </a:prstGeom>
        </p:spPr>
      </p:pic>
    </p:spTree>
  </p:cSld>
  <p:clrMapOvr>
    <a:masterClrMapping/>
  </p:clrMapOvr>
  <p:transition spd="slow">
    <p:wheel spokes="2"/>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42852"/>
            <a:ext cx="7467600" cy="1143000"/>
          </a:xfrm>
        </p:spPr>
        <p:txBody>
          <a:bodyPr>
            <a:noAutofit/>
          </a:bodyPr>
          <a:lstStyle/>
          <a:p>
            <a:pPr algn="ctr"/>
            <a:r>
              <a:rPr lang="ru-RU" sz="7200" b="1" dirty="0" smtClean="0">
                <a:solidFill>
                  <a:srgbClr val="0070C0"/>
                </a:solidFill>
                <a:latin typeface="Monotype Corsiva" pitchFamily="66" charset="0"/>
              </a:rPr>
              <a:t>Игра «Магазин»</a:t>
            </a:r>
            <a:endParaRPr lang="ru-RU" sz="7200" b="1" dirty="0">
              <a:solidFill>
                <a:srgbClr val="0070C0"/>
              </a:solidFill>
              <a:latin typeface="Monotype Corsiva" pitchFamily="66" charset="0"/>
            </a:endParaRPr>
          </a:p>
        </p:txBody>
      </p:sp>
      <p:sp>
        <p:nvSpPr>
          <p:cNvPr id="3" name="Содержимое 2"/>
          <p:cNvSpPr>
            <a:spLocks noGrp="1"/>
          </p:cNvSpPr>
          <p:nvPr>
            <p:ph sz="quarter" idx="1"/>
          </p:nvPr>
        </p:nvSpPr>
        <p:spPr>
          <a:xfrm>
            <a:off x="428596" y="1428736"/>
            <a:ext cx="7786742" cy="4786346"/>
          </a:xfrm>
        </p:spPr>
        <p:txBody>
          <a:bodyPr>
            <a:normAutofit fontScale="92500" lnSpcReduction="10000"/>
          </a:bodyPr>
          <a:lstStyle/>
          <a:p>
            <a:pPr>
              <a:buNone/>
            </a:pPr>
            <a:r>
              <a:rPr lang="ru-RU" dirty="0" smtClean="0"/>
              <a:t>«</a:t>
            </a:r>
            <a:r>
              <a:rPr lang="ru-RU" dirty="0"/>
              <a:t>Продаем» определенные предметы, представленные на картинках, «рекламируя» их по каждой букве:</a:t>
            </a:r>
          </a:p>
          <a:p>
            <a:pPr marL="0" indent="0">
              <a:buNone/>
            </a:pPr>
            <a:r>
              <a:rPr lang="ru-RU" sz="4000" b="1" dirty="0"/>
              <a:t>а</a:t>
            </a:r>
            <a:r>
              <a:rPr lang="ru-RU" dirty="0"/>
              <a:t> – ароматный  </a:t>
            </a:r>
            <a:br>
              <a:rPr lang="ru-RU" dirty="0"/>
            </a:br>
            <a:r>
              <a:rPr lang="ru-RU" sz="4000" b="1" dirty="0"/>
              <a:t>р</a:t>
            </a:r>
            <a:r>
              <a:rPr lang="ru-RU" sz="4000" dirty="0"/>
              <a:t> </a:t>
            </a:r>
            <a:r>
              <a:rPr lang="ru-RU" dirty="0"/>
              <a:t>– рубиновый </a:t>
            </a:r>
            <a:br>
              <a:rPr lang="ru-RU" dirty="0"/>
            </a:br>
            <a:r>
              <a:rPr lang="ru-RU" sz="4000" b="1" dirty="0" smtClean="0"/>
              <a:t>б</a:t>
            </a:r>
            <a:r>
              <a:rPr lang="ru-RU" dirty="0"/>
              <a:t> – большой </a:t>
            </a:r>
            <a:br>
              <a:rPr lang="ru-RU" dirty="0"/>
            </a:br>
            <a:r>
              <a:rPr lang="ru-RU" sz="4300" b="1" dirty="0" smtClean="0"/>
              <a:t>у</a:t>
            </a:r>
            <a:r>
              <a:rPr lang="ru-RU" dirty="0"/>
              <a:t> – укатить домой! </a:t>
            </a:r>
            <a:br>
              <a:rPr lang="ru-RU" dirty="0"/>
            </a:br>
            <a:r>
              <a:rPr lang="ru-RU" sz="4300" b="1" dirty="0" err="1"/>
              <a:t>з</a:t>
            </a:r>
            <a:r>
              <a:rPr lang="ru-RU" sz="4300" dirty="0"/>
              <a:t> </a:t>
            </a:r>
            <a:r>
              <a:rPr lang="ru-RU" dirty="0"/>
              <a:t>– звонкий</a:t>
            </a:r>
          </a:p>
          <a:p>
            <a:pPr>
              <a:buNone/>
            </a:pPr>
            <a:r>
              <a:rPr lang="ru-RU" dirty="0"/>
              <a:t>Это упражнение уместно проводить не только при </a:t>
            </a:r>
            <a:r>
              <a:rPr lang="ru-RU" dirty="0" err="1"/>
              <a:t>несформированности</a:t>
            </a:r>
            <a:r>
              <a:rPr lang="ru-RU" dirty="0"/>
              <a:t> семантического образа слова, при пропуске букв, но и при речевом недоразвитии ребенка.</a:t>
            </a:r>
          </a:p>
        </p:txBody>
      </p:sp>
      <p:pic>
        <p:nvPicPr>
          <p:cNvPr id="4" name="Рисунок 3" descr="90687e5efa341229c74de23eb38.jpg"/>
          <p:cNvPicPr>
            <a:picLocks noChangeAspect="1"/>
          </p:cNvPicPr>
          <p:nvPr/>
        </p:nvPicPr>
        <p:blipFill>
          <a:blip r:embed="rId2"/>
          <a:stretch>
            <a:fillRect/>
          </a:stretch>
        </p:blipFill>
        <p:spPr>
          <a:xfrm>
            <a:off x="5576890" y="2126162"/>
            <a:ext cx="2379486" cy="2703961"/>
          </a:xfrm>
          <a:prstGeom prst="rect">
            <a:avLst/>
          </a:prstGeom>
        </p:spPr>
      </p:pic>
    </p:spTree>
  </p:cSld>
  <p:clrMapOvr>
    <a:masterClrMapping/>
  </p:clrMapOvr>
  <p:transition spd="slow">
    <p:wheel spokes="3"/>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6600" b="1" dirty="0" smtClean="0">
                <a:solidFill>
                  <a:srgbClr val="0070C0"/>
                </a:solidFill>
                <a:latin typeface="Monotype Corsiva" pitchFamily="66" charset="0"/>
              </a:rPr>
              <a:t>«Арабское» письмо</a:t>
            </a:r>
            <a:endParaRPr lang="ru-RU" sz="6600" b="1" dirty="0">
              <a:solidFill>
                <a:srgbClr val="0070C0"/>
              </a:solidFill>
              <a:latin typeface="Monotype Corsiva" pitchFamily="66" charset="0"/>
            </a:endParaRPr>
          </a:p>
        </p:txBody>
      </p:sp>
      <p:sp>
        <p:nvSpPr>
          <p:cNvPr id="3" name="Содержимое 2"/>
          <p:cNvSpPr>
            <a:spLocks noGrp="1"/>
          </p:cNvSpPr>
          <p:nvPr>
            <p:ph sz="quarter" idx="1"/>
          </p:nvPr>
        </p:nvSpPr>
        <p:spPr>
          <a:xfrm>
            <a:off x="642910" y="1214422"/>
            <a:ext cx="6858048" cy="3071834"/>
          </a:xfrm>
        </p:spPr>
        <p:txBody>
          <a:bodyPr>
            <a:normAutofit lnSpcReduction="10000"/>
          </a:bodyPr>
          <a:lstStyle/>
          <a:p>
            <a:pPr>
              <a:buNone/>
            </a:pPr>
            <a:endParaRPr lang="ru-RU" b="1" i="1" dirty="0"/>
          </a:p>
          <a:p>
            <a:r>
              <a:rPr lang="ru-RU" dirty="0"/>
              <a:t>Письмо слов с правой стороны строчки справа налево (слова пишутся наоборот), то есть при чтении (слева направо) они читаются нормально. Например, предложение </a:t>
            </a:r>
            <a:r>
              <a:rPr lang="ru-RU" i="1" dirty="0"/>
              <a:t>В океане живет необычная рыба – рыба-ёж, </a:t>
            </a:r>
            <a:r>
              <a:rPr lang="ru-RU" dirty="0"/>
              <a:t>написанное «по-арабски», выглядит так</a:t>
            </a:r>
            <a:r>
              <a:rPr lang="ru-RU" dirty="0" smtClean="0"/>
              <a:t>:</a:t>
            </a:r>
            <a:endParaRPr lang="ru-RU" dirty="0"/>
          </a:p>
        </p:txBody>
      </p:sp>
      <p:pic>
        <p:nvPicPr>
          <p:cNvPr id="4" name="Рисунок 3" descr="аа.png"/>
          <p:cNvPicPr>
            <a:picLocks noChangeAspect="1"/>
          </p:cNvPicPr>
          <p:nvPr/>
        </p:nvPicPr>
        <p:blipFill>
          <a:blip r:embed="rId2"/>
          <a:stretch>
            <a:fillRect/>
          </a:stretch>
        </p:blipFill>
        <p:spPr>
          <a:xfrm>
            <a:off x="0" y="4143380"/>
            <a:ext cx="2571758" cy="2571758"/>
          </a:xfrm>
          <a:prstGeom prst="rect">
            <a:avLst/>
          </a:prstGeom>
        </p:spPr>
      </p:pic>
      <p:sp>
        <p:nvSpPr>
          <p:cNvPr id="6" name="TextBox 5"/>
          <p:cNvSpPr txBox="1"/>
          <p:nvPr/>
        </p:nvSpPr>
        <p:spPr>
          <a:xfrm>
            <a:off x="3143240" y="3643314"/>
            <a:ext cx="5072098" cy="2308324"/>
          </a:xfrm>
          <a:prstGeom prst="rect">
            <a:avLst/>
          </a:prstGeom>
          <a:noFill/>
        </p:spPr>
        <p:txBody>
          <a:bodyPr wrap="square" rtlCol="0">
            <a:spAutoFit/>
          </a:bodyPr>
          <a:lstStyle/>
          <a:p>
            <a:r>
              <a:rPr lang="ru-RU" sz="2400" b="1" i="1" dirty="0" err="1" smtClean="0">
                <a:solidFill>
                  <a:srgbClr val="C00000"/>
                </a:solidFill>
              </a:rPr>
              <a:t>же-абыр</a:t>
            </a:r>
            <a:r>
              <a:rPr lang="ru-RU" sz="2400" b="1" i="1" dirty="0" smtClean="0">
                <a:solidFill>
                  <a:srgbClr val="C00000"/>
                </a:solidFill>
              </a:rPr>
              <a:t> – </a:t>
            </a:r>
            <a:r>
              <a:rPr lang="ru-RU" sz="2400" b="1" i="1" dirty="0" err="1" smtClean="0">
                <a:solidFill>
                  <a:srgbClr val="C00000"/>
                </a:solidFill>
              </a:rPr>
              <a:t>абыр</a:t>
            </a:r>
            <a:r>
              <a:rPr lang="ru-RU" sz="2400" b="1" i="1" dirty="0" smtClean="0">
                <a:solidFill>
                  <a:srgbClr val="C00000"/>
                </a:solidFill>
              </a:rPr>
              <a:t> </a:t>
            </a:r>
            <a:r>
              <a:rPr lang="ru-RU" sz="2400" b="1" i="1" dirty="0" err="1" smtClean="0">
                <a:solidFill>
                  <a:srgbClr val="C00000"/>
                </a:solidFill>
              </a:rPr>
              <a:t>яанчыбоен</a:t>
            </a:r>
            <a:r>
              <a:rPr lang="ru-RU" sz="2400" b="1" i="1" dirty="0" smtClean="0">
                <a:solidFill>
                  <a:srgbClr val="C00000"/>
                </a:solidFill>
              </a:rPr>
              <a:t> </a:t>
            </a:r>
            <a:r>
              <a:rPr lang="ru-RU" sz="2400" b="1" i="1" dirty="0" err="1" smtClean="0">
                <a:solidFill>
                  <a:srgbClr val="C00000"/>
                </a:solidFill>
              </a:rPr>
              <a:t>тёвиж</a:t>
            </a:r>
            <a:r>
              <a:rPr lang="ru-RU" sz="2400" b="1" i="1" dirty="0" smtClean="0">
                <a:solidFill>
                  <a:srgbClr val="C00000"/>
                </a:solidFill>
              </a:rPr>
              <a:t> </a:t>
            </a:r>
            <a:r>
              <a:rPr lang="ru-RU" sz="2400" b="1" i="1" dirty="0" err="1" smtClean="0">
                <a:solidFill>
                  <a:srgbClr val="C00000"/>
                </a:solidFill>
              </a:rPr>
              <a:t>енаеко</a:t>
            </a:r>
            <a:r>
              <a:rPr lang="ru-RU" sz="2400" b="1" i="1" dirty="0" smtClean="0">
                <a:solidFill>
                  <a:srgbClr val="C00000"/>
                </a:solidFill>
              </a:rPr>
              <a:t> В.</a:t>
            </a:r>
            <a:endParaRPr lang="ru-RU" sz="2400" b="1" dirty="0" smtClean="0">
              <a:solidFill>
                <a:srgbClr val="C00000"/>
              </a:solidFill>
            </a:endParaRPr>
          </a:p>
          <a:p>
            <a:r>
              <a:rPr lang="ru-RU" sz="2400" dirty="0" smtClean="0"/>
              <a:t>Упражнение дает хорошие результаты в тех случаях, когда ребенок переставляет буквы и </a:t>
            </a:r>
            <a:r>
              <a:rPr lang="ru-RU" sz="2400" dirty="0" err="1" smtClean="0"/>
              <a:t>недописывает</a:t>
            </a:r>
            <a:r>
              <a:rPr lang="ru-RU" sz="2400" dirty="0" smtClean="0"/>
              <a:t> слова.</a:t>
            </a:r>
            <a:endParaRPr lang="ru-RU" sz="2400" dirty="0"/>
          </a:p>
        </p:txBody>
      </p:sp>
    </p:spTree>
  </p:cSld>
  <p:clrMapOvr>
    <a:masterClrMapping/>
  </p:clrMapOvr>
  <p:transition spd="slow">
    <p:strips dir="l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  </a:t>
            </a:r>
            <a:endParaRPr lang="ru-RU" dirty="0"/>
          </a:p>
        </p:txBody>
      </p:sp>
      <p:sp>
        <p:nvSpPr>
          <p:cNvPr id="3" name="Содержимое 2"/>
          <p:cNvSpPr>
            <a:spLocks noGrp="1"/>
          </p:cNvSpPr>
          <p:nvPr>
            <p:ph sz="quarter" idx="1"/>
          </p:nvPr>
        </p:nvSpPr>
        <p:spPr>
          <a:xfrm>
            <a:off x="142844" y="214290"/>
            <a:ext cx="7467600" cy="5302380"/>
          </a:xfrm>
        </p:spPr>
        <p:txBody>
          <a:bodyPr>
            <a:normAutofit fontScale="92500" lnSpcReduction="20000"/>
          </a:bodyPr>
          <a:lstStyle/>
          <a:p>
            <a:pPr algn="ctr">
              <a:buNone/>
            </a:pPr>
            <a:r>
              <a:rPr lang="ru-RU" sz="5800" b="1" i="1" dirty="0" smtClean="0">
                <a:solidFill>
                  <a:srgbClr val="0070C0"/>
                </a:solidFill>
                <a:latin typeface="Monotype Corsiva" pitchFamily="66" charset="0"/>
              </a:rPr>
              <a:t>«Письмо по-древнерусски»</a:t>
            </a:r>
            <a:endParaRPr lang="ru-RU" sz="5800" b="1" i="1" dirty="0">
              <a:solidFill>
                <a:srgbClr val="0070C0"/>
              </a:solidFill>
              <a:latin typeface="Monotype Corsiva" pitchFamily="66" charset="0"/>
            </a:endParaRPr>
          </a:p>
          <a:p>
            <a:r>
              <a:rPr lang="ru-RU" dirty="0"/>
              <a:t>Слова записываем только буквами согласных звуков, обозначая буквы гласных точками наверху (попутно можно рассказать, почему на Древней Руси писали только согласными: </a:t>
            </a:r>
            <a:r>
              <a:rPr lang="ru-RU" i="1" dirty="0"/>
              <a:t>Отважный Миша бежит от мыши – </a:t>
            </a:r>
            <a:r>
              <a:rPr lang="ru-RU" i="1" dirty="0" err="1"/>
              <a:t>єтвєжнєй</a:t>
            </a:r>
            <a:r>
              <a:rPr lang="ru-RU" i="1" dirty="0"/>
              <a:t> </a:t>
            </a:r>
            <a:r>
              <a:rPr lang="ru-RU" i="1" dirty="0" err="1"/>
              <a:t>мєшє</a:t>
            </a:r>
            <a:r>
              <a:rPr lang="ru-RU" i="1" dirty="0"/>
              <a:t> </a:t>
            </a:r>
            <a:r>
              <a:rPr lang="ru-RU" i="1" dirty="0" err="1"/>
              <a:t>бєжєт</a:t>
            </a:r>
            <a:r>
              <a:rPr lang="ru-RU" i="1" dirty="0"/>
              <a:t> </a:t>
            </a:r>
            <a:r>
              <a:rPr lang="ru-RU" i="1" dirty="0" err="1"/>
              <a:t>єт</a:t>
            </a:r>
            <a:r>
              <a:rPr lang="ru-RU" i="1" dirty="0"/>
              <a:t> </a:t>
            </a:r>
            <a:r>
              <a:rPr lang="ru-RU" i="1" dirty="0" err="1"/>
              <a:t>мєш</a:t>
            </a:r>
            <a:r>
              <a:rPr lang="ru-RU" dirty="0"/>
              <a:t>). Сразу же предлагаем записать это же предложение только гласными</a:t>
            </a:r>
            <a:r>
              <a:rPr lang="ru-RU" i="1" dirty="0"/>
              <a:t>: </a:t>
            </a:r>
            <a:r>
              <a:rPr lang="ru-RU" i="1" dirty="0" err="1"/>
              <a:t>оаый</a:t>
            </a:r>
            <a:r>
              <a:rPr lang="ru-RU" i="1" dirty="0"/>
              <a:t> </a:t>
            </a:r>
            <a:r>
              <a:rPr lang="ru-RU" i="1" dirty="0" err="1"/>
              <a:t>иа</a:t>
            </a:r>
            <a:r>
              <a:rPr lang="ru-RU" i="1" dirty="0"/>
              <a:t> </a:t>
            </a:r>
            <a:r>
              <a:rPr lang="ru-RU" i="1" dirty="0" err="1"/>
              <a:t>еи</a:t>
            </a:r>
            <a:r>
              <a:rPr lang="ru-RU" i="1" dirty="0"/>
              <a:t> о </a:t>
            </a:r>
            <a:r>
              <a:rPr lang="ru-RU" i="1" dirty="0" err="1"/>
              <a:t>ыи</a:t>
            </a:r>
            <a:r>
              <a:rPr lang="ru-RU" dirty="0"/>
              <a:t> – и делаем выводы, какое предложение читается легче (роль согласных в русском письме). </a:t>
            </a:r>
            <a:endParaRPr lang="ru-RU" dirty="0" smtClean="0"/>
          </a:p>
          <a:p>
            <a:r>
              <a:rPr lang="ru-RU" dirty="0" smtClean="0"/>
              <a:t>При </a:t>
            </a:r>
            <a:r>
              <a:rPr lang="ru-RU" dirty="0"/>
              <a:t>выполнении этого упражнения отрабатывается механизм переключения, избирательности при письме. Через некоторое время дети пишут только согласными целые тексты, а показателем их мастерства считаем время в секундах и отсутствие помарок.</a:t>
            </a:r>
          </a:p>
        </p:txBody>
      </p:sp>
      <p:pic>
        <p:nvPicPr>
          <p:cNvPr id="4" name="Рисунок 3" descr="буква.png"/>
          <p:cNvPicPr>
            <a:picLocks noChangeAspect="1"/>
          </p:cNvPicPr>
          <p:nvPr/>
        </p:nvPicPr>
        <p:blipFill>
          <a:blip r:embed="rId2"/>
          <a:stretch>
            <a:fillRect/>
          </a:stretch>
        </p:blipFill>
        <p:spPr>
          <a:xfrm>
            <a:off x="6286504" y="3286124"/>
            <a:ext cx="2857496" cy="2857496"/>
          </a:xfrm>
          <a:prstGeom prst="rect">
            <a:avLst/>
          </a:prstGeom>
        </p:spPr>
      </p:pic>
    </p:spTree>
  </p:cSld>
  <p:clrMapOvr>
    <a:masterClrMapping/>
  </p:clrMapOvr>
  <p:transition spd="slow">
    <p:strips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8000" b="1" dirty="0" smtClean="0">
                <a:solidFill>
                  <a:srgbClr val="0070C0"/>
                </a:solidFill>
                <a:latin typeface="Monotype Corsiva" pitchFamily="66" charset="0"/>
              </a:rPr>
              <a:t>«Кузовок»</a:t>
            </a:r>
            <a:endParaRPr lang="ru-RU" sz="8000" b="1" dirty="0">
              <a:solidFill>
                <a:srgbClr val="0070C0"/>
              </a:solidFill>
              <a:latin typeface="Monotype Corsiva" pitchFamily="66" charset="0"/>
            </a:endParaRPr>
          </a:p>
        </p:txBody>
      </p:sp>
      <p:sp>
        <p:nvSpPr>
          <p:cNvPr id="3" name="Содержимое 2"/>
          <p:cNvSpPr>
            <a:spLocks noGrp="1"/>
          </p:cNvSpPr>
          <p:nvPr>
            <p:ph sz="quarter" idx="1"/>
          </p:nvPr>
        </p:nvSpPr>
        <p:spPr>
          <a:xfrm>
            <a:off x="3286116" y="1285860"/>
            <a:ext cx="5300642" cy="4572032"/>
          </a:xfrm>
        </p:spPr>
        <p:txBody>
          <a:bodyPr>
            <a:noAutofit/>
          </a:bodyPr>
          <a:lstStyle/>
          <a:p>
            <a:pPr>
              <a:buNone/>
            </a:pPr>
            <a:r>
              <a:rPr lang="ru-RU" sz="1800" b="1" u="sng" dirty="0"/>
              <a:t>Задача:</a:t>
            </a:r>
            <a:r>
              <a:rPr lang="ru-RU" sz="1800" dirty="0"/>
              <a:t> собрать кузовок. Складывать можно все слова, которые заканчиваются на </a:t>
            </a:r>
            <a:r>
              <a:rPr lang="ru-RU" sz="1800" b="1" i="1" dirty="0"/>
              <a:t>-</a:t>
            </a:r>
            <a:r>
              <a:rPr lang="ru-RU" sz="1800" b="1" i="1" dirty="0" err="1"/>
              <a:t>ок</a:t>
            </a:r>
            <a:r>
              <a:rPr lang="ru-RU" sz="1800" dirty="0"/>
              <a:t>: </a:t>
            </a:r>
            <a:r>
              <a:rPr lang="ru-RU" sz="1800" i="1" dirty="0"/>
              <a:t>грибок, глазок, зубок, подарок, платок, крючок, клубок, замок, венок, утенок, флажок, кружок…</a:t>
            </a:r>
            <a:r>
              <a:rPr lang="ru-RU" sz="1800" dirty="0"/>
              <a:t> Можно собирать корзи</a:t>
            </a:r>
            <a:r>
              <a:rPr lang="ru-RU" sz="1800" b="1" dirty="0"/>
              <a:t>ну</a:t>
            </a:r>
            <a:r>
              <a:rPr lang="ru-RU" sz="1800" dirty="0"/>
              <a:t>, короб</a:t>
            </a:r>
            <a:r>
              <a:rPr lang="ru-RU" sz="1800" b="1" dirty="0"/>
              <a:t>ку</a:t>
            </a:r>
            <a:r>
              <a:rPr lang="ru-RU" sz="1800" dirty="0"/>
              <a:t>, ящик</a:t>
            </a:r>
            <a:r>
              <a:rPr lang="ru-RU" sz="1800" dirty="0" smtClean="0"/>
              <a:t>...</a:t>
            </a:r>
          </a:p>
          <a:p>
            <a:pPr>
              <a:buNone/>
            </a:pPr>
            <a:r>
              <a:rPr lang="ru-RU" sz="1800" dirty="0" smtClean="0"/>
              <a:t> </a:t>
            </a:r>
            <a:r>
              <a:rPr lang="ru-RU" sz="1800" dirty="0"/>
              <a:t>Эту игру мы обычно начинаем такими фразами: </a:t>
            </a:r>
            <a:r>
              <a:rPr lang="ru-RU" sz="1800" i="1" dirty="0"/>
              <a:t>«Собираемся в лесок, наполняем кузовок!» «Вот перед нами корзина – туда отправляется …» (картина, балерина…) «Вот коробка, смотрим, что там?» «Вот ящик, скорей клади туда …»</a:t>
            </a:r>
            <a:r>
              <a:rPr lang="ru-RU" sz="1800" dirty="0"/>
              <a:t> </a:t>
            </a:r>
            <a:endParaRPr lang="ru-RU" sz="1800" dirty="0" smtClean="0"/>
          </a:p>
          <a:p>
            <a:pPr>
              <a:buNone/>
            </a:pPr>
            <a:r>
              <a:rPr lang="ru-RU" sz="1800" dirty="0" smtClean="0"/>
              <a:t>Особенно </a:t>
            </a:r>
            <a:r>
              <a:rPr lang="ru-RU" sz="1800" dirty="0"/>
              <a:t>заметны результаты, если ребенок не дописывает слова, кроме того, задание направлено на четкое осознание звуковой и грамматической структуры слова: ударения, деления на слоги, типичные суффиксы и окончания</a:t>
            </a:r>
            <a:r>
              <a:rPr lang="ru-RU" sz="1800" dirty="0" smtClean="0"/>
              <a:t>. </a:t>
            </a:r>
            <a:endParaRPr lang="ru-RU" sz="1800" b="1" i="1" dirty="0"/>
          </a:p>
        </p:txBody>
      </p:sp>
      <p:pic>
        <p:nvPicPr>
          <p:cNvPr id="5" name="Рисунок 4" descr="кузовок.jpg"/>
          <p:cNvPicPr>
            <a:picLocks noChangeAspect="1"/>
          </p:cNvPicPr>
          <p:nvPr/>
        </p:nvPicPr>
        <p:blipFill>
          <a:blip r:embed="rId2"/>
          <a:stretch>
            <a:fillRect/>
          </a:stretch>
        </p:blipFill>
        <p:spPr>
          <a:xfrm>
            <a:off x="500034" y="1571612"/>
            <a:ext cx="2552700" cy="3038475"/>
          </a:xfrm>
          <a:prstGeom prst="rect">
            <a:avLst/>
          </a:prstGeom>
        </p:spPr>
      </p:pic>
    </p:spTree>
  </p:cSld>
  <p:clrMapOvr>
    <a:masterClrMapping/>
  </p:clrMapOvr>
  <p:transition spd="slow">
    <p:circl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6000" b="1" dirty="0" smtClean="0">
                <a:solidFill>
                  <a:srgbClr val="0070C0"/>
                </a:solidFill>
                <a:latin typeface="Monotype Corsiva" pitchFamily="66" charset="0"/>
              </a:rPr>
              <a:t>«Четырежды четыре»</a:t>
            </a:r>
            <a:endParaRPr lang="ru-RU" sz="6000" b="1" dirty="0">
              <a:solidFill>
                <a:srgbClr val="0070C0"/>
              </a:solidFill>
              <a:latin typeface="Monotype Corsiva" pitchFamily="66" charset="0"/>
            </a:endParaRPr>
          </a:p>
        </p:txBody>
      </p:sp>
      <p:sp>
        <p:nvSpPr>
          <p:cNvPr id="3" name="Содержимое 2"/>
          <p:cNvSpPr>
            <a:spLocks noGrp="1"/>
          </p:cNvSpPr>
          <p:nvPr>
            <p:ph sz="quarter" idx="1"/>
          </p:nvPr>
        </p:nvSpPr>
        <p:spPr>
          <a:xfrm>
            <a:off x="457200" y="1600200"/>
            <a:ext cx="7901014" cy="4543444"/>
          </a:xfrm>
        </p:spPr>
        <p:txBody>
          <a:bodyPr>
            <a:normAutofit fontScale="85000" lnSpcReduction="10000"/>
          </a:bodyPr>
          <a:lstStyle/>
          <a:p>
            <a:pPr algn="just"/>
            <a:r>
              <a:rPr lang="ru-RU" dirty="0"/>
              <a:t>Играть могут два человека или две команды. Для игры выберите два слова. Оба должны состоять из четырех букв. Слова разыгрываются между командами. Ввести слова можно, предложив детям отгадать загадки. Играющие вписывают доставшееся им слово в квадраты игрового бланка</a:t>
            </a:r>
            <a:r>
              <a:rPr lang="ru-RU" dirty="0" smtClean="0"/>
              <a:t>.</a:t>
            </a:r>
          </a:p>
          <a:p>
            <a:endParaRPr lang="ru-RU" dirty="0" smtClean="0"/>
          </a:p>
          <a:p>
            <a:pPr>
              <a:buNone/>
            </a:pPr>
            <a:endParaRPr lang="ru-RU" dirty="0"/>
          </a:p>
          <a:p>
            <a:pPr algn="just"/>
            <a:r>
              <a:rPr lang="ru-RU" dirty="0" smtClean="0"/>
              <a:t>Под </a:t>
            </a:r>
            <a:r>
              <a:rPr lang="ru-RU" dirty="0"/>
              <a:t>каждым квадратом расположите столбиком еще три для слов из четырех букв, начинающихся с буквы, которая вписана в этот квадрат. При этом необходимо соблюдать следующее условие: под словом </a:t>
            </a:r>
            <a:r>
              <a:rPr lang="ru-RU" i="1" dirty="0"/>
              <a:t>слон</a:t>
            </a:r>
            <a:r>
              <a:rPr lang="ru-RU" dirty="0"/>
              <a:t> можно писать лишь названия любых животных, под словом </a:t>
            </a:r>
            <a:r>
              <a:rPr lang="ru-RU" i="1" dirty="0"/>
              <a:t>роза</a:t>
            </a:r>
            <a:r>
              <a:rPr lang="ru-RU" dirty="0"/>
              <a:t> – названия любых растений. Победителем объявляется тот ученик или та команда, которая раньше других напишет 16 слов.</a:t>
            </a:r>
          </a:p>
        </p:txBody>
      </p:sp>
      <p:pic>
        <p:nvPicPr>
          <p:cNvPr id="4" name="Рисунок 3" descr="http://nsc.1september.ru/2010/06/3.gif"/>
          <p:cNvPicPr/>
          <p:nvPr/>
        </p:nvPicPr>
        <p:blipFill>
          <a:blip r:embed="rId2"/>
          <a:srcRect/>
          <a:stretch>
            <a:fillRect/>
          </a:stretch>
        </p:blipFill>
        <p:spPr bwMode="auto">
          <a:xfrm>
            <a:off x="3286116" y="3143248"/>
            <a:ext cx="3929090" cy="714380"/>
          </a:xfrm>
          <a:prstGeom prst="rect">
            <a:avLst/>
          </a:prstGeom>
          <a:noFill/>
          <a:ln w="9525">
            <a:noFill/>
            <a:miter lim="800000"/>
            <a:headEnd/>
            <a:tailEnd/>
          </a:ln>
        </p:spPr>
      </p:pic>
    </p:spTree>
  </p:cSld>
  <p:clrMapOvr>
    <a:masterClrMapping/>
  </p:clrMapOvr>
  <p:transition spd="slow">
    <p:diamon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506550" y="188640"/>
            <a:ext cx="7881873" cy="6408712"/>
          </a:xfrm>
        </p:spPr>
        <p:txBody>
          <a:bodyPr>
            <a:normAutofit/>
          </a:bodyPr>
          <a:lstStyle/>
          <a:p>
            <a:pPr>
              <a:buFont typeface="Wingdings" panose="05000000000000000000" pitchFamily="2" charset="2"/>
              <a:buChar char="ü"/>
            </a:pPr>
            <a:r>
              <a:rPr lang="ru-RU" sz="2800" b="1" dirty="0" smtClean="0">
                <a:solidFill>
                  <a:srgbClr val="0070C0"/>
                </a:solidFill>
              </a:rPr>
              <a:t>Восстанови слова, добавив гласные.</a:t>
            </a:r>
          </a:p>
          <a:p>
            <a:pPr marL="0" indent="0">
              <a:buNone/>
            </a:pPr>
            <a:r>
              <a:rPr lang="ru-RU" sz="2800" dirty="0" err="1">
                <a:latin typeface="Times New Roman" panose="02020603050405020304" pitchFamily="18" charset="0"/>
                <a:cs typeface="Times New Roman" panose="02020603050405020304" pitchFamily="18" charset="0"/>
              </a:rPr>
              <a:t>кмд</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двн</a:t>
            </a:r>
            <a:r>
              <a:rPr lang="ru-RU" sz="2800" dirty="0">
                <a:latin typeface="Times New Roman" panose="02020603050405020304" pitchFamily="18" charset="0"/>
                <a:cs typeface="Times New Roman" panose="02020603050405020304" pitchFamily="18" charset="0"/>
              </a:rPr>
              <a:t>, </a:t>
            </a:r>
            <a:r>
              <a:rPr lang="ru-RU" sz="2800" dirty="0" err="1" smtClean="0">
                <a:latin typeface="Times New Roman" panose="02020603050405020304" pitchFamily="18" charset="0"/>
                <a:cs typeface="Times New Roman" panose="02020603050405020304" pitchFamily="18" charset="0"/>
              </a:rPr>
              <a:t>ктнк</a:t>
            </a:r>
            <a:endParaRPr lang="ru-RU" sz="2800" dirty="0" smtClean="0">
              <a:latin typeface="Times New Roman" panose="02020603050405020304" pitchFamily="18" charset="0"/>
              <a:cs typeface="Times New Roman" panose="02020603050405020304" pitchFamily="18" charset="0"/>
            </a:endParaRPr>
          </a:p>
          <a:p>
            <a:pPr lvl="0">
              <a:buFont typeface="Wingdings" panose="05000000000000000000" pitchFamily="2" charset="2"/>
              <a:buChar char="ü"/>
            </a:pPr>
            <a:r>
              <a:rPr lang="ru-RU" sz="2800" b="1" dirty="0">
                <a:solidFill>
                  <a:srgbClr val="0070C0"/>
                </a:solidFill>
                <a:latin typeface="Times New Roman" panose="02020603050405020304" pitchFamily="18" charset="0"/>
                <a:cs typeface="Times New Roman" panose="02020603050405020304" pitchFamily="18" charset="0"/>
              </a:rPr>
              <a:t>Разгадай анаграммы</a:t>
            </a:r>
            <a:r>
              <a:rPr lang="ru-RU" sz="2800" b="1" dirty="0" smtClean="0">
                <a:solidFill>
                  <a:srgbClr val="0070C0"/>
                </a:solidFill>
                <a:latin typeface="Times New Roman" panose="02020603050405020304" pitchFamily="18" charset="0"/>
                <a:cs typeface="Times New Roman" panose="02020603050405020304" pitchFamily="18" charset="0"/>
              </a:rPr>
              <a:t>:</a:t>
            </a:r>
            <a:endParaRPr lang="ru-RU" sz="2800" dirty="0" smtClean="0">
              <a:latin typeface="Times New Roman" panose="02020603050405020304" pitchFamily="18" charset="0"/>
              <a:cs typeface="Times New Roman" panose="02020603050405020304" pitchFamily="18" charset="0"/>
            </a:endParaRPr>
          </a:p>
          <a:p>
            <a:pPr marL="0" lvl="0" indent="0">
              <a:spcBef>
                <a:spcPts val="0"/>
              </a:spcBef>
              <a:buClrTx/>
              <a:buSzTx/>
              <a:buNone/>
            </a:pPr>
            <a:r>
              <a:rPr lang="ru-RU" sz="3600" dirty="0" err="1" smtClean="0">
                <a:solidFill>
                  <a:prstClr val="black"/>
                </a:solidFill>
                <a:latin typeface="Times New Roman" panose="02020603050405020304" pitchFamily="18" charset="0"/>
                <a:cs typeface="Times New Roman" panose="02020603050405020304" pitchFamily="18" charset="0"/>
              </a:rPr>
              <a:t>натамок</a:t>
            </a:r>
            <a:r>
              <a:rPr lang="ru-RU" sz="3600" dirty="0" smtClean="0">
                <a:solidFill>
                  <a:prstClr val="black"/>
                </a:solidFill>
                <a:latin typeface="Times New Roman" panose="02020603050405020304" pitchFamily="18" charset="0"/>
                <a:cs typeface="Times New Roman" panose="02020603050405020304" pitchFamily="18" charset="0"/>
              </a:rPr>
              <a:t> </a:t>
            </a:r>
            <a:endParaRPr lang="ru-RU" sz="3600" dirty="0">
              <a:solidFill>
                <a:prstClr val="black"/>
              </a:solidFill>
              <a:latin typeface="Times New Roman" panose="02020603050405020304" pitchFamily="18" charset="0"/>
              <a:cs typeface="Times New Roman" panose="02020603050405020304" pitchFamily="18" charset="0"/>
            </a:endParaRPr>
          </a:p>
          <a:p>
            <a:pPr marL="0" lvl="0" indent="0">
              <a:spcBef>
                <a:spcPts val="0"/>
              </a:spcBef>
              <a:buClrTx/>
              <a:buSzTx/>
              <a:buNone/>
            </a:pPr>
            <a:r>
              <a:rPr lang="ru-RU" sz="3600" dirty="0" err="1" smtClean="0">
                <a:solidFill>
                  <a:prstClr val="black"/>
                </a:solidFill>
                <a:latin typeface="Times New Roman" panose="02020603050405020304" pitchFamily="18" charset="0"/>
                <a:cs typeface="Times New Roman" panose="02020603050405020304" pitchFamily="18" charset="0"/>
              </a:rPr>
              <a:t>торкашка</a:t>
            </a:r>
            <a:r>
              <a:rPr lang="ru-RU" sz="3600" dirty="0" smtClean="0">
                <a:solidFill>
                  <a:prstClr val="black"/>
                </a:solidFill>
                <a:latin typeface="Times New Roman" panose="02020603050405020304" pitchFamily="18" charset="0"/>
                <a:cs typeface="Times New Roman" panose="02020603050405020304" pitchFamily="18" charset="0"/>
              </a:rPr>
              <a:t> </a:t>
            </a:r>
            <a:endParaRPr lang="ru-RU" sz="3600" dirty="0">
              <a:solidFill>
                <a:prstClr val="black"/>
              </a:solidFill>
              <a:latin typeface="Times New Roman" panose="02020603050405020304" pitchFamily="18" charset="0"/>
              <a:cs typeface="Times New Roman" panose="02020603050405020304" pitchFamily="18" charset="0"/>
            </a:endParaRPr>
          </a:p>
          <a:p>
            <a:pPr marL="0" lvl="0" indent="0">
              <a:spcBef>
                <a:spcPts val="0"/>
              </a:spcBef>
              <a:buClrTx/>
              <a:buSzTx/>
              <a:buNone/>
            </a:pPr>
            <a:r>
              <a:rPr lang="ru-RU" sz="3600" dirty="0" err="1" smtClean="0">
                <a:solidFill>
                  <a:prstClr val="black"/>
                </a:solidFill>
                <a:latin typeface="Times New Roman" panose="02020603050405020304" pitchFamily="18" charset="0"/>
                <a:cs typeface="Times New Roman" panose="02020603050405020304" pitchFamily="18" charset="0"/>
              </a:rPr>
              <a:t>зиркона</a:t>
            </a:r>
            <a:endParaRPr lang="ru-RU" sz="2800" b="1" dirty="0" smtClean="0">
              <a:solidFill>
                <a:srgbClr val="0070C0"/>
              </a:solidFill>
            </a:endParaRPr>
          </a:p>
          <a:p>
            <a:pPr>
              <a:buFont typeface="Wingdings" panose="05000000000000000000" pitchFamily="2" charset="2"/>
              <a:buChar char="ü"/>
            </a:pPr>
            <a:r>
              <a:rPr lang="ru-RU" sz="2800" b="1" dirty="0">
                <a:solidFill>
                  <a:srgbClr val="0070C0"/>
                </a:solidFill>
                <a:latin typeface="Times New Roman" panose="02020603050405020304" pitchFamily="18" charset="0"/>
                <a:cs typeface="Times New Roman" panose="02020603050405020304" pitchFamily="18" charset="0"/>
              </a:rPr>
              <a:t>Какие слова спрятались в </a:t>
            </a:r>
            <a:r>
              <a:rPr lang="ru-RU" sz="2800" b="1" dirty="0" smtClean="0">
                <a:solidFill>
                  <a:srgbClr val="0070C0"/>
                </a:solidFill>
                <a:latin typeface="Times New Roman" panose="02020603050405020304" pitchFamily="18" charset="0"/>
                <a:cs typeface="Times New Roman" panose="02020603050405020304" pitchFamily="18" charset="0"/>
              </a:rPr>
              <a:t>словах</a:t>
            </a:r>
          </a:p>
          <a:p>
            <a:pPr marL="0" indent="0">
              <a:buNone/>
            </a:pPr>
            <a:r>
              <a:rPr lang="ru-RU" sz="3600" dirty="0">
                <a:solidFill>
                  <a:prstClr val="black"/>
                </a:solidFill>
                <a:latin typeface="Times New Roman" panose="02020603050405020304" pitchFamily="18" charset="0"/>
                <a:cs typeface="Times New Roman" panose="02020603050405020304" pitchFamily="18" charset="0"/>
              </a:rPr>
              <a:t>молоко,  бумага, </a:t>
            </a:r>
            <a:r>
              <a:rPr lang="ru-RU" sz="3600" dirty="0" smtClean="0">
                <a:solidFill>
                  <a:prstClr val="black"/>
                </a:solidFill>
                <a:latin typeface="Times New Roman" panose="02020603050405020304" pitchFamily="18" charset="0"/>
                <a:cs typeface="Times New Roman" panose="02020603050405020304" pitchFamily="18" charset="0"/>
              </a:rPr>
              <a:t>  вдруг</a:t>
            </a:r>
          </a:p>
          <a:p>
            <a:pPr>
              <a:buFont typeface="Wingdings" panose="05000000000000000000" pitchFamily="2" charset="2"/>
              <a:buChar char="ü"/>
            </a:pPr>
            <a:r>
              <a:rPr lang="ru-RU" sz="2800" b="1" dirty="0">
                <a:solidFill>
                  <a:srgbClr val="0070C0"/>
                </a:solidFill>
                <a:latin typeface="Times New Roman" panose="02020603050405020304" pitchFamily="18" charset="0"/>
                <a:cs typeface="Times New Roman" panose="02020603050405020304" pitchFamily="18" charset="0"/>
              </a:rPr>
              <a:t>Прочитай и узнай скороговорку – перевертыш:</a:t>
            </a:r>
          </a:p>
          <a:p>
            <a:pPr marL="0" indent="0">
              <a:buNone/>
            </a:pPr>
            <a:r>
              <a:rPr lang="ru-RU" sz="2800" dirty="0" err="1">
                <a:latin typeface="Times New Roman" panose="02020603050405020304" pitchFamily="18" charset="0"/>
                <a:cs typeface="Times New Roman" panose="02020603050405020304" pitchFamily="18" charset="0"/>
              </a:rPr>
              <a:t>укшус</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аласос</a:t>
            </a:r>
            <a:r>
              <a:rPr lang="ru-RU" sz="2800" dirty="0">
                <a:latin typeface="Times New Roman" panose="02020603050405020304" pitchFamily="18" charset="0"/>
                <a:cs typeface="Times New Roman" panose="02020603050405020304" pitchFamily="18" charset="0"/>
              </a:rPr>
              <a:t> и </a:t>
            </a:r>
            <a:r>
              <a:rPr lang="ru-RU" sz="2800" dirty="0" err="1">
                <a:latin typeface="Times New Roman" panose="02020603050405020304" pitchFamily="18" charset="0"/>
                <a:cs typeface="Times New Roman" panose="02020603050405020304" pitchFamily="18" charset="0"/>
              </a:rPr>
              <a:t>ессош</a:t>
            </a:r>
            <a:r>
              <a:rPr lang="ru-RU" sz="2800" dirty="0">
                <a:latin typeface="Times New Roman" panose="02020603050405020304" pitchFamily="18" charset="0"/>
                <a:cs typeface="Times New Roman" panose="02020603050405020304" pitchFamily="18" charset="0"/>
              </a:rPr>
              <a:t> </a:t>
            </a:r>
            <a:r>
              <a:rPr lang="ru-RU" sz="3600" dirty="0">
                <a:latin typeface="Times New Roman" panose="02020603050405020304" pitchFamily="18" charset="0"/>
                <a:cs typeface="Times New Roman" panose="02020603050405020304" pitchFamily="18" charset="0"/>
              </a:rPr>
              <a:t>оп </a:t>
            </a:r>
            <a:r>
              <a:rPr lang="ru-RU" sz="3600" dirty="0" err="1">
                <a:latin typeface="Times New Roman" panose="02020603050405020304" pitchFamily="18" charset="0"/>
                <a:cs typeface="Times New Roman" panose="02020603050405020304" pitchFamily="18" charset="0"/>
              </a:rPr>
              <a:t>ашас</a:t>
            </a:r>
            <a:r>
              <a:rPr lang="ru-RU" sz="3600" dirty="0">
                <a:latin typeface="Times New Roman" panose="02020603050405020304" pitchFamily="18" charset="0"/>
                <a:cs typeface="Times New Roman" panose="02020603050405020304" pitchFamily="18" charset="0"/>
              </a:rPr>
              <a:t> </a:t>
            </a:r>
            <a:r>
              <a:rPr lang="ru-RU" sz="3600" dirty="0" err="1">
                <a:latin typeface="Times New Roman" panose="02020603050405020304" pitchFamily="18" charset="0"/>
                <a:cs typeface="Times New Roman" panose="02020603050405020304" pitchFamily="18" charset="0"/>
              </a:rPr>
              <a:t>алш</a:t>
            </a:r>
            <a:endParaRPr lang="ru-RU" sz="3600" dirty="0">
              <a:latin typeface="Times New Roman" panose="02020603050405020304" pitchFamily="18" charset="0"/>
              <a:cs typeface="Times New Roman" panose="02020603050405020304" pitchFamily="18" charset="0"/>
            </a:endParaRPr>
          </a:p>
          <a:p>
            <a:pPr marL="0" indent="0">
              <a:buNone/>
            </a:pPr>
            <a:endParaRPr lang="ru-RU" sz="3600" b="1" dirty="0">
              <a:solidFill>
                <a:srgbClr val="0070C0"/>
              </a:solidFill>
            </a:endParaRPr>
          </a:p>
        </p:txBody>
      </p:sp>
      <p:sp>
        <p:nvSpPr>
          <p:cNvPr id="4" name="Прямоугольник 3"/>
          <p:cNvSpPr/>
          <p:nvPr/>
        </p:nvSpPr>
        <p:spPr>
          <a:xfrm>
            <a:off x="2483768" y="1816276"/>
            <a:ext cx="2338594" cy="4891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КОМНАТА</a:t>
            </a:r>
            <a:endParaRPr lang="ru-RU" dirty="0"/>
          </a:p>
        </p:txBody>
      </p:sp>
      <p:sp>
        <p:nvSpPr>
          <p:cNvPr id="5" name="Прямоугольник 4"/>
          <p:cNvSpPr/>
          <p:nvPr/>
        </p:nvSpPr>
        <p:spPr>
          <a:xfrm>
            <a:off x="2483768" y="2392257"/>
            <a:ext cx="2592288" cy="4891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КАРТОШКА</a:t>
            </a:r>
            <a:endParaRPr lang="ru-RU" dirty="0"/>
          </a:p>
        </p:txBody>
      </p:sp>
      <p:sp>
        <p:nvSpPr>
          <p:cNvPr id="6" name="Прямоугольник 5"/>
          <p:cNvSpPr/>
          <p:nvPr/>
        </p:nvSpPr>
        <p:spPr>
          <a:xfrm>
            <a:off x="2459685" y="2959759"/>
            <a:ext cx="2592288"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КОРЗИНА</a:t>
            </a:r>
            <a:endParaRPr lang="ru-RU" dirty="0"/>
          </a:p>
        </p:txBody>
      </p:sp>
      <p:sp>
        <p:nvSpPr>
          <p:cNvPr id="7" name="Прямоугольник 6"/>
          <p:cNvSpPr/>
          <p:nvPr/>
        </p:nvSpPr>
        <p:spPr>
          <a:xfrm>
            <a:off x="2267744" y="4005064"/>
            <a:ext cx="1512168" cy="50405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smtClean="0"/>
              <a:t>маг</a:t>
            </a:r>
            <a:endParaRPr lang="ru-RU" sz="3200" dirty="0"/>
          </a:p>
        </p:txBody>
      </p:sp>
      <p:sp>
        <p:nvSpPr>
          <p:cNvPr id="8" name="Прямоугольник 7"/>
          <p:cNvSpPr/>
          <p:nvPr/>
        </p:nvSpPr>
        <p:spPr>
          <a:xfrm>
            <a:off x="539552" y="4005064"/>
            <a:ext cx="1510858" cy="50405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smtClean="0"/>
              <a:t>кол</a:t>
            </a:r>
            <a:endParaRPr lang="ru-RU" sz="3200" dirty="0"/>
          </a:p>
        </p:txBody>
      </p:sp>
      <p:sp>
        <p:nvSpPr>
          <p:cNvPr id="9" name="Прямоугольник 8"/>
          <p:cNvSpPr/>
          <p:nvPr/>
        </p:nvSpPr>
        <p:spPr>
          <a:xfrm>
            <a:off x="4067944" y="4005064"/>
            <a:ext cx="1296144" cy="46805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2800" dirty="0" smtClean="0"/>
              <a:t>друг</a:t>
            </a:r>
            <a:endParaRPr lang="ru-RU" sz="2800" dirty="0"/>
          </a:p>
        </p:txBody>
      </p:sp>
      <p:sp>
        <p:nvSpPr>
          <p:cNvPr id="10" name="Прямоугольник 9"/>
          <p:cNvSpPr/>
          <p:nvPr/>
        </p:nvSpPr>
        <p:spPr>
          <a:xfrm>
            <a:off x="539552" y="6165304"/>
            <a:ext cx="5760640" cy="43204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ru-RU" sz="2800" dirty="0">
                <a:latin typeface="Times New Roman" panose="02020603050405020304" pitchFamily="18" charset="0"/>
                <a:cs typeface="Times New Roman" panose="02020603050405020304" pitchFamily="18" charset="0"/>
              </a:rPr>
              <a:t>шла </a:t>
            </a:r>
            <a:r>
              <a:rPr lang="ru-RU" sz="2800" dirty="0" err="1">
                <a:latin typeface="Times New Roman" panose="02020603050405020304" pitchFamily="18" charset="0"/>
                <a:cs typeface="Times New Roman" panose="02020603050405020304" pitchFamily="18" charset="0"/>
              </a:rPr>
              <a:t>саша</a:t>
            </a:r>
            <a:r>
              <a:rPr lang="ru-RU" sz="2800" dirty="0">
                <a:latin typeface="Times New Roman" panose="02020603050405020304" pitchFamily="18" charset="0"/>
                <a:cs typeface="Times New Roman" panose="02020603050405020304" pitchFamily="18" charset="0"/>
              </a:rPr>
              <a:t> по шоссе и сосала сушку</a:t>
            </a:r>
            <a:endParaRPr lang="ru-RU" sz="2800" dirty="0"/>
          </a:p>
        </p:txBody>
      </p:sp>
    </p:spTree>
    <p:extLst>
      <p:ext uri="{BB962C8B-B14F-4D97-AF65-F5344CB8AC3E}">
        <p14:creationId xmlns:p14="http://schemas.microsoft.com/office/powerpoint/2010/main" xmlns="" val="87331520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wipe(down)">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wipe(down)">
                                      <p:cBhvr>
                                        <p:cTn id="17" dur="500"/>
                                        <p:tgtEl>
                                          <p:spTgt spid="6">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down)">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26" presetClass="entr" presetSubtype="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down)">
                                      <p:cBhvr>
                                        <p:cTn id="37" dur="580">
                                          <p:stCondLst>
                                            <p:cond delay="0"/>
                                          </p:stCondLst>
                                        </p:cTn>
                                        <p:tgtEl>
                                          <p:spTgt spid="10"/>
                                        </p:tgtEl>
                                      </p:cBhvr>
                                    </p:animEffect>
                                    <p:anim calcmode="lin" valueType="num">
                                      <p:cBhvr>
                                        <p:cTn id="38"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39"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40"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41"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42"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43" dur="26">
                                          <p:stCondLst>
                                            <p:cond delay="650"/>
                                          </p:stCondLst>
                                        </p:cTn>
                                        <p:tgtEl>
                                          <p:spTgt spid="10"/>
                                        </p:tgtEl>
                                      </p:cBhvr>
                                      <p:to x="100000" y="60000"/>
                                    </p:animScale>
                                    <p:animScale>
                                      <p:cBhvr>
                                        <p:cTn id="44" dur="166" decel="50000">
                                          <p:stCondLst>
                                            <p:cond delay="676"/>
                                          </p:stCondLst>
                                        </p:cTn>
                                        <p:tgtEl>
                                          <p:spTgt spid="10"/>
                                        </p:tgtEl>
                                      </p:cBhvr>
                                      <p:to x="100000" y="100000"/>
                                    </p:animScale>
                                    <p:animScale>
                                      <p:cBhvr>
                                        <p:cTn id="45" dur="26">
                                          <p:stCondLst>
                                            <p:cond delay="1312"/>
                                          </p:stCondLst>
                                        </p:cTn>
                                        <p:tgtEl>
                                          <p:spTgt spid="10"/>
                                        </p:tgtEl>
                                      </p:cBhvr>
                                      <p:to x="100000" y="80000"/>
                                    </p:animScale>
                                    <p:animScale>
                                      <p:cBhvr>
                                        <p:cTn id="46" dur="166" decel="50000">
                                          <p:stCondLst>
                                            <p:cond delay="1338"/>
                                          </p:stCondLst>
                                        </p:cTn>
                                        <p:tgtEl>
                                          <p:spTgt spid="10"/>
                                        </p:tgtEl>
                                      </p:cBhvr>
                                      <p:to x="100000" y="100000"/>
                                    </p:animScale>
                                    <p:animScale>
                                      <p:cBhvr>
                                        <p:cTn id="47" dur="26">
                                          <p:stCondLst>
                                            <p:cond delay="1642"/>
                                          </p:stCondLst>
                                        </p:cTn>
                                        <p:tgtEl>
                                          <p:spTgt spid="10"/>
                                        </p:tgtEl>
                                      </p:cBhvr>
                                      <p:to x="100000" y="90000"/>
                                    </p:animScale>
                                    <p:animScale>
                                      <p:cBhvr>
                                        <p:cTn id="48" dur="166" decel="50000">
                                          <p:stCondLst>
                                            <p:cond delay="1668"/>
                                          </p:stCondLst>
                                        </p:cTn>
                                        <p:tgtEl>
                                          <p:spTgt spid="10"/>
                                        </p:tgtEl>
                                      </p:cBhvr>
                                      <p:to x="100000" y="100000"/>
                                    </p:animScale>
                                    <p:animScale>
                                      <p:cBhvr>
                                        <p:cTn id="49" dur="26">
                                          <p:stCondLst>
                                            <p:cond delay="1808"/>
                                          </p:stCondLst>
                                        </p:cTn>
                                        <p:tgtEl>
                                          <p:spTgt spid="10"/>
                                        </p:tgtEl>
                                      </p:cBhvr>
                                      <p:to x="100000" y="95000"/>
                                    </p:animScale>
                                    <p:animScale>
                                      <p:cBhvr>
                                        <p:cTn id="50" dur="166" decel="50000">
                                          <p:stCondLst>
                                            <p:cond delay="1834"/>
                                          </p:stCondLst>
                                        </p:cTn>
                                        <p:tgtEl>
                                          <p:spTgt spid="1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318</TotalTime>
  <Words>669</Words>
  <Application>Microsoft Office PowerPoint</Application>
  <PresentationFormat>Экран (4:3)</PresentationFormat>
  <Paragraphs>79</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Эркер</vt:lpstr>
      <vt:lpstr>По следам пропавших букв </vt:lpstr>
      <vt:lpstr>                                              </vt:lpstr>
      <vt:lpstr>Слайд 3</vt:lpstr>
      <vt:lpstr>Игра «Магазин»</vt:lpstr>
      <vt:lpstr>«Арабское» письмо</vt:lpstr>
      <vt:lpstr>  </vt:lpstr>
      <vt:lpstr>«Кузовок»</vt:lpstr>
      <vt:lpstr>«Четырежды четыре»</vt:lpstr>
      <vt:lpstr>Слайд 9</vt:lpstr>
      <vt:lpstr>Слайд 10</vt:lpstr>
      <vt:lpstr>Памятка </vt:lpstr>
      <vt:lpstr>Слайд 12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 следам пропавших буквм </dc:title>
  <dc:creator>KM</dc:creator>
  <cp:lastModifiedBy>KM</cp:lastModifiedBy>
  <cp:revision>34</cp:revision>
  <dcterms:created xsi:type="dcterms:W3CDTF">2015-01-17T14:34:13Z</dcterms:created>
  <dcterms:modified xsi:type="dcterms:W3CDTF">2015-02-05T17:37:23Z</dcterms:modified>
</cp:coreProperties>
</file>