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3" r:id="rId4"/>
    <p:sldId id="284" r:id="rId5"/>
    <p:sldId id="267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0066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Кто</a:t>
            </a:r>
            <a:r>
              <a:rPr lang="ru-RU" sz="2800" baseline="0" dirty="0" smtClean="0">
                <a:solidFill>
                  <a:schemeClr val="accent3">
                    <a:lumMod val="75000"/>
                  </a:schemeClr>
                </a:solidFill>
              </a:rPr>
              <a:t> дал тебе имя?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Лист1!$A$1:$A$5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мама и папа</c:v>
                </c:pt>
                <c:pt idx="3">
                  <c:v>бабушка</c:v>
                </c:pt>
                <c:pt idx="4">
                  <c:v>сестра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14</c:v>
                </c:pt>
                <c:pt idx="1">
                  <c:v>7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20266368"/>
        <c:axId val="720270176"/>
      </c:barChart>
      <c:catAx>
        <c:axId val="72026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0270176"/>
        <c:crosses val="autoZero"/>
        <c:auto val="1"/>
        <c:lblAlgn val="ctr"/>
        <c:lblOffset val="100"/>
        <c:noMultiLvlLbl val="0"/>
      </c:catAx>
      <c:valAx>
        <c:axId val="720270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0266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Почему</a:t>
            </a:r>
            <a:r>
              <a:rPr lang="ru-RU" sz="2800" baseline="0" dirty="0" smtClean="0">
                <a:solidFill>
                  <a:schemeClr val="accent3">
                    <a:lumMod val="75000"/>
                  </a:schemeClr>
                </a:solidFill>
              </a:rPr>
              <a:t> именно это имя тебе дали?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Лист1!$A$1:$A$6</c:f>
              <c:strCache>
                <c:ptCount val="6"/>
                <c:pt idx="0">
                  <c:v>не знаю</c:v>
                </c:pt>
                <c:pt idx="1">
                  <c:v>нравится</c:v>
                </c:pt>
                <c:pt idx="2">
                  <c:v>папа согласился с мамой</c:v>
                </c:pt>
                <c:pt idx="3">
                  <c:v>похожа на сказочного героя</c:v>
                </c:pt>
                <c:pt idx="4">
                  <c:v>героиня фильма</c:v>
                </c:pt>
                <c:pt idx="5">
                  <c:v>похож на деда</c:v>
                </c:pt>
              </c:strCache>
            </c:strRef>
          </c:cat>
          <c:val>
            <c:numRef>
              <c:f>Лист1!$B$1:$B$6</c:f>
              <c:numCache>
                <c:formatCode>General</c:formatCode>
                <c:ptCount val="6"/>
                <c:pt idx="0">
                  <c:v>16</c:v>
                </c:pt>
                <c:pt idx="1">
                  <c:v>13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20268000"/>
        <c:axId val="720268544"/>
      </c:barChart>
      <c:catAx>
        <c:axId val="720268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0268544"/>
        <c:crosses val="autoZero"/>
        <c:auto val="1"/>
        <c:lblAlgn val="ctr"/>
        <c:lblOffset val="100"/>
        <c:noMultiLvlLbl val="0"/>
      </c:catAx>
      <c:valAx>
        <c:axId val="720268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0268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Знаешь</a:t>
            </a:r>
            <a:r>
              <a:rPr lang="ru-RU" sz="2800" b="1" baseline="0" dirty="0" smtClean="0">
                <a:solidFill>
                  <a:schemeClr val="accent3">
                    <a:lumMod val="75000"/>
                  </a:schemeClr>
                </a:solidFill>
              </a:rPr>
              <a:t> ли ты значение своего имени?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2</c:v>
                </c:pt>
                <c:pt idx="1">
                  <c:v>31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356109887070505"/>
          <c:y val="0.92450637089410326"/>
          <c:w val="0.15976935449871843"/>
          <c:h val="7.54936291058967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95536" y="2348880"/>
            <a:ext cx="8424936" cy="447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b="1" i="1" dirty="0" smtClean="0"/>
              <a:t>Исследовательская  работа на тему: </a:t>
            </a:r>
          </a:p>
          <a:p>
            <a:pPr algn="ctr">
              <a:lnSpc>
                <a:spcPct val="114000"/>
              </a:lnSpc>
            </a:pPr>
            <a:r>
              <a:rPr lang="ru-RU" sz="3600" b="1" i="1" dirty="0" smtClean="0">
                <a:solidFill>
                  <a:srgbClr val="00B050"/>
                </a:solidFill>
              </a:rPr>
              <a:t>«Всяк человек своё имя знает»</a:t>
            </a:r>
          </a:p>
          <a:p>
            <a:pPr algn="r">
              <a:lnSpc>
                <a:spcPct val="114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         </a:t>
            </a:r>
            <a:r>
              <a:rPr lang="ru-RU" sz="2000" b="1" i="1" dirty="0" smtClean="0">
                <a:solidFill>
                  <a:srgbClr val="FF0000"/>
                </a:solidFill>
              </a:rPr>
              <a:t>Автор: </a:t>
            </a:r>
            <a:r>
              <a:rPr lang="ru-RU" sz="2000" b="1" i="1" dirty="0" err="1" smtClean="0"/>
              <a:t>Легченко</a:t>
            </a:r>
            <a:r>
              <a:rPr lang="ru-RU" sz="2000" b="1" i="1" dirty="0" smtClean="0"/>
              <a:t> Инна, </a:t>
            </a:r>
            <a:r>
              <a:rPr lang="ru-RU" sz="2000" b="1" i="1" dirty="0"/>
              <a:t>2</a:t>
            </a:r>
            <a:r>
              <a:rPr lang="ru-RU" sz="2000" b="1" i="1" dirty="0" smtClean="0"/>
              <a:t> «Б» класс, </a:t>
            </a:r>
          </a:p>
          <a:p>
            <a:pPr algn="r">
              <a:lnSpc>
                <a:spcPct val="114000"/>
              </a:lnSpc>
            </a:pPr>
            <a:r>
              <a:rPr lang="ru-RU" sz="2000" b="1" i="1" dirty="0" smtClean="0"/>
              <a:t>МАОУ «Гимназия №23»</a:t>
            </a:r>
          </a:p>
          <a:p>
            <a:pPr algn="r">
              <a:lnSpc>
                <a:spcPct val="114000"/>
              </a:lnSpc>
            </a:pPr>
            <a:r>
              <a:rPr lang="ru-RU" sz="2000" b="1" i="1" dirty="0" smtClean="0">
                <a:solidFill>
                  <a:srgbClr val="FF0000"/>
                </a:solidFill>
              </a:rPr>
              <a:t>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Руководитель: </a:t>
            </a:r>
            <a:r>
              <a:rPr lang="ru-RU" b="1" i="1" dirty="0" smtClean="0"/>
              <a:t>Сойко Татьяна Анатольевна, учитель начальных классов.</a:t>
            </a:r>
          </a:p>
          <a:p>
            <a:pPr algn="r">
              <a:lnSpc>
                <a:spcPct val="114000"/>
              </a:lnSpc>
            </a:pPr>
            <a:endParaRPr lang="ru-RU" b="1" i="1" dirty="0"/>
          </a:p>
          <a:p>
            <a:pPr algn="r">
              <a:lnSpc>
                <a:spcPct val="114000"/>
              </a:lnSpc>
            </a:pPr>
            <a:endParaRPr lang="ru-RU" b="1" i="1" dirty="0" smtClean="0"/>
          </a:p>
          <a:p>
            <a:pPr algn="r">
              <a:lnSpc>
                <a:spcPct val="114000"/>
              </a:lnSpc>
            </a:pPr>
            <a:endParaRPr lang="ru-RU" b="1" i="1" dirty="0"/>
          </a:p>
          <a:p>
            <a:pPr algn="r">
              <a:lnSpc>
                <a:spcPct val="114000"/>
              </a:lnSpc>
            </a:pPr>
            <a:endParaRPr lang="ru-RU" b="1" i="1" dirty="0" smtClean="0"/>
          </a:p>
          <a:p>
            <a:pPr algn="ctr">
              <a:lnSpc>
                <a:spcPct val="114000"/>
              </a:lnSpc>
            </a:pPr>
            <a:r>
              <a:rPr lang="ru-RU" b="1" i="1" dirty="0" smtClean="0"/>
              <a:t>Троицк</a:t>
            </a:r>
          </a:p>
          <a:p>
            <a:pPr algn="ctr">
              <a:lnSpc>
                <a:spcPct val="114000"/>
              </a:lnSpc>
            </a:pPr>
            <a:r>
              <a:rPr lang="ru-RU" b="1" i="1" dirty="0" smtClean="0"/>
              <a:t>2018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60648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B050"/>
                </a:solidFill>
              </a:rPr>
              <a:t>Городской конкурс исследовательских, творческих, </a:t>
            </a:r>
            <a:br>
              <a:rPr lang="ru-RU" altLang="ru-RU" sz="2400" b="1" dirty="0">
                <a:solidFill>
                  <a:srgbClr val="00B050"/>
                </a:solidFill>
              </a:rPr>
            </a:br>
            <a:r>
              <a:rPr lang="ru-RU" altLang="ru-RU" sz="2400" b="1" dirty="0">
                <a:solidFill>
                  <a:srgbClr val="00B050"/>
                </a:solidFill>
              </a:rPr>
              <a:t>   проектных работ учащихся начальных классов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2546">
            <a:off x="3654403" y="248155"/>
            <a:ext cx="3454123" cy="47397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61003"/>
            <a:ext cx="3394720" cy="4691063"/>
          </a:xfrm>
        </p:spPr>
        <p:txBody>
          <a:bodyPr>
            <a:normAutofit lnSpcReduction="10000"/>
          </a:bodyPr>
          <a:lstStyle/>
          <a:p>
            <a:r>
              <a:rPr lang="ru-RU" sz="3600" b="1" i="1" dirty="0">
                <a:solidFill>
                  <a:srgbClr val="0099FF"/>
                </a:solidFill>
              </a:rPr>
              <a:t>Эмилия</a:t>
            </a:r>
            <a:r>
              <a:rPr lang="ru-RU" sz="3600" dirty="0">
                <a:solidFill>
                  <a:srgbClr val="0099FF"/>
                </a:solidFill>
              </a:rPr>
              <a:t>-</a:t>
            </a:r>
            <a:r>
              <a:rPr lang="ru-RU" dirty="0">
                <a:solidFill>
                  <a:srgbClr val="0099FF"/>
                </a:solidFill>
              </a:rPr>
              <a:t> </a:t>
            </a:r>
            <a:r>
              <a:rPr lang="ru-RU" sz="2000" dirty="0" smtClean="0">
                <a:solidFill>
                  <a:srgbClr val="0099FF"/>
                </a:solidFill>
              </a:rPr>
              <a:t>В </a:t>
            </a:r>
            <a:r>
              <a:rPr lang="ru-RU" sz="2000" dirty="0">
                <a:solidFill>
                  <a:srgbClr val="0099FF"/>
                </a:solidFill>
              </a:rPr>
              <a:t>переводе с латинского языка оно принимает значение «сильная», «старательная», «крепкая». </a:t>
            </a:r>
            <a:r>
              <a:rPr lang="ru-RU" sz="2000" dirty="0" smtClean="0">
                <a:solidFill>
                  <a:srgbClr val="0099FF"/>
                </a:solidFill>
              </a:rPr>
              <a:t>Некоторые </a:t>
            </a:r>
            <a:r>
              <a:rPr lang="ru-RU" sz="2000" dirty="0">
                <a:solidFill>
                  <a:srgbClr val="0099FF"/>
                </a:solidFill>
              </a:rPr>
              <a:t>исследователи считают его вариантом греческого имени </a:t>
            </a:r>
            <a:r>
              <a:rPr lang="ru-RU" sz="2000" dirty="0" err="1">
                <a:solidFill>
                  <a:srgbClr val="0099FF"/>
                </a:solidFill>
              </a:rPr>
              <a:t>Эмилиос</a:t>
            </a:r>
            <a:r>
              <a:rPr lang="ru-RU" sz="2000" dirty="0">
                <a:solidFill>
                  <a:srgbClr val="0099FF"/>
                </a:solidFill>
              </a:rPr>
              <a:t>,  - «ласковая</a:t>
            </a:r>
            <a:r>
              <a:rPr lang="ru-RU" sz="2000" dirty="0" smtClean="0">
                <a:solidFill>
                  <a:srgbClr val="0099FF"/>
                </a:solidFill>
              </a:rPr>
              <a:t>».</a:t>
            </a:r>
          </a:p>
          <a:p>
            <a:r>
              <a:rPr lang="ru-RU" sz="2000" dirty="0" smtClean="0">
                <a:solidFill>
                  <a:srgbClr val="0099FF"/>
                </a:solidFill>
              </a:rPr>
              <a:t>Мне кажется, что первое значение  Миле подходит больше, т.к. её трудно назвать ласковой. Она у нас замкнутая и строгая.</a:t>
            </a:r>
            <a:endParaRPr lang="ru-RU" sz="2000" dirty="0">
              <a:solidFill>
                <a:srgbClr val="0099FF"/>
              </a:solidFill>
            </a:endParaRPr>
          </a:p>
          <a:p>
            <a:endParaRPr lang="ru-RU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353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3378">
            <a:off x="3836417" y="292622"/>
            <a:ext cx="3247374" cy="43154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0704" cy="4691063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i="1" dirty="0">
                <a:solidFill>
                  <a:srgbClr val="0099FF"/>
                </a:solidFill>
              </a:rPr>
              <a:t>ИННА</a:t>
            </a:r>
            <a:r>
              <a:rPr lang="ru-RU" sz="3600" dirty="0">
                <a:solidFill>
                  <a:srgbClr val="0099FF"/>
                </a:solidFill>
              </a:rPr>
              <a:t> </a:t>
            </a:r>
            <a:r>
              <a:rPr lang="ru-RU" dirty="0">
                <a:solidFill>
                  <a:srgbClr val="0099FF"/>
                </a:solidFill>
              </a:rPr>
              <a:t>- </a:t>
            </a:r>
            <a:r>
              <a:rPr lang="ru-RU" sz="3200" dirty="0" smtClean="0">
                <a:solidFill>
                  <a:srgbClr val="0099FF"/>
                </a:solidFill>
              </a:rPr>
              <a:t>имя </a:t>
            </a:r>
            <a:r>
              <a:rPr lang="ru-RU" sz="3200" dirty="0">
                <a:solidFill>
                  <a:srgbClr val="0099FF"/>
                </a:solidFill>
              </a:rPr>
              <a:t>имеет латинское происхождение и в переводе означает </a:t>
            </a:r>
            <a:r>
              <a:rPr lang="ru-RU" sz="3200" dirty="0" smtClean="0">
                <a:solidFill>
                  <a:srgbClr val="0099FF"/>
                </a:solidFill>
              </a:rPr>
              <a:t> </a:t>
            </a:r>
            <a:r>
              <a:rPr lang="ru-RU" sz="3200" dirty="0">
                <a:solidFill>
                  <a:srgbClr val="0099FF"/>
                </a:solidFill>
              </a:rPr>
              <a:t>«энергичная</a:t>
            </a:r>
            <a:r>
              <a:rPr lang="ru-RU" sz="3200" dirty="0" smtClean="0">
                <a:solidFill>
                  <a:srgbClr val="0099FF"/>
                </a:solidFill>
              </a:rPr>
              <a:t>».</a:t>
            </a:r>
          </a:p>
          <a:p>
            <a:r>
              <a:rPr lang="ru-RU" sz="3200" dirty="0" smtClean="0">
                <a:solidFill>
                  <a:srgbClr val="0099FF"/>
                </a:solidFill>
              </a:rPr>
              <a:t>Я думаю, что моё имя полностью соответствует моему характеру!</a:t>
            </a:r>
            <a:endParaRPr lang="ru-RU" sz="3200" dirty="0">
              <a:solidFill>
                <a:srgbClr val="0099FF"/>
              </a:solidFill>
            </a:endParaRPr>
          </a:p>
          <a:p>
            <a:endParaRPr lang="ru-RU" sz="3200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25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0704" cy="4691063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>
                <a:solidFill>
                  <a:srgbClr val="0099FF"/>
                </a:solidFill>
              </a:rPr>
              <a:t>Арсений -</a:t>
            </a:r>
            <a:r>
              <a:rPr lang="ru-RU" dirty="0">
                <a:solidFill>
                  <a:srgbClr val="0099FF"/>
                </a:solidFill>
              </a:rPr>
              <a:t> </a:t>
            </a:r>
            <a:r>
              <a:rPr lang="ru-RU" sz="2000" dirty="0" smtClean="0">
                <a:solidFill>
                  <a:srgbClr val="0099FF"/>
                </a:solidFill>
              </a:rPr>
              <a:t>в </a:t>
            </a:r>
            <a:r>
              <a:rPr lang="ru-RU" sz="2000" dirty="0">
                <a:solidFill>
                  <a:srgbClr val="0099FF"/>
                </a:solidFill>
              </a:rPr>
              <a:t>настоящее время считается </a:t>
            </a:r>
            <a:r>
              <a:rPr lang="ru-RU" sz="2000" dirty="0" smtClean="0">
                <a:solidFill>
                  <a:srgbClr val="0099FF"/>
                </a:solidFill>
              </a:rPr>
              <a:t> </a:t>
            </a:r>
            <a:r>
              <a:rPr lang="ru-RU" sz="2000" dirty="0">
                <a:solidFill>
                  <a:srgbClr val="0099FF"/>
                </a:solidFill>
              </a:rPr>
              <a:t>даже старомодным. Значение имени в переводе с греческого означает «решительный», «отважный», «мужественный</a:t>
            </a:r>
            <a:r>
              <a:rPr lang="ru-RU" sz="2000" dirty="0" smtClean="0">
                <a:solidFill>
                  <a:srgbClr val="0099FF"/>
                </a:solidFill>
              </a:rPr>
              <a:t>».</a:t>
            </a:r>
          </a:p>
          <a:p>
            <a:r>
              <a:rPr lang="ru-RU" sz="2000" dirty="0" smtClean="0">
                <a:solidFill>
                  <a:srgbClr val="0099FF"/>
                </a:solidFill>
              </a:rPr>
              <a:t>Арсений – звезда нашего класса. Он умный, активный, решительный. Возможно, в душе он мужественный и отважный. Пока мы этого не наблюдали.</a:t>
            </a:r>
          </a:p>
          <a:p>
            <a:endParaRPr lang="ru-RU" sz="2000" dirty="0">
              <a:solidFill>
                <a:srgbClr val="0099FF"/>
              </a:solidFill>
            </a:endParaRPr>
          </a:p>
          <a:p>
            <a:endParaRPr lang="ru-RU" dirty="0">
              <a:solidFill>
                <a:srgbClr val="0099FF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2270">
            <a:off x="3390290" y="273298"/>
            <a:ext cx="3219618" cy="4043476"/>
          </a:xfrm>
        </p:spPr>
      </p:pic>
    </p:spTree>
    <p:extLst>
      <p:ext uri="{BB962C8B-B14F-4D97-AF65-F5344CB8AC3E}">
        <p14:creationId xmlns:p14="http://schemas.microsoft.com/office/powerpoint/2010/main" val="2791668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6795">
            <a:off x="3919520" y="519196"/>
            <a:ext cx="2888679" cy="36623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199" y="1435100"/>
            <a:ext cx="3466727" cy="4691063"/>
          </a:xfrm>
        </p:spPr>
        <p:txBody>
          <a:bodyPr/>
          <a:lstStyle/>
          <a:p>
            <a:r>
              <a:rPr lang="ru-RU" dirty="0">
                <a:solidFill>
                  <a:srgbClr val="0099FF"/>
                </a:solidFill>
              </a:rPr>
              <a:t> </a:t>
            </a:r>
            <a:r>
              <a:rPr lang="ru-RU" sz="3600" b="1" i="1" dirty="0">
                <a:solidFill>
                  <a:srgbClr val="0099FF"/>
                </a:solidFill>
              </a:rPr>
              <a:t>Викентий -</a:t>
            </a:r>
            <a:r>
              <a:rPr lang="ru-RU" dirty="0">
                <a:solidFill>
                  <a:srgbClr val="0099FF"/>
                </a:solidFill>
              </a:rPr>
              <a:t> </a:t>
            </a:r>
            <a:r>
              <a:rPr lang="ru-RU" sz="3200" dirty="0" smtClean="0">
                <a:solidFill>
                  <a:srgbClr val="0099FF"/>
                </a:solidFill>
              </a:rPr>
              <a:t>в </a:t>
            </a:r>
            <a:r>
              <a:rPr lang="ru-RU" sz="3200" dirty="0">
                <a:solidFill>
                  <a:srgbClr val="0099FF"/>
                </a:solidFill>
              </a:rPr>
              <a:t>переводе с латинского - "побеждающий</a:t>
            </a:r>
            <a:r>
              <a:rPr lang="ru-RU" sz="3200" dirty="0" smtClean="0">
                <a:solidFill>
                  <a:srgbClr val="0099FF"/>
                </a:solidFill>
              </a:rPr>
              <a:t>".</a:t>
            </a:r>
          </a:p>
          <a:p>
            <a:r>
              <a:rPr lang="ru-RU" sz="3200" dirty="0" smtClean="0">
                <a:solidFill>
                  <a:srgbClr val="0099FF"/>
                </a:solidFill>
              </a:rPr>
              <a:t>Пока что Викентий  только учится побеждать…</a:t>
            </a:r>
            <a:endParaRPr lang="ru-RU" sz="3200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01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2379">
            <a:off x="3856789" y="429198"/>
            <a:ext cx="3235904" cy="38465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66728" cy="4691063"/>
          </a:xfrm>
        </p:spPr>
        <p:txBody>
          <a:bodyPr/>
          <a:lstStyle/>
          <a:p>
            <a:r>
              <a:rPr lang="ru-RU" sz="3600" b="1" i="1" dirty="0">
                <a:solidFill>
                  <a:srgbClr val="0099FF"/>
                </a:solidFill>
              </a:rPr>
              <a:t>Савелий </a:t>
            </a:r>
            <a:r>
              <a:rPr lang="ru-RU" sz="3600" b="1" i="1" dirty="0" smtClean="0">
                <a:solidFill>
                  <a:srgbClr val="0099FF"/>
                </a:solidFill>
              </a:rPr>
              <a:t>-</a:t>
            </a:r>
            <a:r>
              <a:rPr lang="ru-RU" dirty="0" smtClean="0">
                <a:solidFill>
                  <a:srgbClr val="0099FF"/>
                </a:solidFill>
              </a:rPr>
              <a:t> </a:t>
            </a:r>
            <a:r>
              <a:rPr lang="ru-RU" sz="1800" dirty="0" smtClean="0">
                <a:solidFill>
                  <a:srgbClr val="0099FF"/>
                </a:solidFill>
              </a:rPr>
              <a:t> </a:t>
            </a:r>
            <a:r>
              <a:rPr lang="ru-RU" sz="1800" dirty="0">
                <a:solidFill>
                  <a:srgbClr val="0099FF"/>
                </a:solidFill>
              </a:rPr>
              <a:t>Савелий в переводе с латинского </a:t>
            </a:r>
            <a:r>
              <a:rPr lang="ru-RU" sz="1800" dirty="0" smtClean="0">
                <a:solidFill>
                  <a:srgbClr val="0099FF"/>
                </a:solidFill>
              </a:rPr>
              <a:t> </a:t>
            </a:r>
            <a:r>
              <a:rPr lang="ru-RU" sz="1800" dirty="0">
                <a:solidFill>
                  <a:srgbClr val="0099FF"/>
                </a:solidFill>
              </a:rPr>
              <a:t>означает либо "простой", либо "неприхотливый". </a:t>
            </a:r>
            <a:endParaRPr lang="ru-RU" sz="1800" dirty="0" smtClean="0">
              <a:solidFill>
                <a:srgbClr val="0099FF"/>
              </a:solidFill>
            </a:endParaRPr>
          </a:p>
          <a:p>
            <a:r>
              <a:rPr lang="ru-RU" sz="1800" dirty="0" smtClean="0">
                <a:solidFill>
                  <a:srgbClr val="0099FF"/>
                </a:solidFill>
              </a:rPr>
              <a:t>Действительно, Савелий  у нас ведёт себя скромно и просто, особого внимания к себе не привлекает.</a:t>
            </a:r>
            <a:endParaRPr lang="ru-RU" sz="1800" dirty="0">
              <a:solidFill>
                <a:srgbClr val="0099FF"/>
              </a:solidFill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66838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0209">
            <a:off x="3822780" y="244857"/>
            <a:ext cx="2863724" cy="35740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i="1" dirty="0">
                <a:solidFill>
                  <a:srgbClr val="0099FF"/>
                </a:solidFill>
              </a:rPr>
              <a:t>Матвей -</a:t>
            </a:r>
            <a:r>
              <a:rPr lang="ru-RU" dirty="0">
                <a:solidFill>
                  <a:srgbClr val="0099FF"/>
                </a:solidFill>
              </a:rPr>
              <a:t> </a:t>
            </a:r>
            <a:r>
              <a:rPr lang="ru-RU" sz="2000" dirty="0">
                <a:solidFill>
                  <a:srgbClr val="0099FF"/>
                </a:solidFill>
              </a:rPr>
              <a:t>долгожданный, желанный, «Божий дар». Оно считается древнейшим славянским именем</a:t>
            </a:r>
            <a:r>
              <a:rPr lang="ru-RU" sz="2000" dirty="0" smtClean="0">
                <a:solidFill>
                  <a:srgbClr val="0099FF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0099FF"/>
                </a:solidFill>
              </a:rPr>
              <a:t>Матвей у нас замечательный, весёлый, активный. Как говорит его мама, он для семьи действительно божий дар.</a:t>
            </a:r>
          </a:p>
          <a:p>
            <a:endParaRPr lang="ru-RU" sz="2000" dirty="0">
              <a:solidFill>
                <a:srgbClr val="0099FF"/>
              </a:solidFill>
            </a:endParaRPr>
          </a:p>
          <a:p>
            <a:r>
              <a:rPr lang="ru-RU" dirty="0">
                <a:solidFill>
                  <a:srgbClr val="0099FF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16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/>
          <a:lstStyle/>
          <a:p>
            <a:r>
              <a:rPr lang="ru-RU" b="1" dirty="0" smtClean="0">
                <a:solidFill>
                  <a:srgbClr val="0099FF"/>
                </a:solidFill>
              </a:rPr>
              <a:t>Выводы:</a:t>
            </a:r>
            <a:endParaRPr lang="ru-RU" b="1" dirty="0">
              <a:solidFill>
                <a:srgbClr val="0099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136904" cy="437004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значение </a:t>
            </a:r>
            <a:r>
              <a:rPr lang="ru-RU" b="1" dirty="0">
                <a:solidFill>
                  <a:srgbClr val="00B050"/>
                </a:solidFill>
              </a:rPr>
              <a:t>имени действительно оказывает влияние на человека;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в </a:t>
            </a:r>
            <a:r>
              <a:rPr lang="ru-RU" b="1" dirty="0">
                <a:solidFill>
                  <a:srgbClr val="00B050"/>
                </a:solidFill>
              </a:rPr>
              <a:t>последние годы часто встречаются редкие и необычные имена;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науку «ономастику» </a:t>
            </a:r>
            <a:r>
              <a:rPr lang="ru-RU" b="1" dirty="0">
                <a:solidFill>
                  <a:srgbClr val="00B050"/>
                </a:solidFill>
              </a:rPr>
              <a:t>полезно изучать не только ученым, но и нам</a:t>
            </a:r>
            <a:r>
              <a:rPr lang="ru-RU" b="1" dirty="0" smtClean="0">
                <a:solidFill>
                  <a:srgbClr val="00B050"/>
                </a:solidFill>
              </a:rPr>
              <a:t>, взрослым и  </a:t>
            </a:r>
            <a:r>
              <a:rPr lang="ru-RU" b="1" dirty="0">
                <a:solidFill>
                  <a:srgbClr val="00B050"/>
                </a:solidFill>
              </a:rPr>
              <a:t>ученикам.</a:t>
            </a:r>
          </a:p>
        </p:txBody>
      </p:sp>
    </p:spTree>
    <p:extLst>
      <p:ext uri="{BB962C8B-B14F-4D97-AF65-F5344CB8AC3E}">
        <p14:creationId xmlns:p14="http://schemas.microsoft.com/office/powerpoint/2010/main" val="2095572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3.stockfresh.com/files/n/natashika/m/47/396814_stock-photo-face-of-little-gi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7669">
            <a:off x="356370" y="705566"/>
            <a:ext cx="3222248" cy="230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detsadd.narod.ru/risunki/Devo4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7747">
            <a:off x="4384701" y="713581"/>
            <a:ext cx="3840361" cy="260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bbcpersian7.com/images/i-like-me-clipart-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9552">
            <a:off x="907334" y="3157273"/>
            <a:ext cx="2966126" cy="287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img-fotki.yandex.ru/get/5810/47407354.275/0_8e998_5de0bb29_ori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5285">
            <a:off x="4418247" y="3310834"/>
            <a:ext cx="2400995" cy="313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Задачи исследования: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7704856" cy="4802088"/>
          </a:xfrm>
        </p:spPr>
        <p:txBody>
          <a:bodyPr>
            <a:normAutofit fontScale="92500"/>
          </a:bodyPr>
          <a:lstStyle/>
          <a:p>
            <a:pPr marL="457200" lvl="0" indent="-457200" algn="l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B050"/>
                </a:solidFill>
              </a:rPr>
              <a:t>Узнать, какая наука изучает </a:t>
            </a:r>
            <a:r>
              <a:rPr lang="ru-RU" sz="2800" b="1" dirty="0" smtClean="0">
                <a:solidFill>
                  <a:srgbClr val="00B050"/>
                </a:solidFill>
              </a:rPr>
              <a:t>имена;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B050"/>
                </a:solidFill>
              </a:rPr>
              <a:t>Узнать о значении и 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роли имени в жизни </a:t>
            </a:r>
            <a:r>
              <a:rPr lang="ru-RU" sz="2800" b="1" dirty="0" smtClean="0">
                <a:solidFill>
                  <a:srgbClr val="00B050"/>
                </a:solidFill>
              </a:rPr>
              <a:t>человека;</a:t>
            </a:r>
            <a:endParaRPr lang="ru-RU" sz="2800" b="1" dirty="0">
              <a:solidFill>
                <a:srgbClr val="00B050"/>
              </a:solidFill>
            </a:endParaRPr>
          </a:p>
          <a:p>
            <a:pPr marL="457200" lvl="0" indent="-457200" algn="l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B050"/>
                </a:solidFill>
              </a:rPr>
              <a:t>Выяснить</a:t>
            </a:r>
            <a:r>
              <a:rPr lang="ru-RU" sz="2800" b="1" dirty="0">
                <a:solidFill>
                  <a:srgbClr val="00B050"/>
                </a:solidFill>
              </a:rPr>
              <a:t>, знают ли ребята значение своего имени и историю его </a:t>
            </a:r>
            <a:r>
              <a:rPr lang="ru-RU" sz="2800" b="1" dirty="0" smtClean="0">
                <a:solidFill>
                  <a:srgbClr val="00B050"/>
                </a:solidFill>
              </a:rPr>
              <a:t>происхождения;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B050"/>
                </a:solidFill>
              </a:rPr>
              <a:t>Выяснить происхождение</a:t>
            </a:r>
          </a:p>
          <a:p>
            <a:pPr algn="l"/>
            <a:r>
              <a:rPr lang="ru-RU" sz="2800" b="1" dirty="0" smtClean="0">
                <a:solidFill>
                  <a:srgbClr val="00B050"/>
                </a:solidFill>
              </a:rPr>
              <a:t> редких  </a:t>
            </a:r>
            <a:r>
              <a:rPr lang="ru-RU" sz="2800" b="1" dirty="0">
                <a:solidFill>
                  <a:srgbClr val="00B050"/>
                </a:solidFill>
              </a:rPr>
              <a:t>имен учащихся нашего класса</a:t>
            </a:r>
            <a:r>
              <a:rPr lang="ru-RU" sz="2800" b="1" dirty="0" smtClean="0">
                <a:solidFill>
                  <a:srgbClr val="00B050"/>
                </a:solidFill>
              </a:rPr>
              <a:t>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B050"/>
                </a:solidFill>
              </a:rPr>
              <a:t>Составить памятку для родителей.</a:t>
            </a:r>
          </a:p>
          <a:p>
            <a:pPr algn="l"/>
            <a:endParaRPr lang="ru-RU" sz="2800" b="1" dirty="0">
              <a:solidFill>
                <a:srgbClr val="00B050"/>
              </a:solidFill>
            </a:endParaRPr>
          </a:p>
          <a:p>
            <a:pPr marL="457200" lvl="0" indent="-457200" algn="l">
              <a:buFont typeface="Wingdings" panose="05000000000000000000" pitchFamily="2" charset="2"/>
              <a:buChar char="v"/>
            </a:pPr>
            <a:endParaRPr lang="ru-RU" sz="28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896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Методы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исследования: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br>
              <a:rPr lang="ru-RU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endParaRPr lang="ru-RU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+mj-lt"/>
              </a:rPr>
              <a:t>1</a:t>
            </a:r>
            <a:r>
              <a:rPr lang="ru-RU" b="1" dirty="0">
                <a:solidFill>
                  <a:srgbClr val="00B050"/>
                </a:solidFill>
                <a:latin typeface="+mj-lt"/>
              </a:rPr>
              <a:t>. Изучение литературы.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latin typeface="+mj-lt"/>
              </a:rPr>
              <a:t>2. Беседа с учениками и родителями.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latin typeface="+mj-lt"/>
              </a:rPr>
              <a:t>3. Поиск информации в Интернете.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latin typeface="+mj-lt"/>
              </a:rPr>
              <a:t>4. Собственные наблюдения.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latin typeface="+mj-lt"/>
              </a:rPr>
              <a:t>5. Анкетирование, обобщение.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8123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0f7/0000629e-87a9981b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692696"/>
            <a:ext cx="508856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-gorod.ru/upload/iblock/bd0/bd06657836bc3853f619080e59ebce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5" y="1340768"/>
            <a:ext cx="317152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878873"/>
              </p:ext>
            </p:extLst>
          </p:nvPr>
        </p:nvGraphicFramePr>
        <p:xfrm>
          <a:off x="1187624" y="836712"/>
          <a:ext cx="5670376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2808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939387"/>
              </p:ext>
            </p:extLst>
          </p:nvPr>
        </p:nvGraphicFramePr>
        <p:xfrm>
          <a:off x="683568" y="620688"/>
          <a:ext cx="734481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3211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3574446"/>
              </p:ext>
            </p:extLst>
          </p:nvPr>
        </p:nvGraphicFramePr>
        <p:xfrm>
          <a:off x="899592" y="980728"/>
          <a:ext cx="5958408" cy="3819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5603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8502">
            <a:off x="4133585" y="405938"/>
            <a:ext cx="3456384" cy="489399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32563" cy="46910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99FF"/>
                </a:solidFill>
              </a:rPr>
              <a:t>АЛИСА</a:t>
            </a:r>
            <a:r>
              <a:rPr lang="ru-RU" sz="3600" dirty="0" smtClean="0">
                <a:solidFill>
                  <a:srgbClr val="0099FF"/>
                </a:solidFill>
              </a:rPr>
              <a:t>-благородная.</a:t>
            </a:r>
            <a:endParaRPr lang="ru-RU" sz="3600" dirty="0">
              <a:solidFill>
                <a:srgbClr val="0099FF"/>
              </a:solidFill>
            </a:endParaRPr>
          </a:p>
          <a:p>
            <a:r>
              <a:rPr lang="ru-RU" sz="2000" dirty="0" smtClean="0">
                <a:solidFill>
                  <a:srgbClr val="0099FF"/>
                </a:solidFill>
              </a:rPr>
              <a:t>Наблюдая за Алисой, я увидела в ней активную и позитивную личность. </a:t>
            </a:r>
            <a:endParaRPr lang="ru-RU" sz="2000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2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423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Schoolbook</vt:lpstr>
      <vt:lpstr>Wingdings</vt:lpstr>
      <vt:lpstr>Тема Office</vt:lpstr>
      <vt:lpstr>Презентация PowerPoint</vt:lpstr>
      <vt:lpstr>Презентация PowerPoint</vt:lpstr>
      <vt:lpstr>Задачи исследования:</vt:lpstr>
      <vt:lpstr>Методы исследования: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31</cp:revision>
  <dcterms:created xsi:type="dcterms:W3CDTF">2014-06-15T09:49:01Z</dcterms:created>
  <dcterms:modified xsi:type="dcterms:W3CDTF">2018-08-20T11:22:48Z</dcterms:modified>
</cp:coreProperties>
</file>