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73"/>
  </p:notesMasterIdLst>
  <p:sldIdLst>
    <p:sldId id="256" r:id="rId2"/>
    <p:sldId id="263" r:id="rId3"/>
    <p:sldId id="264" r:id="rId4"/>
    <p:sldId id="305" r:id="rId5"/>
    <p:sldId id="265" r:id="rId6"/>
    <p:sldId id="280" r:id="rId7"/>
    <p:sldId id="262" r:id="rId8"/>
    <p:sldId id="269" r:id="rId9"/>
    <p:sldId id="270" r:id="rId10"/>
    <p:sldId id="261" r:id="rId11"/>
    <p:sldId id="266" r:id="rId12"/>
    <p:sldId id="267" r:id="rId13"/>
    <p:sldId id="268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277" r:id="rId22"/>
    <p:sldId id="328" r:id="rId23"/>
    <p:sldId id="329" r:id="rId24"/>
    <p:sldId id="330" r:id="rId25"/>
    <p:sldId id="331" r:id="rId26"/>
    <p:sldId id="332" r:id="rId27"/>
    <p:sldId id="333" r:id="rId28"/>
    <p:sldId id="334" r:id="rId29"/>
    <p:sldId id="335" r:id="rId30"/>
    <p:sldId id="336" r:id="rId31"/>
    <p:sldId id="279" r:id="rId32"/>
    <p:sldId id="281" r:id="rId33"/>
    <p:sldId id="282" r:id="rId34"/>
    <p:sldId id="283" r:id="rId35"/>
    <p:sldId id="284" r:id="rId36"/>
    <p:sldId id="285" r:id="rId37"/>
    <p:sldId id="325" r:id="rId38"/>
    <p:sldId id="326" r:id="rId39"/>
    <p:sldId id="286" r:id="rId40"/>
    <p:sldId id="317" r:id="rId41"/>
    <p:sldId id="318" r:id="rId42"/>
    <p:sldId id="319" r:id="rId43"/>
    <p:sldId id="320" r:id="rId44"/>
    <p:sldId id="323" r:id="rId45"/>
    <p:sldId id="324" r:id="rId46"/>
    <p:sldId id="287" r:id="rId47"/>
    <p:sldId id="288" r:id="rId48"/>
    <p:sldId id="289" r:id="rId49"/>
    <p:sldId id="313" r:id="rId50"/>
    <p:sldId id="314" r:id="rId51"/>
    <p:sldId id="316" r:id="rId52"/>
    <p:sldId id="290" r:id="rId53"/>
    <p:sldId id="291" r:id="rId54"/>
    <p:sldId id="292" r:id="rId55"/>
    <p:sldId id="293" r:id="rId56"/>
    <p:sldId id="294" r:id="rId57"/>
    <p:sldId id="295" r:id="rId58"/>
    <p:sldId id="296" r:id="rId59"/>
    <p:sldId id="297" r:id="rId60"/>
    <p:sldId id="298" r:id="rId61"/>
    <p:sldId id="301" r:id="rId62"/>
    <p:sldId id="299" r:id="rId63"/>
    <p:sldId id="303" r:id="rId64"/>
    <p:sldId id="306" r:id="rId65"/>
    <p:sldId id="307" r:id="rId66"/>
    <p:sldId id="308" r:id="rId67"/>
    <p:sldId id="309" r:id="rId68"/>
    <p:sldId id="310" r:id="rId69"/>
    <p:sldId id="311" r:id="rId70"/>
    <p:sldId id="312" r:id="rId71"/>
    <p:sldId id="337" r:id="rId7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034" autoAdjust="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19352D-0DFC-499B-88F4-BD4E192DA806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AADAE4-249B-4A1F-BDF7-5496AE01102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772400" cy="276225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tx1"/>
                </a:solidFill>
              </a:rPr>
              <a:t>Психолого-педагогические основы профессиональной деятельности младшего воспитателя в рамах ФГОС   ДО</a:t>
            </a:r>
            <a:endParaRPr lang="ru-RU" sz="3600" b="1" i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5200" y="3886200"/>
            <a:ext cx="4953000" cy="17526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МБДОУ №13 «Вишенка»</a:t>
            </a:r>
          </a:p>
          <a:p>
            <a:pPr algn="r"/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Зенина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М.В.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Стандарт дошкольного образования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400" u="sng" dirty="0" smtClean="0"/>
              <a:t>Во-первых</a:t>
            </a:r>
            <a:r>
              <a:rPr lang="ru-RU" sz="2400" dirty="0" smtClean="0"/>
              <a:t>, в связи с введением с 1 сентября 2013 года в действие нового «Закона об образовании в Российской Федерации» дошкольное образование является первым уровнем общего образования. Оно остаётся в отличие от общего образования необязательным, но существенным образом меняется отношение к дошкольному образованию как к ключевому уровню развития ребёнка. </a:t>
            </a:r>
            <a:r>
              <a:rPr lang="ru-RU" sz="2400" i="1" dirty="0" smtClean="0"/>
              <a:t>Дошкольное детство </a:t>
            </a:r>
            <a:r>
              <a:rPr lang="ru-RU" sz="2400" dirty="0" smtClean="0"/>
              <a:t>– это главный и самый ответственный этап, когда закладываются основы личностного развития: физического, интеллектуального, эмоционального, коммуникативного. Это период, когда ребёнок начинает осознавать себя и своё место в этом мире, когда он учится общаться, взаимодействовать с другими детьми и со взрослыми.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04800"/>
            <a:ext cx="8305800" cy="6324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400" u="sng" dirty="0" smtClean="0"/>
              <a:t>Во-вторых</a:t>
            </a:r>
            <a:r>
              <a:rPr lang="ru-RU" sz="2400" dirty="0" smtClean="0"/>
              <a:t>, мы 150 лет (с момента создания системы дошкольного образования) жили с пониманием важности общественного воспитания. А на самом деле для ребёнка важна его семья. Именно семья может обеспечить полноценное индивидуальное развитие и успешную социализацию ребёнка в обществе. Новый закон об образовании закрепляет преимущественное право родителей на обучение и воспитание детей перед всеми другими лицами и определяет ответственность за неисполнение или ненадлежащее исполнение обязанностей. При этом дошкольные «образовательные организации оказывают помощь родителям (законным представителям) несовершеннолетних обучающихся в воспитании детей, охране и укреплении их физического и психического здоровья, развитии индивидуальных способностей и необходимой коррекции нарушений развития».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"/>
            <a:ext cx="8610600" cy="696890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u="sng" dirty="0" smtClean="0"/>
              <a:t>В-третьих,</a:t>
            </a:r>
            <a:r>
              <a:rPr lang="ru-RU" sz="2400" dirty="0" smtClean="0"/>
              <a:t> в последние годы в связи с социальными изменениями в обществе, информатизацией, а также усиленной подготовкой ребёнка к обучению в школе из мира детства, к сожалению, уходит игра. Перестают создаваться или распадаются детские дворовые сообщества. Социальный мир ребёнка становится замкнутым, ограниченным общением с близкими людьми или виртуальным общением. Сегодня дошкольное образование призвано вернуть в детство игру. Ту самую, познавательную, исследовательскую, творческую, в которой ребёнок учится общаться, взаимодействовать, с помощью которой он познаёт мир, отношения объектов и людей в этом мире. Это игра, в которой ребёнок «примеряет» на себя разные роли, в которой развивается его речь, память, внимание, мышление, эмоции, воображение. Это игра, в которой малыш взрослеет. Ведь главная миссия дошкольного образования – наполнить жизнь ребёнка позитивными переживаниями детства</a:t>
            </a:r>
            <a:r>
              <a:rPr lang="ru-RU" sz="2400" dirty="0" smtClean="0"/>
              <a:t>!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457200"/>
            <a:ext cx="8077200" cy="57554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4000" dirty="0" smtClean="0"/>
              <a:t>      </a:t>
            </a:r>
            <a:r>
              <a:rPr lang="ru-RU" sz="3600" dirty="0" smtClean="0"/>
              <a:t>Первые образовательные заведения для малышей появились в России в конце XIX века. </a:t>
            </a:r>
          </a:p>
          <a:p>
            <a:pPr algn="just"/>
            <a:r>
              <a:rPr lang="ru-RU" sz="3600" dirty="0" smtClean="0"/>
              <a:t>     Обычные дети не привилегированных родителей в 1866 году смогли посещать первый бесплатный «народный детский сад». В это же время появился и первый детский сад для детей интеллигенции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533400"/>
            <a:ext cx="8229600" cy="5562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3200" dirty="0" smtClean="0"/>
              <a:t>Система дошкольных образовательных учреждений активно развивалась, и через три десятилетия в России появилось несколько десятков детских садов: 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платных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бесплатных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для дворян 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для интеллигенции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для рабочих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приюты для  сирот.</a:t>
            </a:r>
            <a:endParaRPr lang="ru-RU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533400"/>
            <a:ext cx="8153400" cy="48320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4400" u="sng" dirty="0" smtClean="0"/>
              <a:t>20 ноября 1917 </a:t>
            </a:r>
            <a:r>
              <a:rPr lang="ru-RU" sz="4400" dirty="0" smtClean="0"/>
              <a:t>года была принята официальная «Декларация по дошкольному воспитанию». Этот документ гарантировал бесплатное образование и воспитание детей дошкольного возраста.</a:t>
            </a:r>
            <a:endParaRPr lang="ru-RU" sz="4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304800"/>
            <a:ext cx="8229600" cy="57554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3200" dirty="0" smtClean="0"/>
              <a:t>- </a:t>
            </a:r>
            <a:r>
              <a:rPr lang="ru-RU" sz="2800" dirty="0" smtClean="0"/>
              <a:t>Первый педагогический факультет с дошкольным отделением был открыт в 1918 году в Московском государственном университете. </a:t>
            </a:r>
          </a:p>
          <a:p>
            <a:pPr algn="just">
              <a:buFontTx/>
              <a:buChar char="-"/>
            </a:pPr>
            <a:r>
              <a:rPr lang="ru-RU" sz="2800" dirty="0" smtClean="0"/>
              <a:t> Первая «Программа работы детского сада» вышла в 1934 году.</a:t>
            </a:r>
          </a:p>
          <a:p>
            <a:pPr algn="just">
              <a:buFontTx/>
              <a:buChar char="-"/>
            </a:pPr>
            <a:r>
              <a:rPr lang="ru-RU" sz="2800" dirty="0" smtClean="0"/>
              <a:t> В 1938 году были опубликованы «Устав детского сада», определявший задачи работы, структуру и особенности функционирования дошкольных учреждений, и «Руководство для воспитателей детского сада», содержавшее методические указания по разделам работы с детьми.</a:t>
            </a:r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533400"/>
            <a:ext cx="8610600" cy="58169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     </a:t>
            </a:r>
            <a:r>
              <a:rPr lang="ru-RU" sz="2800" u="sng" dirty="0" smtClean="0">
                <a:solidFill>
                  <a:srgbClr val="FF0000"/>
                </a:solidFill>
              </a:rPr>
              <a:t>Психология детей</a:t>
            </a:r>
            <a:r>
              <a:rPr lang="ru-RU" sz="2800" dirty="0" smtClean="0"/>
              <a:t> – это отрасль науки, которая занимается изучением психики ребенка любого пола, возраста, в том числе с особенностями развития. Она помогает разобраться в «хитросплетениях» детской души, дает возможность взрослым взглянуть на реальность и себя глазами ребенка, и «приоткрыть створки» внутреннего мира ребенка, чтобы разобраться с большими и маленькими проблемами, помочь пережить огорчения и разделить радости. </a:t>
            </a:r>
          </a:p>
          <a:p>
            <a:pPr algn="just"/>
            <a:r>
              <a:rPr lang="ru-RU" sz="2800" dirty="0" smtClean="0"/>
              <a:t>      Зная особенности психологии детей, родители и педагоги могут помогать формированию гармоничной личности ребенка.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001000" cy="1600200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b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психология развития детей в ДОУ:</a:t>
            </a: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> </a:t>
            </a:r>
            <a:endParaRPr lang="ru-RU" sz="3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2800" dirty="0" smtClean="0"/>
              <a:t>Хотя семье принадлежит главенствующая роль в развитии и воспитании ребенка дошкольного возраста, когда он впервые переступает порог детского сада, часть обязанностей, в том числе по формированию психологии детей, берут на себя воспитатели, штатные детские психологи.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7772400" cy="2209800"/>
          </a:xfrm>
        </p:spPr>
        <p:txBody>
          <a:bodyPr>
            <a:no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 Воспитатели владеют специальными знаниями по психологии поведения детей, обладают практическим педагогическим опытом. Воспитатели помогают дошкольникам: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3657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/>
              <a:t>осваивать гигиенические навыки; </a:t>
            </a:r>
          </a:p>
          <a:p>
            <a:r>
              <a:rPr lang="ru-RU" dirty="0" smtClean="0"/>
              <a:t>приемы самообслуживания; </a:t>
            </a:r>
          </a:p>
          <a:p>
            <a:r>
              <a:rPr lang="ru-RU" dirty="0" smtClean="0"/>
              <a:t>прививают культуру поведения в общественных местах; </a:t>
            </a:r>
          </a:p>
          <a:p>
            <a:r>
              <a:rPr lang="ru-RU" dirty="0" smtClean="0"/>
              <a:t>знакомят с правилами личной безопасности; </a:t>
            </a:r>
          </a:p>
          <a:p>
            <a:r>
              <a:rPr lang="ru-RU" dirty="0" smtClean="0"/>
              <a:t>развивают речь;</a:t>
            </a:r>
          </a:p>
          <a:p>
            <a:r>
              <a:rPr lang="ru-RU" dirty="0" smtClean="0"/>
              <a:t> когнитивные способности; </a:t>
            </a:r>
          </a:p>
          <a:p>
            <a:r>
              <a:rPr lang="ru-RU" dirty="0" smtClean="0"/>
              <a:t>обучают и т. д.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Цель программы: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228600" y="1600200"/>
            <a:ext cx="7772400" cy="45259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dirty="0" smtClean="0"/>
              <a:t>повышение </a:t>
            </a:r>
            <a:r>
              <a:rPr lang="ru-RU" sz="3600" dirty="0" smtClean="0">
                <a:solidFill>
                  <a:srgbClr val="FF0000"/>
                </a:solidFill>
              </a:rPr>
              <a:t>психолого-педагогической</a:t>
            </a:r>
            <a:r>
              <a:rPr lang="ru-RU" sz="3600" dirty="0" smtClean="0"/>
              <a:t> компетентности младших воспитателей дошкольных образовательных учреждений.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85800" y="1524000"/>
            <a:ext cx="7924800" cy="403187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В. А. Сухомлинский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говорил, что «от того, как прошло детство, кто вёл ребёнка за руку в детские годы, что вошло в его ум и сердце из окружающего мира - от этого в решающей степени зависит, каким человеком станет сегодняшний малыш».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3505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b="1" i="1" dirty="0" smtClean="0">
                <a:solidFill>
                  <a:srgbClr val="FF0000"/>
                </a:solidFill>
              </a:rPr>
              <a:t>Взаимодействие младшего воспитателя с воспитателем и детьми в рамках введения ФГОС ДО.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Для чего создан ФГОС ДО?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3672840" cy="45259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</a:t>
            </a:r>
            <a:r>
              <a:rPr lang="ru-RU" sz="3600" dirty="0" smtClean="0"/>
              <a:t> </a:t>
            </a:r>
            <a:r>
              <a:rPr lang="ru-RU" sz="3600" dirty="0" smtClean="0"/>
              <a:t>1) Закон «Об образовании РФ».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822192" cy="45259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3600" dirty="0" smtClean="0"/>
              <a:t>2) Современная </a:t>
            </a:r>
            <a:r>
              <a:rPr lang="ru-RU" sz="3600" dirty="0" err="1" smtClean="0"/>
              <a:t>социокультурная</a:t>
            </a:r>
            <a:r>
              <a:rPr lang="ru-RU" sz="3600" dirty="0" smtClean="0"/>
              <a:t> ситуация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ФГОС ДО основан в следующих документах: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base"/>
            <a:r>
              <a:rPr lang="ru-RU" dirty="0" smtClean="0"/>
              <a:t>Конвенция о правах ребенка;</a:t>
            </a:r>
          </a:p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Закон об образовании РФ;</a:t>
            </a:r>
          </a:p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Конституция РФ.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Государственная программа «Развитие образования на 2013-2020гг» Закон об образовании РФ предусматривает: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fontAlgn="base"/>
            <a:r>
              <a:rPr lang="ru-RU" dirty="0" smtClean="0"/>
              <a:t>Доступность и бесплатность дошкольного образования. Обеспечение дошкольного образования – обязательно, т. к. это первый уровень общего образования и это обязанность государства, для семьи – это право.</a:t>
            </a:r>
          </a:p>
          <a:p>
            <a:pPr fontAlgn="base"/>
            <a:r>
              <a:rPr lang="ru-RU" dirty="0" smtClean="0"/>
              <a:t>Обнародование Стандарта в 2013 году.</a:t>
            </a:r>
          </a:p>
          <a:p>
            <a:pPr fontAlgn="base"/>
            <a:r>
              <a:rPr lang="ru-RU" dirty="0" smtClean="0"/>
              <a:t>Введение Стандарта с 1 января 2014 года;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533400"/>
            <a:ext cx="8153400" cy="5791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3600" dirty="0" smtClean="0"/>
              <a:t>- Отмена положения о 20% стоимости оплаты за содержание ребенка в ДО;</a:t>
            </a:r>
          </a:p>
          <a:p>
            <a:pPr fontAlgn="base"/>
            <a:r>
              <a:rPr lang="ru-RU" sz="3600" dirty="0" smtClean="0"/>
              <a:t>-Повышение требований к воспитателям (с введением Стандарта должны появиться педагоги нового уровня);</a:t>
            </a:r>
          </a:p>
          <a:p>
            <a:pPr fontAlgn="base"/>
            <a:r>
              <a:rPr lang="ru-RU" sz="3600" dirty="0" smtClean="0"/>
              <a:t>-Законом предусмотрено получение дошкольного образования и вне дошкольных организаций;</a:t>
            </a:r>
            <a:endParaRPr lang="ru-RU" sz="36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838200"/>
            <a:ext cx="8382000" cy="5509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4400" dirty="0" smtClean="0"/>
              <a:t>   Закреплены права и обязанности родителей – приоритет по воспитанию за семьей. Родители включаются в образовательный процесс как партнеры, а не как сторонние потребители образовательных услуг.</a:t>
            </a:r>
            <a:endParaRPr lang="ru-RU" sz="4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228601"/>
            <a:ext cx="7924800" cy="6477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3200" b="1" u="sng" dirty="0" smtClean="0">
                <a:solidFill>
                  <a:schemeClr val="tx2">
                    <a:lumMod val="75000"/>
                  </a:schemeClr>
                </a:solidFill>
              </a:rPr>
              <a:t>ФГОС ДО </a:t>
            </a:r>
            <a:r>
              <a:rPr lang="ru-RU" sz="3200" dirty="0" smtClean="0"/>
              <a:t>закрепляет права на получение доступного и бесплатного качественного дошкольного образования + финансовое обеспечение (место для ребенка в </a:t>
            </a:r>
            <a:r>
              <a:rPr lang="ru-RU" sz="3200" dirty="0" err="1" smtClean="0"/>
              <a:t>д</a:t>
            </a:r>
            <a:r>
              <a:rPr lang="ru-RU" sz="3200" dirty="0" smtClean="0"/>
              <a:t>/саду) . До 2009 года действовали Временные (примерные) требования к содержанию и методам дошкольного образования. В 2009 Приказом </a:t>
            </a:r>
            <a:r>
              <a:rPr lang="ru-RU" sz="3200" dirty="0" err="1" smtClean="0"/>
              <a:t>Минобрнауки</a:t>
            </a:r>
            <a:r>
              <a:rPr lang="ru-RU" sz="3200" dirty="0" smtClean="0"/>
              <a:t> введены ФГТ к структуре ООП, в 2011 – к условиям реализации ООП. В 2013 году Приказом </a:t>
            </a:r>
            <a:r>
              <a:rPr lang="ru-RU" sz="3200" dirty="0" err="1" smtClean="0"/>
              <a:t>Минобрнауки</a:t>
            </a:r>
            <a:r>
              <a:rPr lang="ru-RU" sz="3200" dirty="0" smtClean="0"/>
              <a:t> №1155 о введении ФГОС ДО.</a:t>
            </a:r>
            <a:endParaRPr lang="ru-RU" sz="32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0600" y="1828800"/>
            <a:ext cx="6477000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</a:rPr>
              <a:t>Основные понятия ФГОС</a:t>
            </a:r>
            <a:endParaRPr lang="ru-RU" sz="6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295400"/>
            <a:ext cx="8001000" cy="403187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base"/>
            <a:r>
              <a:rPr lang="ru-RU" sz="3200" dirty="0" smtClean="0"/>
              <a:t>- </a:t>
            </a:r>
            <a:r>
              <a:rPr lang="ru-RU" sz="3200" u="sng" dirty="0" smtClean="0"/>
              <a:t>Единство образовательного пространства</a:t>
            </a:r>
            <a:r>
              <a:rPr lang="ru-RU" sz="3200" dirty="0" smtClean="0"/>
              <a:t>: -обеспечение единых условий и качества образования независимо от места обучения, исключающих возможность дискриминации в сфере образования (организация консультативных пунктов, группы кратковременного пребывания);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Задачи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just"/>
            <a:r>
              <a:rPr lang="ru-RU" sz="2400" dirty="0" smtClean="0"/>
              <a:t>Познакомить младших воспитателей дошкольных образовательных учреждений с  основами общей, возрастной психологии, дошкольной педагогики.</a:t>
            </a:r>
          </a:p>
          <a:p>
            <a:pPr lvl="0" algn="just"/>
            <a:r>
              <a:rPr lang="ru-RU" sz="2400" dirty="0" smtClean="0"/>
              <a:t>Сформировать необходимые знания у младших воспитателей об организации воспитательно-образовательного процесса в ДОУ в соответствии с требованиями ФГОС.</a:t>
            </a:r>
          </a:p>
          <a:p>
            <a:pPr lvl="0" algn="just"/>
            <a:r>
              <a:rPr lang="ru-RU" sz="2400" dirty="0" smtClean="0"/>
              <a:t>Познакомить младших воспитателей с ролью и функциями в организации воспитательно-образовательного процесса в группе. Обучить  младших воспитателей методам, формам, приёмам организации совместной деятельности с воспитанниками, самостоятельной деятельности дошкольников в соответствии с требованиями ФГОС.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762000"/>
            <a:ext cx="7848600" cy="57554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base"/>
            <a:r>
              <a:rPr lang="ru-RU" sz="3200" dirty="0" smtClean="0"/>
              <a:t>-образовательная среда – совокупность условий, целенаправленно создаваемых в целях обеспечения полноты образования и развития детей (сетевое взаимодействие: музей, школа и т. д.)</a:t>
            </a:r>
          </a:p>
          <a:p>
            <a:pPr fontAlgn="base">
              <a:buFontTx/>
              <a:buChar char="-"/>
            </a:pPr>
            <a:r>
              <a:rPr lang="ru-RU" sz="3200" dirty="0" smtClean="0"/>
              <a:t>развивающая предметно- пространственная </a:t>
            </a:r>
            <a:r>
              <a:rPr lang="ru-RU" sz="3200" dirty="0" smtClean="0"/>
              <a:t>среда</a:t>
            </a:r>
            <a:r>
              <a:rPr lang="ru-RU" sz="3200" dirty="0" smtClean="0"/>
              <a:t>;</a:t>
            </a:r>
          </a:p>
          <a:p>
            <a:pPr fontAlgn="base"/>
            <a:endParaRPr lang="ru-RU" sz="3200" dirty="0" smtClean="0"/>
          </a:p>
          <a:p>
            <a:pPr fontAlgn="base"/>
            <a:r>
              <a:rPr lang="ru-RU" sz="3200" dirty="0" smtClean="0"/>
              <a:t>- социальная ситуация развития.</a:t>
            </a:r>
          </a:p>
          <a:p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71601"/>
            <a:ext cx="7772400" cy="106679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Профессия современности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04800" y="3124200"/>
            <a:ext cx="8229600" cy="2819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3200" i="1" dirty="0" smtClean="0">
                <a:solidFill>
                  <a:schemeClr val="tx1"/>
                </a:solidFill>
              </a:rPr>
              <a:t>С 1 января 2014 года вступил в силу приказ Минобразования и науки РФ «Об утверждении ФГОС дошкольного образования».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990600"/>
            <a:ext cx="8153400" cy="51355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u="sng" dirty="0" smtClean="0"/>
              <a:t>ФГОС ДО </a:t>
            </a:r>
            <a:r>
              <a:rPr lang="ru-RU" dirty="0" smtClean="0"/>
              <a:t>– это совокупность обязательных требований к структуре Программы и ее объему, условиям реализации и результатам освоения Программы. На основе стандарта разрабатывается и сама Программа. Это делают сами дошкольные учреждения. </a:t>
            </a: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762000"/>
            <a:ext cx="8534400" cy="4572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4000" dirty="0" smtClean="0"/>
              <a:t>Её содержание должно обеспечивать развитие личности, мотивации и способностей детей в различных видах деятельности. Постоянное общение с ребёнком – важнейшая служебная функция воспитателя</a:t>
            </a:r>
            <a:endParaRPr lang="ru-RU" sz="40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914400"/>
            <a:ext cx="8305800" cy="452431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3600" dirty="0" smtClean="0"/>
              <a:t>Главный метод в обучении, развитии и воспитании детей – </a:t>
            </a:r>
            <a:r>
              <a:rPr lang="ru-RU" sz="3600" u="sng" dirty="0" smtClean="0"/>
              <a:t>это игра. </a:t>
            </a:r>
            <a:r>
              <a:rPr lang="ru-RU" sz="3600" dirty="0" smtClean="0"/>
              <a:t>Работая с детьми, воспитатель занимается непосредственной организацией их жизни в условиях определённого дошкольного учреждения, выполняя все предусмотренные мероприятия. </a:t>
            </a:r>
            <a:endParaRPr lang="ru-RU" sz="36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685800"/>
            <a:ext cx="8382000" cy="48320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4400" b="1" i="1" dirty="0" smtClean="0"/>
              <a:t>Чтобы все виды деятельности</a:t>
            </a:r>
            <a:r>
              <a:rPr lang="ru-RU" sz="4400" dirty="0" smtClean="0"/>
              <a:t> осуществлялись на хорошем педагогическом уровне, большое значение имеет согласованность в работе воспитателя и младшего воспитателя. </a:t>
            </a:r>
            <a:endParaRPr lang="ru-RU" sz="44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685800" y="457200"/>
            <a:ext cx="8001000" cy="501675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 процессе этой связи взрослые передают ребёнку способы использования предметов, организуют соответствующим образом его действия, осуществляют контроль и коррекцию психического развития. Вот почему характер взаимодействия детей со взрослыми имеет особое значение.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ru-RU" sz="1300" b="1" dirty="0" smtClean="0"/>
              <a:t> 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ФГОС</a:t>
            </a:r>
            <a:r>
              <a:rPr lang="ru-RU" sz="13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1066800"/>
            <a:ext cx="8382000" cy="56938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нацелен на главный результат – социализацию ребёнка, потребность в творчестве, любознательность, мотивацию в достижении успеха дошкольное образование предполагает активное вовлечение в процесс родителей. Внешние факторы могут оказывать как положительное, так и негативное влияние на качество дошкольного образования. Среди таких факторов следует отметить влияние семьи, ее социально-экономическое положение, уровень развития ребенка на момент поступления в дошкольное учреждение и т.д.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38200" y="685800"/>
            <a:ext cx="7696200" cy="452431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Дошкольное образование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считается успешным,</a:t>
            </a:r>
            <a:r>
              <a:rPr lang="ru-RU" sz="3200" dirty="0" smtClean="0"/>
              <a:t> если, помимо владения навыками чтения, письма и счета, ребенок понимает смысл учебных задач, осознает, как их можно выполнить, умеет слушать, запоминать, наблюдать, обладает развитыми социально-коммуникативными навыками, а также навыками самоконтроля и самооценки.</a:t>
            </a:r>
            <a:endParaRPr lang="ru-RU" sz="32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685800"/>
            <a:ext cx="8382000" cy="452431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3600" dirty="0" smtClean="0"/>
              <a:t>Первая ступень развития детского сада в рамках ФГОС – это изменение отношения к своей должности и к детям. Говоря о роли взрослых в дошкольной жизни детей, чаще всего имеют в виду родителей и воспитателей. И забывают про няню- сегодня </a:t>
            </a:r>
            <a:r>
              <a:rPr lang="ru-RU" sz="3600" u="sng" dirty="0" smtClean="0"/>
              <a:t>«младшего воспитателя». </a:t>
            </a:r>
            <a:endParaRPr lang="ru-RU" sz="3600" u="sng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33400"/>
            <a:ext cx="8305800" cy="55927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"/>
            <a:r>
              <a:rPr lang="ru-RU" dirty="0" smtClean="0"/>
              <a:t>Обучить младших воспитателей ДОУ методам и формам разрешения конфликтных ситуаций, отрабатывать практические навыки решения конфликтных ситуаций со всеми участниками воспитательно-образовательного процесса в ДОУ (сотрудники, родители, воспитанники).</a:t>
            </a:r>
          </a:p>
          <a:p>
            <a:pPr lvl="0" algn="just">
              <a:buNone/>
            </a:pPr>
            <a:endParaRPr lang="ru-RU" dirty="0" smtClean="0"/>
          </a:p>
          <a:p>
            <a:pPr lvl="0" algn="just"/>
            <a:r>
              <a:rPr lang="ru-RU" dirty="0" smtClean="0"/>
              <a:t>Познакомить младших воспитателей с формами взаимодействия с родителями воспитанников, ролью младшего воспитателя в организации данного взаимодействия.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905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i="1" dirty="0" smtClean="0">
                <a:solidFill>
                  <a:schemeClr val="tx1"/>
                </a:solidFill>
              </a:rPr>
              <a:t>Зачем нужен стандарт дошкольного образования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533400" y="2743200"/>
            <a:ext cx="7848600" cy="2209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ФГОС дошкольного образования, как и стандарты других образовательных уровней, должен выступать в качестве основополагающего документа нормативной правовой базы, обязательного для исполнения во всех типах и видах образовательных учреждений.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57200" y="838200"/>
            <a:ext cx="8305800" cy="37856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4000" dirty="0" smtClean="0"/>
              <a:t>Важна направленность на приоритет общечеловеческих ценностей, жизни и здоровья ребенка, свободного развития его личности в современном обществе и государстве.</a:t>
            </a:r>
            <a:endParaRPr lang="ru-RU" sz="40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990600"/>
            <a:ext cx="8229600" cy="501675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endParaRPr lang="ru-RU" sz="3200" dirty="0" smtClean="0"/>
          </a:p>
          <a:p>
            <a:pPr algn="just"/>
            <a:endParaRPr lang="ru-RU" sz="3200" dirty="0" smtClean="0"/>
          </a:p>
          <a:p>
            <a:pPr algn="just"/>
            <a:r>
              <a:rPr lang="ru-RU" sz="3200" dirty="0" smtClean="0"/>
              <a:t>ФГОС дошкольного образования должен выступать средством обеспечения преемственности с ФГОС общего образования в виде согласования целей, задач и содержания дошкольного и начального общего образования для реализации единой линии развития ребенка от 3 до 11 лет.</a:t>
            </a:r>
            <a:endParaRPr lang="ru-RU" sz="32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28600"/>
            <a:ext cx="8458200" cy="60016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3200" dirty="0" smtClean="0"/>
              <a:t>Введение федеральных государственных требований к структуре основной общеобразовательной программы дошкольного образования было обусловлено необходимостью обеспечения каждому ребенку того самого равного старта, который позволит ему успешно обучаться в школе, определенным образом стандартизировать содержание дошкольного образования, в каком бы образовательном учреждении (или в семье) ребенок его ни получал.</a:t>
            </a:r>
            <a:endParaRPr lang="ru-RU" sz="32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39962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Федеральные государственные требования состоят из двух частей – требований к структуре основной общеобразовательной программы дошкольного образования и требований к условиям ее реализации.</a:t>
            </a:r>
            <a:endParaRPr lang="ru-RU" sz="28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2305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fontAlgn="base"/>
            <a:r>
              <a:rPr lang="ru-RU" dirty="0" smtClean="0"/>
              <a:t>структуре основных образовательных программ;</a:t>
            </a:r>
          </a:p>
          <a:p>
            <a:pPr fontAlgn="base"/>
            <a:r>
              <a:rPr lang="ru-RU" dirty="0" smtClean="0"/>
              <a:t>условиям реализации основных образовательных программ;</a:t>
            </a:r>
          </a:p>
          <a:p>
            <a:pPr fontAlgn="base"/>
            <a:r>
              <a:rPr lang="ru-RU" dirty="0" smtClean="0"/>
              <a:t>результатам освоения основных образовательных программ, что является принципиальным новшеством. Этот компонент определяет, какие личностные характеристики должны быть развиты у ребенка к моменту завершения дошкольного образования.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ФГОС нацелен на главный результат – социализацию ребёнка, потребность в творчестве, любознательность, мотивацию в достижении успеха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sz="2800" dirty="0" smtClean="0"/>
              <a:t>Дошкольное образование предполагает активное вовлечение в процесс родителей. Внешние факторы могут оказывать как положительное, так и негативное влияние на качество дошкольного образования. Среди таких факторов следует отметить влияние семьи, ее социально-экономическое положение, уровень развития ребенка на момент поступления в дошкольное учреждение и т.д.</a:t>
            </a:r>
            <a:endParaRPr lang="ru-RU" sz="28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533400"/>
            <a:ext cx="8229600" cy="5943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3200" dirty="0" smtClean="0"/>
              <a:t>        </a:t>
            </a:r>
            <a:r>
              <a:rPr lang="ru-RU" sz="3200" i="1" dirty="0" smtClean="0"/>
              <a:t>Младший воспитатель </a:t>
            </a:r>
            <a:r>
              <a:rPr lang="ru-RU" sz="3200" dirty="0" smtClean="0"/>
              <a:t>также непосредственно или косвенно воздействует на развитие личности ребёнка. Сегодня название профессии младшего воспитателя предполагает определенную педагогическую направленность. В связи с этим изменились и требования при приёме работника на должность младшего воспитателя, т.е. наличие педагогического образования приветствуется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609600" y="457200"/>
            <a:ext cx="7924800" cy="526297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Младший воспитатель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– это зачастую любимый старший друг детей. Сегодня младший воспитатель должен понимать основы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педагогики,участвовать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в проектировании и реализации воспитательных мероприятий в дошкольном учреждении. В целом главная миссия младшего воспитателя – всесторонняя поддержка дошкольников и помощь старшему коллеге - воспитателю в реализации воспитательного процесса в ДОО в соответствии ФГОС ДО..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8903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Основные положения  должностной инструкции младшего воспитателя: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400" dirty="0" smtClean="0"/>
              <a:t>              Основным направлением деятельности младшего воспитателя является обеспечение санитарно-гигиенических условий для жизнедеятельности детей в закрепленном за ним групповом помещении.</a:t>
            </a:r>
          </a:p>
          <a:p>
            <a:r>
              <a:rPr lang="ru-RU" sz="3400" dirty="0" smtClean="0"/>
              <a:t>         Обеспечивает благоприятный эмоционально-психологический климат в детском и взрослом коллективе, выполняя правила этических и педагогических норм.</a:t>
            </a:r>
          </a:p>
          <a:p>
            <a:r>
              <a:rPr lang="ru-RU" sz="3400" dirty="0" smtClean="0"/>
              <a:t>         Обеспечивает охрану жизни и здоровья воспитанников во время воспитательно-образовательного процесса.</a:t>
            </a:r>
          </a:p>
          <a:p>
            <a:r>
              <a:rPr lang="ru-RU" sz="3400" dirty="0" smtClean="0"/>
              <a:t>         Участвует в работе по профилактике отклоняющегося поведения, вредных привычек у воспитанников.</a:t>
            </a:r>
          </a:p>
          <a:p>
            <a:r>
              <a:rPr lang="ru-RU" sz="3400" dirty="0" smtClean="0"/>
              <a:t>         Следит за своим внешним видом, является образцом для детей, их родителей.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905000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Ссылки из типовой должностной инструкции младшего воспитателя.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6115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i="1" u="sng" dirty="0" smtClean="0"/>
              <a:t>Младший воспитатель несет ответственность:</a:t>
            </a:r>
          </a:p>
          <a:p>
            <a:pPr algn="just">
              <a:buNone/>
            </a:pPr>
            <a:endParaRPr lang="ru-RU" dirty="0" smtClean="0"/>
          </a:p>
          <a:p>
            <a:r>
              <a:rPr lang="ru-RU" dirty="0" smtClean="0"/>
              <a:t>6.1. за сохранность жизни и здоровья каждого ребенка своей группы; осуществляет гигиенический уход за детьми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Актуальной проблемой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сегодня является не только подготовка высококвалифицированного, активно действующего воспитателя, но и подготовка младшего обслуживающего персонала, способного свободно мыслить и гармонично развивать ребенка. Вопросам качества дошкольного всегда уделялось большое внимание, </a:t>
            </a:r>
            <a:r>
              <a:rPr lang="ru-RU" i="1" u="sng" dirty="0" smtClean="0"/>
              <a:t>поэтому младший воспитатель детского сада обязан проходить повышение квалификации,</a:t>
            </a:r>
            <a:r>
              <a:rPr lang="ru-RU" dirty="0" smtClean="0"/>
              <a:t> чтобы его работа соответствовала запросам общества и обеспечивала сохранение </a:t>
            </a:r>
            <a:r>
              <a:rPr lang="ru-RU" dirty="0" err="1" smtClean="0"/>
              <a:t>самоценности</a:t>
            </a:r>
            <a:r>
              <a:rPr lang="ru-RU" dirty="0" smtClean="0"/>
              <a:t> и неповторимости детства в дошкольном периоде.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Квалификационные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требования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2.1. Младший воспитатель должен знать:</a:t>
            </a:r>
          </a:p>
          <a:p>
            <a:r>
              <a:rPr lang="ru-RU" dirty="0" smtClean="0"/>
              <a:t>основы педагогики, психологии, возрастной физиологии, гигиены, врачебной медицинской помощи, прав ребенка, теории и методики воспитательной работы;</a:t>
            </a:r>
          </a:p>
          <a:p>
            <a:r>
              <a:rPr lang="ru-RU" dirty="0" smtClean="0"/>
              <a:t>Мы с вами должны понимать, что в силу своей занятости из-за нехватки младшего персонала, приходят на эту должность женщины без специального образования и зачастую не задерживаются.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95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dirty="0" smtClean="0"/>
              <a:t>- </a:t>
            </a:r>
            <a:r>
              <a:rPr lang="ru-RU" sz="3600" dirty="0" smtClean="0"/>
              <a:t>Требовать от них выполнения всего ранее    зачитываемого мы не можем.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-  </a:t>
            </a:r>
            <a:r>
              <a:rPr lang="ru-RU" sz="3500" dirty="0" smtClean="0"/>
              <a:t>Но элементарные функции по взаимодействию с детьми, руководствуясь нормами и правилами культурного общения и поведения, которые привиты человеку семьёй и обществом, выполняться должны. Итак, младший воспитатель, является правой рукой и опорой для воспитателя, непосредственно помогает в организации всех режимных моментов в детском саду.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87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i="1" u="sng" dirty="0" smtClean="0"/>
              <a:t>Младший воспитатель работает под руководством и в тесном контакте с воспитателем группы.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i="1" dirty="0" smtClean="0">
                <a:solidFill>
                  <a:schemeClr val="tx2">
                    <a:lumMod val="75000"/>
                  </a:schemeClr>
                </a:solidFill>
              </a:rPr>
              <a:t>Под руководством воспитателя участвует в организации </a:t>
            </a:r>
            <a:r>
              <a:rPr lang="ru-RU" sz="2700" i="1" dirty="0" err="1" smtClean="0">
                <a:solidFill>
                  <a:schemeClr val="tx2">
                    <a:lumMod val="75000"/>
                  </a:schemeClr>
                </a:solidFill>
              </a:rPr>
              <a:t>воспитательно</a:t>
            </a:r>
            <a:r>
              <a:rPr lang="ru-RU" sz="2700" i="1" dirty="0" smtClean="0">
                <a:solidFill>
                  <a:schemeClr val="tx2">
                    <a:lumMod val="75000"/>
                  </a:schemeClr>
                </a:solidFill>
              </a:rPr>
              <a:t> – образовательной работы с детьми в режимных процессах: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267200" cy="45259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algn="just"/>
            <a:r>
              <a:rPr lang="ru-RU" sz="3600" dirty="0" smtClean="0"/>
              <a:t>понимает, признаёт и принимает личность ребёнка, это значит, умеет становиться на позицию ребёнка, считаться с его точкой зрения и не игнорировать его чувства и эмоции;</a:t>
            </a:r>
          </a:p>
          <a:p>
            <a:pPr algn="just"/>
            <a:r>
              <a:rPr lang="ru-RU" sz="3600" dirty="0" smtClean="0"/>
              <a:t>поддерживает натуральную эмоционально – стабильную обстановку в группе в течение дня;</a:t>
            </a:r>
          </a:p>
          <a:p>
            <a:pPr algn="just"/>
            <a:r>
              <a:rPr lang="ru-RU" sz="3600" dirty="0" smtClean="0"/>
              <a:t>наблюдает за самостоятельной деятельностью дошкольников, по мере необходимости участвует в руководстве их игровой, трудовой, самостоятельной деятельностью;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r>
              <a:rPr lang="ru-RU" sz="3600" dirty="0" smtClean="0"/>
              <a:t>участвует в подготовке и организации занятий;</a:t>
            </a:r>
          </a:p>
          <a:p>
            <a:endParaRPr lang="ru-RU" sz="3600" dirty="0" smtClean="0"/>
          </a:p>
          <a:p>
            <a:r>
              <a:rPr lang="ru-RU" sz="3600" dirty="0" smtClean="0"/>
              <a:t>формирует у детей культурно – гигиенические навыки, самостоятельность;</a:t>
            </a:r>
          </a:p>
          <a:p>
            <a:endParaRPr lang="ru-RU" sz="3600" dirty="0" smtClean="0"/>
          </a:p>
          <a:p>
            <a:r>
              <a:rPr lang="ru-RU" sz="3600" dirty="0" smtClean="0"/>
              <a:t> сопровождает детей на целевых прогулках, экскурсиях, в пеших походах; провожает на прогулку на участок и провожает с прогулки в группу;</a:t>
            </a:r>
          </a:p>
          <a:p>
            <a:pPr>
              <a:buNone/>
            </a:pPr>
            <a:endParaRPr lang="ru-RU" sz="3600" dirty="0" smtClean="0"/>
          </a:p>
          <a:p>
            <a:r>
              <a:rPr lang="ru-RU" sz="3600" dirty="0" smtClean="0"/>
              <a:t> помогает раздевать и одевать детей, укладывать спать.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8600" y="152400"/>
            <a:ext cx="8458200" cy="17526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Младший воспитатель должен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знать: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495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1. Инструкцию об охране жизни и здоровья детей.</a:t>
            </a:r>
          </a:p>
          <a:p>
            <a:pPr>
              <a:buNone/>
            </a:pPr>
            <a:r>
              <a:rPr lang="ru-RU" dirty="0" smtClean="0"/>
              <a:t>2. Правила внутреннего трудового распорядка.</a:t>
            </a:r>
          </a:p>
          <a:p>
            <a:pPr>
              <a:buNone/>
            </a:pPr>
            <a:r>
              <a:rPr lang="ru-RU" dirty="0" smtClean="0"/>
              <a:t>3. Возрастные и индивидуальные особенности детей дошкольного возраста, педагогические методы и приёмы организации их деятельности, руководство детьми и приемы  воздействия на них.</a:t>
            </a:r>
          </a:p>
          <a:p>
            <a:pPr>
              <a:buNone/>
            </a:pPr>
            <a:r>
              <a:rPr lang="ru-RU" dirty="0" smtClean="0"/>
              <a:t>4. Правила присмотра детей.</a:t>
            </a:r>
          </a:p>
          <a:p>
            <a:pPr>
              <a:buNone/>
            </a:pPr>
            <a:r>
              <a:rPr lang="ru-RU" dirty="0" smtClean="0"/>
              <a:t>5. Режим дня.</a:t>
            </a:r>
          </a:p>
          <a:p>
            <a:pPr>
              <a:buNone/>
            </a:pPr>
            <a:r>
              <a:rPr lang="ru-RU" dirty="0" smtClean="0"/>
              <a:t>6. Санитарно – гигиенические нормы поддержания помещений, оборудования, инвентаря.</a:t>
            </a:r>
          </a:p>
          <a:p>
            <a:pPr>
              <a:buNone/>
            </a:pPr>
            <a:r>
              <a:rPr lang="ru-RU" dirty="0" smtClean="0"/>
              <a:t>7. Правила санитарии и гигиены.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457200" y="457200"/>
            <a:ext cx="8229600" cy="48320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 В образовательном процессе детского сада большое внимание уделяется 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организации быта детей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Основная особенность бытовой деятельности заключается в том, что она – постоянная сфера воспитательного влияния. Быт создаёт самые разнообразные условия для систематического упражнения детей в нравственных поступках, воспитания у них культурно-гигиенических навыков, пробуждения их интересов, выявления способностей и их совершенствования.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Важнейшие условия для организации быта детей: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228600" y="2362200"/>
            <a:ext cx="8458200" cy="286232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точное соблюдение режима дня;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рациональное взаимодействие и распределение обязанностей воспитателя и младшего воспитателя.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44958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Взаимодействие  младшего воспитателя с детьми на практике  в разных возрастных группах: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5087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В группе младшего дошкольного возраста: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381000" y="2057400"/>
            <a:ext cx="8382000" cy="452431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совместно с воспитателем младший воспитатель учит детей элементарным правилам вежливости, сказать спасибо, выразить свою просьбу: «дайте, пожалуйста», «здравствуйте», «до свидания».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принимает участие в одевании и раздевании детей, терпеливо учит самостоятельности, объясняет последовательность одевания одежды, хвалит.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в основном учит детей последовательности выполнения действий самообслуживания короткими и чёткими указаниями.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В средней группе: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609600" y="1295400"/>
            <a:ext cx="7848600" cy="452431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Детям уже привит навык самообслуживания.  Функция младшего воспитателя заключается в закреплении и контроле уже освоенных навыков и привитию новых.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Например: сервировка стола, пользование столовыми приборами, более сложные действия в одевании (завязывание, застёгивание).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Немного из истории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История профессии воспитателя зародилась в Древней Греции. В те времена воспитанием ребёнка занимался раб, который отводил его в школу и нёс все необходимые принадлежности для его учёбы. В остальное время раб следил за развитием ребёнка, оберегал его от опасностей и невольно формировал поступки ребёнка и его поведение в целом. Некоторое время спустя дело раба продолжил домашний воспитатель. Впоследствии после популяризации общественного образования появилась профессия воспитателя - в начале прошлого века.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7924800" cy="10668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Дети старших и подготовительных групп: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1447801"/>
            <a:ext cx="8382000" cy="50783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3600" dirty="0" smtClean="0"/>
              <a:t>выполняют посильную помощь младшему воспитателю, например: вытирание пыли, полив цветов, мытьё стульчиков, разливание компота по чашкам с помощью половника- этому терпеливо учит детей младший воспитатель, тем самым осуществляя процесс трудового воспитания дошкольников. </a:t>
            </a:r>
            <a:endParaRPr lang="ru-RU" sz="3600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2133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tx1"/>
                </a:solidFill>
              </a:rPr>
              <a:t>Мозговой</a:t>
            </a:r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sz="6000" b="1" i="1" dirty="0" smtClean="0">
                <a:solidFill>
                  <a:schemeClr val="tx1"/>
                </a:solidFill>
              </a:rPr>
              <a:t>штурм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3505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4000" b="1" i="1" dirty="0" smtClean="0">
                <a:solidFill>
                  <a:srgbClr val="C00000"/>
                </a:solidFill>
              </a:rPr>
              <a:t> «Чем занять детей, пока воспитателя нет в группе</a:t>
            </a:r>
            <a:r>
              <a:rPr lang="ru-RU" sz="4000" b="1" i="1" dirty="0" smtClean="0">
                <a:solidFill>
                  <a:srgbClr val="C00000"/>
                </a:solidFill>
              </a:rPr>
              <a:t>?»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1066800"/>
            <a:ext cx="7848600" cy="48320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i="1" dirty="0" smtClean="0"/>
              <a:t>-почитать книги, </a:t>
            </a:r>
          </a:p>
          <a:p>
            <a:pPr>
              <a:buFontTx/>
              <a:buChar char="-"/>
            </a:pPr>
            <a:r>
              <a:rPr lang="ru-RU" sz="4400" i="1" dirty="0" smtClean="0"/>
              <a:t>рассмотреть картинки,</a:t>
            </a:r>
          </a:p>
          <a:p>
            <a:pPr>
              <a:buFontTx/>
              <a:buChar char="-"/>
            </a:pPr>
            <a:r>
              <a:rPr lang="ru-RU" sz="4400" i="1" dirty="0" smtClean="0"/>
              <a:t> иллюстрации к книгам, </a:t>
            </a:r>
          </a:p>
          <a:p>
            <a:pPr>
              <a:buFontTx/>
              <a:buChar char="-"/>
            </a:pPr>
            <a:r>
              <a:rPr lang="ru-RU" sz="4400" i="1" dirty="0" smtClean="0"/>
              <a:t> поиграть в хороводные игры, </a:t>
            </a:r>
          </a:p>
          <a:p>
            <a:pPr>
              <a:buFontTx/>
              <a:buChar char="-"/>
            </a:pPr>
            <a:r>
              <a:rPr lang="ru-RU" sz="4400" i="1" dirty="0" smtClean="0"/>
              <a:t> игры в песочнице, </a:t>
            </a:r>
          </a:p>
          <a:p>
            <a:pPr>
              <a:buFontTx/>
              <a:buChar char="-"/>
            </a:pPr>
            <a:r>
              <a:rPr lang="ru-RU" sz="4400" i="1" dirty="0" smtClean="0"/>
              <a:t> малоподвижные игры</a:t>
            </a:r>
            <a:endParaRPr lang="ru-RU" sz="4400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954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Циклограмма взаимодействия воспитателя и младшего воспитателя</a:t>
            </a:r>
            <a:b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Младший дошкольный возраст (3-4г)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806"/>
                <a:gridCol w="2882194"/>
                <a:gridCol w="2413000"/>
              </a:tblGrid>
              <a:tr h="8575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Время  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Воспитатель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Младший воспитатель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7595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7.00-745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Принимает детей. Работа с родителями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Работа по циклограмме.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Приходит на работу.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2597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7.45-8.00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Организует игровую деятельность детей. Организует детей на гимнастику.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Протирает пыль во всех помещениях группы. Проветривание спальни.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7.55  Получает завтрак.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8600"/>
          <a:ext cx="8229600" cy="6248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3505200"/>
                <a:gridCol w="3048000"/>
              </a:tblGrid>
              <a:tr h="104517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Время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Воспитатель</a:t>
                      </a: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Младший воспитатель</a:t>
                      </a: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8413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8.00 – 8.06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Проведение утренней гимнастики. Обучение навыкам самообслуживания. Контроль.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Сервирует столы.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Оказывает помощь детям.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3888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8.10 – 835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Подготовка к завтраку. Завтрак.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Работа по циклограмме. Обучение КГН навыкам. Закрепляет. Контроль.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Обучение правильному приему пищи культура поведения, за столом. Докармливает. Постепенно дети выходят из-за стола, продолжает обучать КГН (умывание, полоскание рта, мытье рук после туалета).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Раскладывает пищу. Встречает детей. Помогает сесть за стол. Постоянно находится у стола, докармливает, убирает посуду. Провожает и встречает детей из туалетной комнаты.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9865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8.35-9.00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Работа по циклограмме.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Совместная познавательно – творческая деятельность.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Убирает, замачивает посуду. Протирает столы, пол. Проветривает группу.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9865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9.00-940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Организованная образовательная деятельность (с 10 мин. перерывом).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Уборка согласна графика.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Влажная уборка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физзала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 перед занятием в понедельник и среду.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2400"/>
          <a:ext cx="8229600" cy="6112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3733800"/>
                <a:gridCol w="2743200"/>
              </a:tblGrid>
              <a:tr h="4145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04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9.40-9.55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Работа по циклограмме. Самостоятельная познавательно-творческая деятельность.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Моет посуду. Сервировка стола.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9.50  Получает 2-й завтрак.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2389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9.55-10.00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2-й завтрак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Обучение КГН до и после принятия пищи.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Отправляет поевших детей в туалетную комнату, выполнение требований КГН.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6852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10.00-12.15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Актированные дни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Непогода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Работа по циклограмме.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Совместная познавательная – творческая деятельность.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Целевая прогулка по д/саду.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Проветривает групповые помещения.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Проводит влажную уборку, согласна графика. Сопровождает детей во время прогулки по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д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/саду.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Готовит кровати ко сну (расправляет). Сервирует столы.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11.40 Получает обед.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8227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10.00-10.20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Подготовка к прогулке. Обучает навыкам самообслуживания, помогает. Выходит на прогулку с первой подгруппой.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Помогает детям 2-й подгруппы одеться, выводит их на прогулку.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228600"/>
          <a:ext cx="8229600" cy="6475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38100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675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10.20-11.50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Прогулка.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Работа по циклограмме.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Проветривает групповые помещения.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Проводит влажную уборку, согласна графика.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Готовит кровати ко сну (расправляет). Сервирует столы.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11.40 Получает обед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11.50-12.15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Возвращение с прогулки. Помогает детям раздеться. Обучает детей навыкам самообслуживания (складывать вещи в шкаф, развешивать мокрые вещи и т.д.)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Помогает одеть детям групповую одежду. Сопровождает детей в туалетную комнату. Обучение КГН.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Встречает детей, помогает детям снять обувь на вахте. Провожает детей в группу.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Помогает детям снять одежду.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Раскладывает пищу (1 блюдо).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12.15-12.45 Подготовка к обеду. Обед.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Обучает детей навыкам приема пищи, умение пользоваться столовыми приборами, докармливает. Постепенно дети выходят из-за стола, продолжает обучать КГН (умывание, полоскание рта, мытье рук после туалета). Идет с 1-й подгруппой детей в спальню. Встречает детей 2-й подгруппы. Обучает приему раздевания. Укладывает их спать.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Постоянно находится у стола. Убирает посуду, накладывает 2-е блюдо. Докармливает. Контролирует КГН детей 2-й подгруппы и сопровождает их в спальню. Помогает раздеться. Замачивает посуду.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8600"/>
          <a:ext cx="8229600" cy="61116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32004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12.45-15.00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Дневной сон.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Работа с методической литературой. Раскладывание «тропы здоровья». Постепенный подъем детей.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Проветривает групповую комнату. Моет посуду. Влажная уборка. Уходит на перерыв.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Возвращается с перерыва.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14.45 Получает полдник.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Сервирует столы. Раскладывает пищу.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15.00-15.10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Проводит закаливающие мероприятия. Оказывает помощь при одевании, обучение, контроль. Сопровождает в туалетную комнату. КГН, контроль. Приводит детей в порядок (расчесывает).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Помогает детям во время закаливающих мероприятий.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Помощь в одевании и обувании. Расчесывает детей.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15.10-15.20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Подготовка к полднику.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Полдник.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Встречает детей за столом, помогает сесть за стол. Находится у стола. Обучение правильному приему пищи, культура поведения, за столом. Докармливает. Постепенно дети выходят из-за стола, продолжает обучать КГН (умывание, полоскание рта).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Встречает детей за столом, помогает сесть за стол. Заправляет кровати. Проветривает спальню.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Сопровождает детей в туалетную комнату после приема пищи.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Убирает, моет посуду.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81000"/>
          <a:ext cx="8229600" cy="6101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3124200"/>
                <a:gridCol w="3429000"/>
              </a:tblGrid>
              <a:tr h="4582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64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15.30-16.00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Работа по циклограмме.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Уборка по графику. Организует деятельность по заданию воспитателя.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5267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15.30-17.10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Актированные дни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Непогода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Работа по циклограмме.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Совместный труд, самостоятельная и совместная игровая, художественно-речевая  деятельность.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Уборка по графику. Организует деятельность по заданию воспитателя.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Сервирует столы.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16.55  Получает ужин.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5233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16.00-16.10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Подготовка к прогулке. Обучает навыкам самообслуживания, помогает. Выходит на прогулку с первой подгруппой.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Помогает детям 2-й подгруппы одеться, выводит их на прогулку.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869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16.10-17.00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Прогулка.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Работа по циклограмме.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Проветривает групповые помещения.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Проводит влажную уборку, согласна графика.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Сервирует столы.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16.55  Получает ужин.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Дошкольное образование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dirty="0" smtClean="0"/>
              <a:t>Это первый этап образования в жизни человека. Именно в дошкольном образовании закладываются первоначальные навыки и умения, которые потом останутся с человеком на всю жизнь.</a:t>
            </a:r>
          </a:p>
          <a:p>
            <a:endParaRPr lang="ru-RU" dirty="0" smtClean="0"/>
          </a:p>
          <a:p>
            <a:pPr algn="just"/>
            <a:r>
              <a:rPr lang="ru-RU" dirty="0" smtClean="0"/>
              <a:t>В последнее время дошкольному образованию уделяется особое внимание. И на это есть ряд причин.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04800"/>
          <a:ext cx="8229600" cy="617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3276600"/>
                <a:gridCol w="2743200"/>
              </a:tblGrid>
              <a:tr h="405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61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17.00-17.10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Возвращение с прогулки. Помогает детям раздеться. Обучает детей навыкам самообслуживания (складывать вещи в шкаф). Помогает одеть детям групповую одежду. Сопровождает детей в туалетную комнату. Обучение КГН, контроль.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Встречает детей, помогает детям снять обувь на вахте.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Провожает детей в группу.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Помогает детям снять одежду.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6081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17.10-17.40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Подготовка к ужину. Ужин.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Обучает детей навыкам приема пищи, умение пользоваться столовыми приборами, докармливает. Постепенно дети выходят из-за стола, продолжает обучать КГН (умывание, полоскание рта).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Раскладывает пищу. Встречает детей у стола, помогает сесть. Находится у стола, убирает посуду. Докармливает. Помогает умыться детям 2-й подгруппы.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2828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17.40-19.00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Работа по циклограмме. Подготовка к прогулке. Обучение детей последовательно одеваться на прогулку. Выход на прогулку. Прогулка. Работа с родителями. Подготовка к образовательной деятельности следующего дня.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Уход домой.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Замачивает посуду. Моет посуду. Влажная уборка. Выносит мусор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Уход домой.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514600"/>
            <a:ext cx="7315200" cy="1905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967335"/>
            <a:ext cx="7848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 внимание!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Дошкольное образование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5257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dirty="0" smtClean="0"/>
              <a:t> Система дошкольного образования в России</a:t>
            </a:r>
          </a:p>
          <a:p>
            <a:pPr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Дошкольное образование — обеспечение интеллектуального, личностного и физического развития ребёнка дошкольного возраста от 2-х до 7 лет.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990600"/>
            <a:ext cx="8229600" cy="51355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dirty="0" smtClean="0"/>
              <a:t>Дошкольное образование в России не является обязательным, а потому многие семьи воспитывают и обучают своего ребенка самостоятельно. Существует несколько видов учреждений дошкольного образования, общего образования (предшествующие школе), дополнительного развития.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372</TotalTime>
  <Words>3468</Words>
  <PresentationFormat>Экран (4:3)</PresentationFormat>
  <Paragraphs>304</Paragraphs>
  <Slides>71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71</vt:i4>
      </vt:variant>
    </vt:vector>
  </HeadingPairs>
  <TitlesOfParts>
    <vt:vector size="72" baseType="lpstr">
      <vt:lpstr>Изящная</vt:lpstr>
      <vt:lpstr>Психолого-педагогические основы профессиональной деятельности младшего воспитателя в рамах ФГОС   ДО</vt:lpstr>
      <vt:lpstr>Цель программы: </vt:lpstr>
      <vt:lpstr>Задачи:</vt:lpstr>
      <vt:lpstr>Слайд 4</vt:lpstr>
      <vt:lpstr>Актуальной проблемой</vt:lpstr>
      <vt:lpstr>Немного из истории </vt:lpstr>
      <vt:lpstr>Дошкольное образование </vt:lpstr>
      <vt:lpstr>Дошкольное образование</vt:lpstr>
      <vt:lpstr>Слайд 9</vt:lpstr>
      <vt:lpstr>Стандарт дошкольного образования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                      психология развития детей в ДОУ:   </vt:lpstr>
      <vt:lpstr>       Воспитатели владеют специальными знаниями по психологии поведения детей, обладают практическим педагогическим опытом. Воспитатели помогают дошкольникам:    </vt:lpstr>
      <vt:lpstr>Слайд 20</vt:lpstr>
      <vt:lpstr>  Взаимодействие младшего воспитателя с воспитателем и детьми в рамках введения ФГОС ДО. </vt:lpstr>
      <vt:lpstr>Для чего создан ФГОС ДО? </vt:lpstr>
      <vt:lpstr>ФГОС ДО основан в следующих документах:</vt:lpstr>
      <vt:lpstr>Государственная программа «Развитие образования на 2013-2020гг» Закон об образовании РФ предусматривает:</vt:lpstr>
      <vt:lpstr>Слайд 25</vt:lpstr>
      <vt:lpstr>Слайд 26</vt:lpstr>
      <vt:lpstr>Слайд 27</vt:lpstr>
      <vt:lpstr>Слайд 28</vt:lpstr>
      <vt:lpstr>Слайд 29</vt:lpstr>
      <vt:lpstr>Слайд 30</vt:lpstr>
      <vt:lpstr>Профессия современности</vt:lpstr>
      <vt:lpstr>Слайд 32</vt:lpstr>
      <vt:lpstr>Слайд 33</vt:lpstr>
      <vt:lpstr>Слайд 34</vt:lpstr>
      <vt:lpstr>Слайд 35</vt:lpstr>
      <vt:lpstr>Слайд 36</vt:lpstr>
      <vt:lpstr> ФГОС  </vt:lpstr>
      <vt:lpstr>Слайд 38</vt:lpstr>
      <vt:lpstr>Слайд 39</vt:lpstr>
      <vt:lpstr> Зачем нужен стандарт дошкольного образования? </vt:lpstr>
      <vt:lpstr>Слайд 41</vt:lpstr>
      <vt:lpstr>Слайд 42</vt:lpstr>
      <vt:lpstr>Слайд 43</vt:lpstr>
      <vt:lpstr>Федеральные государственные требования состоят из двух частей – требований к структуре основной общеобразовательной программы дошкольного образования и требований к условиям ее реализации.</vt:lpstr>
      <vt:lpstr>  ФГОС нацелен на главный результат – социализацию ребёнка, потребность в творчестве, любознательность, мотивацию в достижении успеха </vt:lpstr>
      <vt:lpstr>Слайд 46</vt:lpstr>
      <vt:lpstr>Слайд 47</vt:lpstr>
      <vt:lpstr> Основные положения  должностной инструкции младшего воспитателя: </vt:lpstr>
      <vt:lpstr> Ссылки из типовой должностной инструкции младшего воспитателя. </vt:lpstr>
      <vt:lpstr>  Квалификационные требования. </vt:lpstr>
      <vt:lpstr>- Требовать от них выполнения всего ранее    зачитываемого мы не можем. </vt:lpstr>
      <vt:lpstr>Младший воспитатель работает под руководством и в тесном контакте с воспитателем группы. </vt:lpstr>
      <vt:lpstr>  Под руководством воспитателя участвует в организации воспитательно – образовательной работы с детьми в режимных процессах: </vt:lpstr>
      <vt:lpstr> Младший воспитатель должен знать: </vt:lpstr>
      <vt:lpstr>Слайд 55</vt:lpstr>
      <vt:lpstr> Важнейшие условия для организации быта детей: </vt:lpstr>
      <vt:lpstr>Взаимодействие  младшего воспитателя с детьми на практике  в разных возрастных группах: </vt:lpstr>
      <vt:lpstr> В группе младшего дошкольного возраста: </vt:lpstr>
      <vt:lpstr>В средней группе:</vt:lpstr>
      <vt:lpstr>Дети старших и подготовительных групп:</vt:lpstr>
      <vt:lpstr>Мозговой штурм</vt:lpstr>
      <vt:lpstr>   «Чем занять детей, пока воспитателя нет в группе?» </vt:lpstr>
      <vt:lpstr>Слайд 63</vt:lpstr>
      <vt:lpstr>Циклограмма взаимодействия воспитателя и младшего воспитателя Младший дошкольный возраст (3-4г)</vt:lpstr>
      <vt:lpstr>Слайд 65</vt:lpstr>
      <vt:lpstr>Слайд 66</vt:lpstr>
      <vt:lpstr>Слайд 67</vt:lpstr>
      <vt:lpstr>Слайд 68</vt:lpstr>
      <vt:lpstr>Слайд 69</vt:lpstr>
      <vt:lpstr>Слайд 70</vt:lpstr>
      <vt:lpstr>Слайд 71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Психолого-педагогические основы профессиональной деятельности младшего воспитателя в рамах ФГОС   ДО</dc:title>
  <dc:creator>Александр</dc:creator>
  <cp:lastModifiedBy>Александр</cp:lastModifiedBy>
  <cp:revision>84</cp:revision>
  <dcterms:created xsi:type="dcterms:W3CDTF">2018-06-14T09:17:13Z</dcterms:created>
  <dcterms:modified xsi:type="dcterms:W3CDTF">2018-06-16T13:30:50Z</dcterms:modified>
</cp:coreProperties>
</file>