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72" r:id="rId4"/>
    <p:sldId id="276" r:id="rId5"/>
    <p:sldId id="263" r:id="rId6"/>
    <p:sldId id="257" r:id="rId7"/>
    <p:sldId id="258" r:id="rId8"/>
    <p:sldId id="265" r:id="rId9"/>
    <p:sldId id="264" r:id="rId10"/>
    <p:sldId id="261" r:id="rId11"/>
    <p:sldId id="260" r:id="rId12"/>
    <p:sldId id="271" r:id="rId13"/>
    <p:sldId id="270" r:id="rId14"/>
    <p:sldId id="269" r:id="rId15"/>
    <p:sldId id="268" r:id="rId16"/>
    <p:sldId id="266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F00F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82B25-0908-4F46-B349-A55DFAADC86C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31C44-D267-4BD3-B438-3C8D77422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6169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 и </a:t>
            </a:r>
            <a:r>
              <a:rPr lang="ru-RU" b="1" dirty="0" smtClean="0"/>
              <a:t>самовар </a:t>
            </a:r>
            <a:r>
              <a:rPr lang="ru-RU" dirty="0" smtClean="0"/>
              <a:t>подоспел, который к  </a:t>
            </a:r>
            <a:r>
              <a:rPr lang="ru-RU" b="1" dirty="0" smtClean="0"/>
              <a:t>Федоре</a:t>
            </a:r>
            <a:r>
              <a:rPr lang="ru-RU" dirty="0" smtClean="0"/>
              <a:t> вернулся, водицы</a:t>
            </a:r>
            <a:r>
              <a:rPr lang="ru-RU" baseline="0" dirty="0" smtClean="0"/>
              <a:t> из ведер взял, чая накипятил, всем предложил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</a:t>
            </a:r>
            <a:r>
              <a:rPr lang="ru-RU" baseline="0" dirty="0" smtClean="0"/>
              <a:t> чай пили, с вкусными пирогами, которые </a:t>
            </a:r>
            <a:r>
              <a:rPr lang="ru-RU" b="1" baseline="0" dirty="0" smtClean="0"/>
              <a:t>Машенька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избушке у медведя </a:t>
            </a:r>
            <a:r>
              <a:rPr lang="ru-RU" baseline="0" dirty="0" smtClean="0"/>
              <a:t>напекла, да перед тем как чай пить -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всех </a:t>
            </a:r>
            <a:r>
              <a:rPr lang="ru-RU" b="1" dirty="0" err="1" smtClean="0"/>
              <a:t>Мойдодыр</a:t>
            </a:r>
            <a:r>
              <a:rPr lang="ru-RU" dirty="0" smtClean="0"/>
              <a:t> пригласил руки помыть.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Тут и Буратино был, чай с пирогами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пил, а потом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завёл сказочные часы золотым ключом,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часы зазвенели, сказки все и улетели.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«Сидит </a:t>
            </a:r>
            <a:r>
              <a:rPr lang="ru-RU" b="1" dirty="0" smtClean="0">
                <a:solidFill>
                  <a:srgbClr val="FF0000"/>
                </a:solidFill>
              </a:rPr>
              <a:t>Царевна-лягушка</a:t>
            </a:r>
            <a:r>
              <a:rPr lang="ru-RU" dirty="0" smtClean="0"/>
              <a:t> в болоте,  </a:t>
            </a:r>
            <a:r>
              <a:rPr lang="ru-RU" b="1" dirty="0" smtClean="0"/>
              <a:t>перо Жар-птицы</a:t>
            </a:r>
            <a:r>
              <a:rPr lang="ru-RU" dirty="0" smtClean="0"/>
              <a:t> поймала,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 никак </a:t>
            </a:r>
            <a:r>
              <a:rPr lang="ru-RU" b="1" dirty="0" smtClean="0"/>
              <a:t>пожар на море</a:t>
            </a:r>
            <a:r>
              <a:rPr lang="ru-RU" dirty="0" smtClean="0"/>
              <a:t> этим пером не потушит,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ней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избушка на курьих ножках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подходит и говорит: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«Буратино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 тебя съем».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золотая рыбка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отвечает: " Не ешь меня, лучше брось в воду, я твои три желания исполню».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Желание исполнилось: превратилась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избушка-на-курьих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ножках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домик, а в домике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smtClean="0"/>
              <a:t>Сорока –белобока кашу варила, всех кашей кормила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там и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Кузька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сидит, кашу ест, с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Петушком-золотым гребешком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разговаривает, хочет его кашей угостить, </a:t>
            </a:r>
            <a:r>
              <a:rPr lang="ru-RU" dirty="0" smtClean="0"/>
              <a:t>А Петушок-золотой</a:t>
            </a:r>
            <a:r>
              <a:rPr lang="ru-RU" baseline="0" dirty="0" smtClean="0"/>
              <a:t> гребешок   зёрнышек уже поклевал, ему водицы испить хочется, тут откуда не возьмись 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Вёдра с</a:t>
            </a:r>
            <a:r>
              <a:rPr lang="ru-RU" b="1" baseline="0" dirty="0" smtClean="0"/>
              <a:t> водой сами идут</a:t>
            </a:r>
            <a:r>
              <a:rPr lang="ru-RU" baseline="0" dirty="0" smtClean="0"/>
              <a:t>, всем попить предлагают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22A99-A686-40A1-8D74-8AC0419FC5E9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s.ru/b381c.png" TargetMode="External"/><Relationship Id="rId13" Type="http://schemas.openxmlformats.org/officeDocument/2006/relationships/hyperlink" Target="http://uploads.ru/4Oj70.png" TargetMode="External"/><Relationship Id="rId18" Type="http://schemas.openxmlformats.org/officeDocument/2006/relationships/hyperlink" Target="http://www.freelancerbay.com/files/users/colibry/portfolio/1335_%D0%9F%D1%83%D1%82%D0%B0%D0%BD%D0%B8%D1%86%D0%B0%203%20%D1%80%D0%B0%D0%B7%D0%B2%D0%BE%D1%80%D0%BE%D1%82%20%D0%BA%D0%BE%D0%BF%D0%B8%D1%8F.jpg" TargetMode="External"/><Relationship Id="rId3" Type="http://schemas.openxmlformats.org/officeDocument/2006/relationships/hyperlink" Target="http://uploads.ru/4BKmo.png" TargetMode="External"/><Relationship Id="rId7" Type="http://schemas.openxmlformats.org/officeDocument/2006/relationships/hyperlink" Target="http://uploads.ru/Ixbys.png" TargetMode="External"/><Relationship Id="rId12" Type="http://schemas.openxmlformats.org/officeDocument/2006/relationships/hyperlink" Target="http://uploads.ru/K7eFX.png" TargetMode="External"/><Relationship Id="rId17" Type="http://schemas.openxmlformats.org/officeDocument/2006/relationships/hyperlink" Target="http://fotoramochki.com/predmety/clipart-pero.png" TargetMode="External"/><Relationship Id="rId2" Type="http://schemas.openxmlformats.org/officeDocument/2006/relationships/hyperlink" Target="http://uploads.ru/apg4y.png" TargetMode="External"/><Relationship Id="rId16" Type="http://schemas.openxmlformats.org/officeDocument/2006/relationships/hyperlink" Target="http://illustrators.ru/illustrations/357535_original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s.ru/7gY08.png" TargetMode="External"/><Relationship Id="rId11" Type="http://schemas.openxmlformats.org/officeDocument/2006/relationships/hyperlink" Target="http://uploads.ru/4At5y.png" TargetMode="External"/><Relationship Id="rId5" Type="http://schemas.openxmlformats.org/officeDocument/2006/relationships/hyperlink" Target="http://uploads.ru/6oUg4.png" TargetMode="External"/><Relationship Id="rId15" Type="http://schemas.openxmlformats.org/officeDocument/2006/relationships/hyperlink" Target="http://uploads.ru/enf2b.png" TargetMode="External"/><Relationship Id="rId10" Type="http://schemas.openxmlformats.org/officeDocument/2006/relationships/hyperlink" Target="http://uploads.ru/KRF37.png" TargetMode="External"/><Relationship Id="rId4" Type="http://schemas.openxmlformats.org/officeDocument/2006/relationships/hyperlink" Target="http://uploads.ru/9G4ki.png" TargetMode="External"/><Relationship Id="rId9" Type="http://schemas.openxmlformats.org/officeDocument/2006/relationships/hyperlink" Target="http://uploads.ru/TFnbu.png" TargetMode="External"/><Relationship Id="rId14" Type="http://schemas.openxmlformats.org/officeDocument/2006/relationships/hyperlink" Target="http://uploads.ru/viVQd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чая папка Светы\Для сайта фото\СКАЗКИ ВСЕ\7gY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00808"/>
            <a:ext cx="3563888" cy="4809356"/>
          </a:xfrm>
          <a:prstGeom prst="rect">
            <a:avLst/>
          </a:prstGeom>
          <a:noFill/>
        </p:spPr>
      </p:pic>
      <p:pic>
        <p:nvPicPr>
          <p:cNvPr id="6" name="Picture 2" descr="I:\2IUV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052736"/>
            <a:ext cx="4945732" cy="559692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Презентация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«Сказочный круговорот»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по сказкам для </a:t>
            </a:r>
            <a:br>
              <a:rPr lang="ru-RU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дошкольников и</a:t>
            </a:r>
            <a:br>
              <a:rPr lang="ru-RU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4005064"/>
            <a:ext cx="42484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00FF"/>
                </a:solidFill>
              </a:rPr>
              <a:t> 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7F00FE"/>
                </a:solidFill>
              </a:rPr>
              <a:t> </a:t>
            </a:r>
            <a:endParaRPr lang="ru-RU" sz="1400" b="1" dirty="0" smtClean="0">
              <a:solidFill>
                <a:srgbClr val="7F00FE"/>
              </a:solidFill>
            </a:endParaRPr>
          </a:p>
          <a:p>
            <a:pPr algn="ctr">
              <a:buNone/>
            </a:pPr>
            <a:r>
              <a:rPr lang="ru-RU" sz="1400" b="1" dirty="0" smtClean="0">
                <a:solidFill>
                  <a:srgbClr val="7F00FE"/>
                </a:solidFill>
              </a:rPr>
              <a:t> МКДОУ </a:t>
            </a:r>
            <a:r>
              <a:rPr lang="ru-RU" sz="1400" b="1" dirty="0" smtClean="0">
                <a:solidFill>
                  <a:srgbClr val="7F00FE"/>
                </a:solidFill>
              </a:rPr>
              <a:t>«Вишенка» №13</a:t>
            </a:r>
          </a:p>
          <a:p>
            <a:pPr algn="ctr">
              <a:buNone/>
            </a:pPr>
            <a:r>
              <a:rPr lang="ru-RU" sz="1400" b="1" dirty="0" err="1" smtClean="0">
                <a:solidFill>
                  <a:srgbClr val="7F00FE"/>
                </a:solidFill>
              </a:rPr>
              <a:t>п</a:t>
            </a:r>
            <a:r>
              <a:rPr lang="ru-RU" sz="1400" b="1" dirty="0" err="1" smtClean="0">
                <a:solidFill>
                  <a:srgbClr val="7F00FE"/>
                </a:solidFill>
              </a:rPr>
              <a:t>гт</a:t>
            </a:r>
            <a:r>
              <a:rPr lang="ru-RU" sz="1400" b="1" dirty="0" smtClean="0">
                <a:solidFill>
                  <a:srgbClr val="7F00FE"/>
                </a:solidFill>
              </a:rPr>
              <a:t> </a:t>
            </a:r>
            <a:r>
              <a:rPr lang="ru-RU" sz="1400" b="1" dirty="0" err="1" smtClean="0">
                <a:solidFill>
                  <a:srgbClr val="7F00FE"/>
                </a:solidFill>
              </a:rPr>
              <a:t>Яблоновкий</a:t>
            </a:r>
            <a:r>
              <a:rPr lang="ru-RU" sz="1400" b="1" dirty="0" smtClean="0">
                <a:solidFill>
                  <a:srgbClr val="7F00FE"/>
                </a:solidFill>
              </a:rPr>
              <a:t> </a:t>
            </a:r>
            <a:endParaRPr lang="ru-RU" sz="1400" b="1" dirty="0" smtClean="0">
              <a:solidFill>
                <a:srgbClr val="7F00FE"/>
              </a:solidFill>
            </a:endParaRPr>
          </a:p>
          <a:p>
            <a:pPr algn="ctr">
              <a:buNone/>
            </a:pPr>
            <a:r>
              <a:rPr lang="ru-RU" sz="1400" b="1" dirty="0" smtClean="0">
                <a:solidFill>
                  <a:srgbClr val="0000FF"/>
                </a:solidFill>
              </a:rPr>
              <a:t> </a:t>
            </a:r>
            <a:r>
              <a:rPr lang="ru-RU" sz="1400" b="1" dirty="0" err="1" smtClean="0">
                <a:solidFill>
                  <a:srgbClr val="0000FF"/>
                </a:solidFill>
              </a:rPr>
              <a:t>Зенина</a:t>
            </a:r>
            <a:r>
              <a:rPr lang="ru-RU" sz="1400" b="1" dirty="0" smtClean="0">
                <a:solidFill>
                  <a:srgbClr val="0000FF"/>
                </a:solidFill>
              </a:rPr>
              <a:t> М.В.</a:t>
            </a:r>
            <a:endParaRPr lang="ru-RU" sz="1400" b="1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ru-RU" sz="1400" b="1" dirty="0" smtClean="0">
                <a:solidFill>
                  <a:srgbClr val="7F00FE"/>
                </a:solidFill>
              </a:rPr>
              <a:t>Февраль 2014</a:t>
            </a:r>
            <a:endParaRPr lang="ru-RU" sz="1400" b="1" dirty="0">
              <a:solidFill>
                <a:srgbClr val="7F00FE"/>
              </a:solidFill>
            </a:endParaRPr>
          </a:p>
        </p:txBody>
      </p:sp>
      <p:pic>
        <p:nvPicPr>
          <p:cNvPr id="3" name="Picture 3" descr="C:\Рабочая папка Светы\Для сайта фото\СКАЗКИ ВСЕ\Ixby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825631">
            <a:off x="1185530" y="3270393"/>
            <a:ext cx="1022863" cy="1054117"/>
          </a:xfrm>
          <a:prstGeom prst="rect">
            <a:avLst/>
          </a:prstGeom>
          <a:noFill/>
        </p:spPr>
      </p:pic>
      <p:pic>
        <p:nvPicPr>
          <p:cNvPr id="4" name="Picture 4" descr="C:\Рабочая папка Светы\Для сайта фото\СКАЗКИ ВСЕ\5sz3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42669">
            <a:off x="2372455" y="2700702"/>
            <a:ext cx="778396" cy="1167594"/>
          </a:xfrm>
          <a:prstGeom prst="rect">
            <a:avLst/>
          </a:prstGeom>
          <a:noFill/>
        </p:spPr>
      </p:pic>
      <p:pic>
        <p:nvPicPr>
          <p:cNvPr id="19" name="Picture 7" descr="C:\РУССКИЕ\Kроол7eF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30205">
            <a:off x="3444126" y="2754788"/>
            <a:ext cx="762483" cy="952841"/>
          </a:xfrm>
          <a:prstGeom prst="rect">
            <a:avLst/>
          </a:prstGeom>
          <a:noFill/>
        </p:spPr>
      </p:pic>
      <p:pic>
        <p:nvPicPr>
          <p:cNvPr id="5" name="Picture 6" descr="C:\Рабочая папка Светы\Для сайта фото\СКАЗКИ ВСЕ\Hvft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476454">
            <a:off x="4268653" y="3204045"/>
            <a:ext cx="841469" cy="958706"/>
          </a:xfrm>
          <a:prstGeom prst="rect">
            <a:avLst/>
          </a:prstGeom>
          <a:noFill/>
        </p:spPr>
      </p:pic>
      <p:pic>
        <p:nvPicPr>
          <p:cNvPr id="1033" name="Picture 9" descr="C:\РУССКИЕ\tOHjZ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443211">
            <a:off x="4846146" y="3775154"/>
            <a:ext cx="985387" cy="985387"/>
          </a:xfrm>
          <a:prstGeom prst="rect">
            <a:avLst/>
          </a:prstGeom>
          <a:noFill/>
        </p:spPr>
      </p:pic>
      <p:pic>
        <p:nvPicPr>
          <p:cNvPr id="2" name="Picture 2" descr="C:\Рабочая папка Светы\Для сайта фото\СКАЗКИ ВСЕ\9G4k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8968548">
            <a:off x="294554" y="4103509"/>
            <a:ext cx="1024583" cy="1246934"/>
          </a:xfrm>
          <a:prstGeom prst="rect">
            <a:avLst/>
          </a:prstGeom>
          <a:noFill/>
        </p:spPr>
      </p:pic>
      <p:pic>
        <p:nvPicPr>
          <p:cNvPr id="8" name="Picture 2" descr="C:\Рабочая папка Светы\Для сайта фото\СКАЗКИ ВСЕ\vXUkz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3248179">
            <a:off x="5424760" y="4589125"/>
            <a:ext cx="808037" cy="91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чая папка Светы\Для сайта фото\Домики\enf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48680"/>
            <a:ext cx="5215884" cy="4798613"/>
          </a:xfrm>
          <a:prstGeom prst="rect">
            <a:avLst/>
          </a:prstGeom>
          <a:noFill/>
        </p:spPr>
      </p:pic>
      <p:pic>
        <p:nvPicPr>
          <p:cNvPr id="3" name="Picture 2" descr="C:\Рабочая папка Светы\Для сайта фото\СКАЗКИ ВСЕ\9G4k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928294"/>
            <a:ext cx="2674380" cy="3254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Рабочая папка Светы\Для сайта фото\СКАЗКИ ВСЕ\apg4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4464496" cy="4464496"/>
          </a:xfrm>
          <a:prstGeom prst="rect">
            <a:avLst/>
          </a:prstGeom>
          <a:noFill/>
        </p:spPr>
      </p:pic>
      <p:pic>
        <p:nvPicPr>
          <p:cNvPr id="2050" name="Picture 2" descr="C:\Рабочая папка Светы\Для сайта фото\СКАЗКИ ВСЕ\Ixby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762" y="2060848"/>
            <a:ext cx="3848238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Рабочая папка Светы\Для сайта фото\СКАЗКИ ВСЕ\4Oj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6632"/>
            <a:ext cx="7632848" cy="665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Рабочая папка Светы\Для сайта фото\СКАЗКИ ВСЕ\b381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0"/>
            <a:ext cx="5662963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чая папка Светы\Для сайта фото\СКАЗКИ ВСЕ\Kроол7eF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76672"/>
            <a:ext cx="4608512" cy="5760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llustrators.ru/illustrations/357535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68863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Рабочая папка Светы\Для сайта фото\СКАЗКИ ВСЕ\KRF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99" y="0"/>
            <a:ext cx="6413461" cy="6776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7gY0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C:\Рабочая папка Светы\Для сайта фото\СКАЗКИ ВСЕ\7gY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700808"/>
            <a:ext cx="3563888" cy="48093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7975" y="980728"/>
            <a:ext cx="5272137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Вот и сказке </a:t>
            </a:r>
          </a:p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конец,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кто 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слушал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м</a:t>
            </a:r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олодец!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4463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820472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Используемые </a:t>
            </a:r>
            <a:r>
              <a:rPr lang="ru-RU" b="1" dirty="0" err="1" smtClean="0">
                <a:solidFill>
                  <a:srgbClr val="FF0000"/>
                </a:solidFill>
              </a:rPr>
              <a:t>интернет-ресурсы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00FF"/>
                </a:solidFill>
                <a:hlinkClick r:id="rId2"/>
              </a:rPr>
              <a:t>http</a:t>
            </a:r>
            <a:r>
              <a:rPr lang="en-US" dirty="0">
                <a:solidFill>
                  <a:srgbClr val="0000FF"/>
                </a:solidFill>
                <a:hlinkClick r:id="rId2"/>
              </a:rPr>
              <a:t>://</a:t>
            </a:r>
            <a:r>
              <a:rPr lang="en-US" dirty="0" smtClean="0">
                <a:solidFill>
                  <a:srgbClr val="0000FF"/>
                </a:solidFill>
                <a:hlinkClick r:id="rId2"/>
              </a:rPr>
              <a:t>uploads.ru/apg4y.png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  <a:hlinkClick r:id="rId3"/>
              </a:rPr>
              <a:t>http</a:t>
            </a:r>
            <a:r>
              <a:rPr lang="en-US" dirty="0">
                <a:solidFill>
                  <a:srgbClr val="0000FF"/>
                </a:solidFill>
                <a:hlinkClick r:id="rId3"/>
              </a:rPr>
              <a:t>://</a:t>
            </a:r>
            <a:r>
              <a:rPr lang="en-US" dirty="0" smtClean="0">
                <a:solidFill>
                  <a:srgbClr val="0000FF"/>
                </a:solidFill>
                <a:hlinkClick r:id="rId3"/>
              </a:rPr>
              <a:t>uploads.ru/4BKmo.png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4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4"/>
              </a:rPr>
              <a:t>uploads.ru/9G4ki.png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5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5"/>
              </a:rPr>
              <a:t>uploads.ru/6oUg4.png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6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6"/>
              </a:rPr>
              <a:t>uploads.ru/7gY08.png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7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7"/>
              </a:rPr>
              <a:t>uploads.ru/Ixbys.png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8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8"/>
              </a:rPr>
              <a:t>uploads.ru/b381c.png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9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9"/>
              </a:rPr>
              <a:t>uploads.ru/TFnbu.png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0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0"/>
              </a:rPr>
              <a:t>uploads.ru/KRF37.png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1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1"/>
              </a:rPr>
              <a:t>uploads.ru/4At5y.png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2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2"/>
              </a:rPr>
              <a:t>uploads.ru/K7eFX.png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3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3"/>
              </a:rPr>
              <a:t>uploads.ru/4Oj70.png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4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4"/>
              </a:rPr>
              <a:t>uploads.ru/viVQd.png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5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5"/>
              </a:rPr>
              <a:t>uploads.ru/enf2b.png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  <a:hlinkClick r:id="rId16"/>
              </a:rPr>
              <a:t>http</a:t>
            </a:r>
            <a:r>
              <a:rPr lang="en-US" dirty="0">
                <a:solidFill>
                  <a:srgbClr val="0000FF"/>
                </a:solidFill>
                <a:hlinkClick r:id="rId16"/>
              </a:rPr>
              <a:t>://</a:t>
            </a:r>
            <a:r>
              <a:rPr lang="en-US" dirty="0" smtClean="0">
                <a:solidFill>
                  <a:srgbClr val="0000FF"/>
                </a:solidFill>
                <a:hlinkClick r:id="rId16"/>
              </a:rPr>
              <a:t>illustrators.ru/illustrations/357535_original.jpg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7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7"/>
              </a:rPr>
              <a:t>fotoramochki.com/predmety/clipart-pero.png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8"/>
              </a:rPr>
              <a:t>http://www.freelancerbay.com/files/users/colibry/portfolio/1335_%</a:t>
            </a:r>
            <a:r>
              <a:rPr lang="en-US" dirty="0" smtClean="0">
                <a:solidFill>
                  <a:srgbClr val="0000FF"/>
                </a:solidFill>
                <a:hlinkClick r:id="rId18"/>
              </a:rPr>
              <a:t>D0%9F%D1%83%D1%82%D0%B0%D0%BD%D0%B8%D1%86%D0%B0%203%20%D1%80%D0%B0%D0%B7%D0%B2%D0%BE%D1%80%D0%BE%D1%82%20%D0%BA%D0%BE%D0%BF%D0%B8%D1%8F.jpg</a:t>
            </a:r>
            <a:endParaRPr lang="ru-RU" dirty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6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35846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материал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«Сказочный круговорот» 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(викторина в сочетании презентацией по русским  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сказкам (народным и авторским))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  с использованием метода ТРИЗ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Может быть использован для организации увлекательного литературного досуга детей старшего дошкольного и младшего школьного возраста, итогового мероприятия недели сказок. Проведение викторины  неизменно вызывает у детей интерес, положительные эмоции и творческий отклик.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 </a:t>
            </a: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Чтение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слушание в аудиозаписи русских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сказок с беседами по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содержанию и рассматриванием иллюстраций.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Оформление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тематической выставки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3. 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загадок по 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сказочным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сюжетам.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4. 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самостоятельные игры с настольными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театрами.</a:t>
            </a: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Отражение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впечатлений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видах продуктивной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викторины: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зависимости от вида мероприятия, можно группу детей разделить на команды, можно проводить фронтально. Ведущей желательно быть в облике Василисы–Премудрой. Для </a:t>
            </a:r>
            <a:r>
              <a:rPr lang="ru-RU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аудиоряда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сопровождении слайдов  используются  мелодии из мультфильмов по данным сказкам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время  рассказывания ведущей  детям необходимо назвать сказки, которые «встретились» на одном слайде.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9597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60648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Расскажу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вам сказку. Сказку необычную, ни длинную - ни короткую, совсем незнакомую, героев вы всех знаете, обязательно их угадаете. Редко так бывает, чтобы сказки встречались, а у меня получилось их вместе собрать, да вам рассказать. Я знаю, вы  меня порадуете, сказки узнаете, их все назвать надо, а я всегда  буду рядом – и сказку сказывать, и если вдруг что – подсказывать. Итак, слушайте сказку….</a:t>
            </a:r>
          </a:p>
          <a:p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Сидит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Царе́вна-лягу́шка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болоте,  перо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Жар-птицы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поймала, да никак пожар на море этим пером не потушит, к ней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избушка на курьих ножках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подходит и говорит: «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Буратино,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тебя съем». 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рыбка 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отвечает: " Не ешь меня, лучше брось в воду, я твои три желания исполню». Желание исполнилось: превратилась избушка-на-курьих  ножках в домик, а в домике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Сорока – белобока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кашу варила, всех кашей кормила. Там 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Кузька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сидит, кашу ест, с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Петушком-золотым гребешком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разговаривает, хочет его кашей угостить, а Петушок-золотой гребешок   зёрнышек уже поклевал, ему водицы испить хочется, тут откуда не возьмись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вёдра с водой сами идут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всем попить предлагают. Вот  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самовар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подоспел, который к 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Федоре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вернулся, водицы из ведер взял, чая накипятил, всем предложил. Все чай пили, с вкусными пирогами, которые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Машенька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избушке у медведя напекла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да перед тем как чай пить - всех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пригласил руки помыть. Тут и Буратино был, чай с пирогами пил, а потом завёл сказочные часы золотым ключом, часы зазвенели, сказки все и улетели. Вот и сказке конец, а кто слушал – молодец!»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194153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3"/>
            <a:ext cx="864096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любознательность, творческое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воображение, чувство юмора, наблюдательность; вырабатывать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привычку слухового и зрительного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у детей интерес, эмоциональный отклик, удовольствие от игры. 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интерес к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сказкам.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вид детской деятельности: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 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фольклора.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сказки: </a:t>
            </a:r>
          </a:p>
          <a:p>
            <a:r>
              <a:rPr lang="ru-RU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Царе́вна-лягу́шка</a:t>
            </a: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русская народная сказка </a:t>
            </a:r>
            <a:r>
              <a:rPr 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«Иван-царевич и серый волк» - русская народная сказка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«Путаница» -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К.И.Чуковский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Любая сказка, где встречается баба Яга и избушка на курьих ножках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«Золотой ключик, или приключения Буратино» –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А.Н.Толстой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рыбаке и рыбке» -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А.С.Пушкин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«Сорока-белобока» -русская народная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«Домовёнок Кузька»–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Т.Александрова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«Петушок-золотой гребешок» - русская народная сказка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 щучьему веленью» - русская народная сказка 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Федорино</a:t>
            </a: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горе» -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К.И.Чуковский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«Маша и медведь» - русская народная сказка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К.И.Чуковский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2"/>
            </a:pP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5932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4At5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4330063" cy="4498454"/>
          </a:xfrm>
          <a:prstGeom prst="rect">
            <a:avLst/>
          </a:prstGeom>
          <a:noFill/>
        </p:spPr>
      </p:pic>
      <p:pic>
        <p:nvPicPr>
          <p:cNvPr id="2" name="Picture 2" descr="C:\Рабочая папка Светы\Для сайта фото\СКАЗКИ ВСЕ\clipart-pe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060848"/>
            <a:ext cx="4000252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79498917_0__12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3" y="1844824"/>
            <a:ext cx="7024303" cy="4896943"/>
          </a:xfrm>
          <a:prstGeom prst="rect">
            <a:avLst/>
          </a:prstGeom>
          <a:noFill/>
        </p:spPr>
      </p:pic>
      <p:pic>
        <p:nvPicPr>
          <p:cNvPr id="7" name="Picture 2" descr="http://s9.uploads.ru/t/4At5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528" y="3150167"/>
            <a:ext cx="3672408" cy="3815225"/>
          </a:xfrm>
          <a:prstGeom prst="rect">
            <a:avLst/>
          </a:prstGeom>
          <a:noFill/>
        </p:spPr>
      </p:pic>
      <p:pic>
        <p:nvPicPr>
          <p:cNvPr id="6" name="Picture 2" descr="C:\Рабочая папка Светы\Для сайта фото\СКАЗКИ ВСЕ\clipart-per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11559" y="0"/>
            <a:ext cx="3280613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12526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7" y="188640"/>
            <a:ext cx="6060967" cy="6130156"/>
          </a:xfrm>
          <a:prstGeom prst="rect">
            <a:avLst/>
          </a:prstGeom>
          <a:noFill/>
        </p:spPr>
      </p:pic>
      <p:pic>
        <p:nvPicPr>
          <p:cNvPr id="6" name="Picture 2" descr="http://s9.uploads.ru/t/4At5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36885"/>
            <a:ext cx="3563888" cy="3702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12526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188640"/>
            <a:ext cx="5760639" cy="6130156"/>
          </a:xfrm>
          <a:prstGeom prst="rect">
            <a:avLst/>
          </a:prstGeom>
          <a:noFill/>
        </p:spPr>
      </p:pic>
      <p:pic>
        <p:nvPicPr>
          <p:cNvPr id="5122" name="Picture 2" descr="C:\Рабочая папка Светы\Для сайта фото\СКАЗКИ ВСЕ\h8M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5740" y="1412777"/>
            <a:ext cx="3595927" cy="4824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чая папка Светы\Для сайта фото\СКАЗКИ ВСЕ\4BKm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1517" y="1556792"/>
            <a:ext cx="3674389" cy="4705722"/>
          </a:xfrm>
          <a:prstGeom prst="rect">
            <a:avLst/>
          </a:prstGeom>
          <a:noFill/>
        </p:spPr>
      </p:pic>
      <p:pic>
        <p:nvPicPr>
          <p:cNvPr id="3" name="Picture 1" descr="C:\125265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16632"/>
            <a:ext cx="6060967" cy="6130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413</TotalTime>
  <Words>512</Words>
  <Application>Microsoft Office PowerPoint</Application>
  <PresentationFormat>Экран (4:3)</PresentationFormat>
  <Paragraphs>97</Paragraphs>
  <Slides>18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Презентация   «Сказочный круговорот» викторина по сказкам для  старших дошкольников и младших школьников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Александр</cp:lastModifiedBy>
  <cp:revision>95</cp:revision>
  <dcterms:created xsi:type="dcterms:W3CDTF">2014-01-25T16:16:04Z</dcterms:created>
  <dcterms:modified xsi:type="dcterms:W3CDTF">2018-06-23T11:10:38Z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1211640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