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8D753-5F6B-4F70-8512-4012C9295753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FFE4D-6FA9-4499-B4E4-AB774F34C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FFE4D-6FA9-4499-B4E4-AB774F34CB9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D1189E7-7683-4868-A2A5-0514AFF5013E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04342C9-FA75-4F3C-AD11-BFFB4A25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Таблицы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Физическая география</a:t>
            </a:r>
          </a:p>
          <a:p>
            <a:r>
              <a:rPr lang="ru-RU" dirty="0" smtClean="0"/>
              <a:t>Подготовила учитель географии</a:t>
            </a:r>
          </a:p>
          <a:p>
            <a:r>
              <a:rPr lang="ru-RU" dirty="0" err="1" smtClean="0"/>
              <a:t>Соннова</a:t>
            </a:r>
            <a:r>
              <a:rPr lang="ru-RU" dirty="0" smtClean="0"/>
              <a:t> Вера Викторовна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 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Общие сведения о Земле.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                    </a:t>
            </a:r>
            <a:r>
              <a:rPr lang="ru-RU" sz="2800" b="1" dirty="0" smtClean="0">
                <a:solidFill>
                  <a:srgbClr val="0070C0"/>
                </a:solidFill>
              </a:rPr>
              <a:t>Земля как планета.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397000"/>
          <a:ext cx="7858180" cy="47999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36"/>
                <a:gridCol w="2714644"/>
              </a:tblGrid>
              <a:tr h="51153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Среднее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расстояние от Земли до Солнца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149 597 870 км</a:t>
                      </a:r>
                      <a:endParaRPr lang="ru-RU" dirty="0"/>
                    </a:p>
                  </a:txBody>
                  <a:tcPr/>
                </a:tc>
              </a:tr>
              <a:tr h="51153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Среднее расстояние от Земли до Луны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384 400 км</a:t>
                      </a:r>
                      <a:endParaRPr lang="ru-RU" dirty="0"/>
                    </a:p>
                  </a:txBody>
                  <a:tcPr/>
                </a:tc>
              </a:tr>
              <a:tr h="51153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Период оборота Земли вокруг своей оси </a:t>
                      </a:r>
                      <a:r>
                        <a:rPr lang="ru-RU" sz="1400" dirty="0" smtClean="0"/>
                        <a:t>(звёздные сутки)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 ч 56 мин 4,09 с</a:t>
                      </a:r>
                      <a:endParaRPr lang="ru-RU" dirty="0"/>
                    </a:p>
                  </a:txBody>
                  <a:tcPr/>
                </a:tc>
              </a:tr>
              <a:tr h="51153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Период обращения Земли вокруг Солнца</a:t>
                      </a:r>
                    </a:p>
                    <a:p>
                      <a:r>
                        <a:rPr lang="ru-RU" dirty="0" smtClean="0"/>
                        <a:t> </a:t>
                      </a:r>
                      <a:r>
                        <a:rPr lang="ru-RU" sz="1400" dirty="0" smtClean="0"/>
                        <a:t>(</a:t>
                      </a:r>
                      <a:r>
                        <a:rPr lang="ru-RU" sz="1400" baseline="0" dirty="0" smtClean="0"/>
                        <a:t> тропический год)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365 </a:t>
                      </a:r>
                      <a:r>
                        <a:rPr lang="ru-RU" dirty="0" err="1" smtClean="0"/>
                        <a:t>сут</a:t>
                      </a:r>
                      <a:r>
                        <a:rPr lang="ru-RU" dirty="0" smtClean="0"/>
                        <a:t>. 5 ч 48 мин 46 с</a:t>
                      </a:r>
                      <a:endParaRPr lang="ru-RU" dirty="0"/>
                    </a:p>
                  </a:txBody>
                  <a:tcPr/>
                </a:tc>
              </a:tr>
              <a:tr h="511530"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Длина земной орбиты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939 120 000 км</a:t>
                      </a:r>
                      <a:endParaRPr lang="ru-RU" dirty="0"/>
                    </a:p>
                  </a:txBody>
                  <a:tcPr/>
                </a:tc>
              </a:tr>
              <a:tr h="51153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Средняя скорость движения Земли по орбите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29,765 км/с</a:t>
                      </a:r>
                      <a:endParaRPr lang="ru-RU" dirty="0"/>
                    </a:p>
                  </a:txBody>
                  <a:tcPr/>
                </a:tc>
              </a:tr>
              <a:tr h="511530"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 Земли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5,97 </a:t>
                      </a:r>
                      <a:r>
                        <a:rPr lang="ru-RU" smtClean="0"/>
                        <a:t>∙</a:t>
                      </a:r>
                      <a:r>
                        <a:rPr lang="ru-RU" baseline="0" smtClean="0"/>
                        <a:t> 1024 </a:t>
                      </a:r>
                      <a:r>
                        <a:rPr lang="ru-RU" baseline="0" dirty="0" smtClean="0"/>
                        <a:t>кг</a:t>
                      </a:r>
                    </a:p>
                  </a:txBody>
                  <a:tcPr/>
                </a:tc>
              </a:tr>
              <a:tr h="511530">
                <a:tc>
                  <a:txBody>
                    <a:bodyPr/>
                    <a:lstStyle/>
                    <a:p>
                      <a:r>
                        <a:rPr lang="ru-RU" dirty="0" smtClean="0"/>
                        <a:t>Экваториальный радиус Земли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6378,1 км</a:t>
                      </a:r>
                      <a:endParaRPr lang="ru-RU" dirty="0"/>
                    </a:p>
                  </a:txBody>
                  <a:tcPr/>
                </a:tc>
              </a:tr>
              <a:tr h="51153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Полярный радиус Земли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6356,8 км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06984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              </a:t>
            </a:r>
            <a:r>
              <a:rPr lang="ru-RU" sz="1800" b="1" dirty="0" smtClean="0">
                <a:solidFill>
                  <a:srgbClr val="0070C0"/>
                </a:solidFill>
              </a:rPr>
              <a:t>Сравнительная характеристика меридиана и параллели</a:t>
            </a:r>
            <a:br>
              <a:rPr lang="ru-RU" sz="1800" b="1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endParaRPr lang="ru-RU" sz="1800" dirty="0">
              <a:solidFill>
                <a:srgbClr val="0070C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2143117"/>
          <a:ext cx="8786874" cy="4581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43273"/>
                <a:gridCol w="2714643"/>
                <a:gridCol w="2928958"/>
              </a:tblGrid>
              <a:tr h="550528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ПРИЗНАКИ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МЕРИДИАНЫ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ПАРАЛЛЕЛИ</a:t>
                      </a:r>
                      <a:endParaRPr lang="ru-RU" dirty="0"/>
                    </a:p>
                  </a:txBody>
                  <a:tcPr/>
                </a:tc>
              </a:tr>
              <a:tr h="550528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С. – Ю.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З. – В.</a:t>
                      </a:r>
                      <a:endParaRPr lang="ru-RU" dirty="0"/>
                    </a:p>
                  </a:txBody>
                  <a:tcPr/>
                </a:tc>
              </a:tr>
              <a:tr h="873977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нулевой линии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Гринвичский (Лондонский) меридиан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Экватор</a:t>
                      </a:r>
                      <a:endParaRPr lang="ru-RU" dirty="0"/>
                    </a:p>
                  </a:txBody>
                  <a:tcPr/>
                </a:tc>
              </a:tr>
              <a:tr h="550528"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Длина, км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40 000 до 0</a:t>
                      </a:r>
                      <a:endParaRPr lang="ru-RU" dirty="0"/>
                    </a:p>
                  </a:txBody>
                  <a:tcPr/>
                </a:tc>
              </a:tr>
              <a:tr h="550528"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Длина одного градуса, км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111 до 0</a:t>
                      </a:r>
                      <a:endParaRPr lang="ru-RU" dirty="0"/>
                    </a:p>
                  </a:txBody>
                  <a:tcPr/>
                </a:tc>
              </a:tr>
              <a:tr h="550528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на глобусе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Полуокружности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Окружности</a:t>
                      </a:r>
                      <a:endParaRPr lang="ru-RU" dirty="0"/>
                    </a:p>
                  </a:txBody>
                  <a:tcPr/>
                </a:tc>
              </a:tr>
              <a:tr h="873977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на карте полушарий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Ср. меридианы – прямые, остальные - дуги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Экватор – прямая, остальные - дуги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                 Характеристика дней весеннего и осеннего равноденствия,</a:t>
            </a:r>
            <a:br>
              <a:rPr lang="ru-RU" sz="1800" b="1" dirty="0" smtClean="0">
                <a:solidFill>
                  <a:srgbClr val="0070C0"/>
                </a:solidFill>
              </a:rPr>
            </a:br>
            <a:r>
              <a:rPr lang="ru-RU" sz="1800" b="1" dirty="0" smtClean="0">
                <a:solidFill>
                  <a:srgbClr val="0070C0"/>
                </a:solidFill>
              </a:rPr>
              <a:t>                                      летнего и зимнего солнцестояния</a:t>
            </a:r>
            <a:br>
              <a:rPr lang="ru-RU" sz="1800" b="1" dirty="0" smtClean="0">
                <a:solidFill>
                  <a:srgbClr val="0070C0"/>
                </a:solidFill>
              </a:rPr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60" y="1785926"/>
          <a:ext cx="8501120" cy="48577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8824"/>
                <a:gridCol w="1471624"/>
                <a:gridCol w="1700224"/>
                <a:gridCol w="1700224"/>
                <a:gridCol w="1700224"/>
              </a:tblGrid>
              <a:tr h="809631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       ЯВЛЕНИЕ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</a:t>
                      </a:r>
                      <a:r>
                        <a:rPr lang="ru-RU" b="1" dirty="0" smtClean="0"/>
                        <a:t>22</a:t>
                      </a:r>
                      <a:r>
                        <a:rPr lang="ru-RU" sz="1400" b="1" baseline="0" dirty="0" smtClean="0"/>
                        <a:t> ИЮНЯ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</a:t>
                      </a:r>
                      <a:r>
                        <a:rPr lang="ru-RU" sz="1600" b="1" dirty="0" smtClean="0"/>
                        <a:t>23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400" b="1" dirty="0" smtClean="0"/>
                        <a:t>СЕНТЯБРЯ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b="1" dirty="0" smtClean="0"/>
                        <a:t>22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sz="1400" b="1" baseline="0" dirty="0" smtClean="0"/>
                        <a:t>ДЕКАБРЯ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</a:t>
                      </a:r>
                      <a:r>
                        <a:rPr lang="ru-RU" b="1" dirty="0" smtClean="0"/>
                        <a:t>21 </a:t>
                      </a:r>
                      <a:r>
                        <a:rPr lang="ru-RU" sz="1400" b="1" dirty="0" smtClean="0"/>
                        <a:t>МАРТА</a:t>
                      </a:r>
                      <a:endParaRPr lang="ru-RU" b="1" dirty="0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Местонахождение</a:t>
                      </a:r>
                    </a:p>
                    <a:p>
                      <a:pPr algn="l"/>
                      <a:r>
                        <a:rPr lang="ru-RU" sz="1400" dirty="0" smtClean="0"/>
                        <a:t>Солнца в зените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Северный тропик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Экватор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Южный тропик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Экватор</a:t>
                      </a:r>
                      <a:endParaRPr lang="ru-RU" sz="1400" dirty="0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Продолжительность дня в Северном полушарии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День длиннее ночи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День равен ночи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День короче ночи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День равен ночи</a:t>
                      </a:r>
                      <a:endParaRPr lang="ru-RU" sz="1400" dirty="0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Полярная ночь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За Южным полярным кругом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_________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За Северным полярным кругом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_________</a:t>
                      </a:r>
                      <a:endParaRPr lang="ru-RU" dirty="0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Положение Солнца в</a:t>
                      </a:r>
                      <a:r>
                        <a:rPr lang="ru-RU" sz="1400" baseline="0" dirty="0" smtClean="0"/>
                        <a:t> Северном полушарии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Летнее солнцестояние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Осеннее равноденствие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Зимнее солнцестояние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Весеннее равноденствие</a:t>
                      </a:r>
                      <a:endParaRPr lang="ru-RU" sz="1400" dirty="0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Положение Солнца В Южном полушарии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Зимнее солнцестояние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Весеннее равноденствие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Летнее солнцестояние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Осеннее равноденствие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Карта и план.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Сравнительная характеристика карты и плана.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32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2000240"/>
          <a:ext cx="8858310" cy="45720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770"/>
                <a:gridCol w="2952770"/>
                <a:gridCol w="2952770"/>
              </a:tblGrid>
              <a:tr h="65314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ПРИЗНАКИ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ПЛАН МЕСТНОСТИ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ГЕОГРАФИЧЕСКАЯ КАРТА</a:t>
                      </a:r>
                      <a:endParaRPr lang="ru-RU" sz="1400" b="1" dirty="0"/>
                    </a:p>
                  </a:txBody>
                  <a:tcPr/>
                </a:tc>
              </a:tr>
              <a:tr h="65314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Форма изображения земной поверхности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Плоская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Плоская</a:t>
                      </a:r>
                      <a:endParaRPr lang="ru-RU" sz="1600" dirty="0"/>
                    </a:p>
                  </a:txBody>
                  <a:tcPr/>
                </a:tc>
              </a:tr>
              <a:tr h="653147"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Охват</a:t>
                      </a:r>
                      <a:r>
                        <a:rPr lang="ru-RU" sz="1600" b="0" baseline="0" dirty="0" smtClean="0"/>
                        <a:t> территории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Небольшие участки земной поверхности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Вся поверхность Земли или её большие</a:t>
                      </a:r>
                      <a:r>
                        <a:rPr lang="ru-RU" sz="1600" baseline="0" dirty="0" smtClean="0"/>
                        <a:t> части</a:t>
                      </a:r>
                      <a:endParaRPr lang="ru-RU" sz="1600" dirty="0"/>
                    </a:p>
                  </a:txBody>
                  <a:tcPr/>
                </a:tc>
              </a:tr>
              <a:tr h="65314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Масштаб изображения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1:5000</a:t>
                      </a:r>
                      <a:r>
                        <a:rPr lang="ru-RU" sz="1600" baseline="0" dirty="0" smtClean="0"/>
                        <a:t> и крупнее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1:10 000 и мельче</a:t>
                      </a:r>
                      <a:endParaRPr lang="ru-RU" sz="1600" dirty="0"/>
                    </a:p>
                  </a:txBody>
                  <a:tcPr/>
                </a:tc>
              </a:tr>
              <a:tr h="65314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Учёт шарообразности Земли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учитывается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Картографическая проекция</a:t>
                      </a:r>
                      <a:endParaRPr lang="ru-RU" sz="1600" dirty="0"/>
                    </a:p>
                  </a:txBody>
                  <a:tcPr/>
                </a:tc>
              </a:tr>
              <a:tr h="65314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Направление сторон горизонта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Стрелка «С. – Ю.»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Меридианы и параллели; ориентация карты</a:t>
                      </a:r>
                      <a:endParaRPr lang="ru-RU" sz="1600" dirty="0"/>
                    </a:p>
                  </a:txBody>
                  <a:tcPr/>
                </a:tc>
              </a:tr>
              <a:tr h="65314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Изображение природных и хозяйственных объектов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Подробное, при помощи условных знаков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Обобщённое (генерализация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               Литосфера.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                     </a:t>
            </a:r>
            <a:r>
              <a:rPr lang="ru-RU" sz="2400" b="1" dirty="0" smtClean="0">
                <a:solidFill>
                  <a:srgbClr val="0070C0"/>
                </a:solidFill>
              </a:rPr>
              <a:t>Горные породы.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32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62225" y="2066925"/>
          <a:ext cx="4267200" cy="504819"/>
        </p:xfrm>
        <a:graphic>
          <a:graphicData uri="http://schemas.openxmlformats.org/drawingml/2006/table">
            <a:tbl>
              <a:tblPr/>
              <a:tblGrid>
                <a:gridCol w="4267200"/>
              </a:tblGrid>
              <a:tr h="504819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Горные породы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rot="10800000" flipV="1">
            <a:off x="1643042" y="2571744"/>
            <a:ext cx="135732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250529" y="289321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286512" y="2571744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47750" y="3048000"/>
          <a:ext cx="1447800" cy="495300"/>
        </p:xfrm>
        <a:graphic>
          <a:graphicData uri="http://schemas.openxmlformats.org/drawingml/2006/table">
            <a:tbl>
              <a:tblPr/>
              <a:tblGrid>
                <a:gridCol w="1447800"/>
              </a:tblGrid>
              <a:tr h="495300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магматические</a:t>
                      </a:r>
                      <a:endParaRPr lang="ru-RU" sz="1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790950" y="3200400"/>
          <a:ext cx="1733550" cy="361950"/>
        </p:xfrm>
        <a:graphic>
          <a:graphicData uri="http://schemas.openxmlformats.org/drawingml/2006/table">
            <a:tbl>
              <a:tblPr/>
              <a:tblGrid>
                <a:gridCol w="1733550"/>
              </a:tblGrid>
              <a:tr h="361950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      осадочные</a:t>
                      </a:r>
                      <a:endParaRPr lang="ru-RU" sz="1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77000" y="3152775"/>
          <a:ext cx="1952625" cy="438150"/>
        </p:xfrm>
        <a:graphic>
          <a:graphicData uri="http://schemas.openxmlformats.org/drawingml/2006/table">
            <a:tbl>
              <a:tblPr/>
              <a:tblGrid>
                <a:gridCol w="1952625"/>
              </a:tblGrid>
              <a:tr h="438150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   метаморфические</a:t>
                      </a:r>
                      <a:endParaRPr lang="ru-RU" sz="1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16" name="Прямая со стрелкой 15"/>
          <p:cNvCxnSpPr/>
          <p:nvPr/>
        </p:nvCxnSpPr>
        <p:spPr>
          <a:xfrm rot="10800000" flipV="1">
            <a:off x="857224" y="3571876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928794" y="3571876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09550" y="3943350"/>
          <a:ext cx="1314450" cy="342900"/>
        </p:xfrm>
        <a:graphic>
          <a:graphicData uri="http://schemas.openxmlformats.org/drawingml/2006/table">
            <a:tbl>
              <a:tblPr/>
              <a:tblGrid>
                <a:gridCol w="1314450"/>
              </a:tblGrid>
              <a:tr h="342900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интрузивные</a:t>
                      </a:r>
                      <a:endParaRPr lang="ru-RU" sz="1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847850" y="3990975"/>
          <a:ext cx="1504950" cy="295275"/>
        </p:xfrm>
        <a:graphic>
          <a:graphicData uri="http://schemas.openxmlformats.org/drawingml/2006/table">
            <a:tbl>
              <a:tblPr/>
              <a:tblGrid>
                <a:gridCol w="1504950"/>
              </a:tblGrid>
              <a:tr h="295275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эффузивные</a:t>
                      </a:r>
                      <a:endParaRPr lang="ru-RU" sz="1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23" name="Прямая со стрелкой 22"/>
          <p:cNvCxnSpPr/>
          <p:nvPr/>
        </p:nvCxnSpPr>
        <p:spPr>
          <a:xfrm rot="5400000">
            <a:off x="392877" y="4750603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107389" y="4750603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352425" y="5219700"/>
          <a:ext cx="952500" cy="847725"/>
        </p:xfrm>
        <a:graphic>
          <a:graphicData uri="http://schemas.openxmlformats.org/drawingml/2006/table">
            <a:tbl>
              <a:tblPr/>
              <a:tblGrid>
                <a:gridCol w="952500"/>
              </a:tblGrid>
              <a:tr h="847725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гранит</a:t>
                      </a:r>
                    </a:p>
                    <a:p>
                      <a:r>
                        <a:rPr lang="ru-RU" sz="1200" b="1" dirty="0" smtClean="0"/>
                        <a:t>диорит</a:t>
                      </a:r>
                      <a:endParaRPr lang="ru-RU" sz="1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981200" y="5238750"/>
          <a:ext cx="1152525" cy="828675"/>
        </p:xfrm>
        <a:graphic>
          <a:graphicData uri="http://schemas.openxmlformats.org/drawingml/2006/table">
            <a:tbl>
              <a:tblPr/>
              <a:tblGrid>
                <a:gridCol w="1152525"/>
              </a:tblGrid>
              <a:tr h="828675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пемза</a:t>
                      </a:r>
                    </a:p>
                    <a:p>
                      <a:r>
                        <a:rPr lang="ru-RU" sz="1200" b="1" dirty="0" smtClean="0"/>
                        <a:t>базальт</a:t>
                      </a:r>
                    </a:p>
                    <a:p>
                      <a:r>
                        <a:rPr lang="ru-RU" sz="1200" b="1" dirty="0" smtClean="0"/>
                        <a:t>обсидиан</a:t>
                      </a:r>
                      <a:endParaRPr lang="ru-RU" sz="12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29" name="Прямая со стрелкой 28"/>
          <p:cNvCxnSpPr/>
          <p:nvPr/>
        </p:nvCxnSpPr>
        <p:spPr>
          <a:xfrm rot="10800000" flipV="1">
            <a:off x="4071934" y="3571876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929190" y="3571876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3505200" y="3933825"/>
          <a:ext cx="1304925" cy="333375"/>
        </p:xfrm>
        <a:graphic>
          <a:graphicData uri="http://schemas.openxmlformats.org/drawingml/2006/table">
            <a:tbl>
              <a:tblPr/>
              <a:tblGrid>
                <a:gridCol w="1304925"/>
              </a:tblGrid>
              <a:tr h="333375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неорганические</a:t>
                      </a:r>
                      <a:endParaRPr lang="ru-RU" sz="1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5" name="Таблица 34"/>
          <p:cNvGraphicFramePr>
            <a:graphicFrameLocks noGrp="1"/>
          </p:cNvGraphicFramePr>
          <p:nvPr/>
        </p:nvGraphicFramePr>
        <p:xfrm>
          <a:off x="4943475" y="3943350"/>
          <a:ext cx="1495425" cy="323850"/>
        </p:xfrm>
        <a:graphic>
          <a:graphicData uri="http://schemas.openxmlformats.org/drawingml/2006/table">
            <a:tbl>
              <a:tblPr/>
              <a:tblGrid>
                <a:gridCol w="1495425"/>
              </a:tblGrid>
              <a:tr h="32385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     органические</a:t>
                      </a:r>
                      <a:endParaRPr lang="ru-RU" sz="1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48" name="Прямая со стрелкой 47"/>
          <p:cNvCxnSpPr/>
          <p:nvPr/>
        </p:nvCxnSpPr>
        <p:spPr>
          <a:xfrm rot="5400000">
            <a:off x="3357554" y="450057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4214810" y="4286256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3371850" y="4724400"/>
          <a:ext cx="1162050" cy="390525"/>
        </p:xfrm>
        <a:graphic>
          <a:graphicData uri="http://schemas.openxmlformats.org/drawingml/2006/table">
            <a:tbl>
              <a:tblPr/>
              <a:tblGrid>
                <a:gridCol w="1162050"/>
              </a:tblGrid>
              <a:tr h="390525">
                <a:tc>
                  <a:txBody>
                    <a:bodyPr/>
                    <a:lstStyle/>
                    <a:p>
                      <a:r>
                        <a:rPr lang="ru-RU" sz="1050" b="1" dirty="0" smtClean="0"/>
                        <a:t>обломочные</a:t>
                      </a:r>
                      <a:endParaRPr lang="ru-RU" sz="105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4600575" y="4752975"/>
          <a:ext cx="1238250" cy="371475"/>
        </p:xfrm>
        <a:graphic>
          <a:graphicData uri="http://schemas.openxmlformats.org/drawingml/2006/table">
            <a:tbl>
              <a:tblPr/>
              <a:tblGrid>
                <a:gridCol w="1238250"/>
              </a:tblGrid>
              <a:tr h="371475">
                <a:tc>
                  <a:txBody>
                    <a:bodyPr/>
                    <a:lstStyle/>
                    <a:p>
                      <a:r>
                        <a:rPr lang="ru-RU" sz="1050" b="1" dirty="0" smtClean="0"/>
                        <a:t>   химические</a:t>
                      </a:r>
                      <a:endParaRPr lang="ru-RU" sz="105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54" name="Прямая со стрелкой 53"/>
          <p:cNvCxnSpPr/>
          <p:nvPr/>
        </p:nvCxnSpPr>
        <p:spPr>
          <a:xfrm rot="5400000">
            <a:off x="3821901" y="525066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3333750" y="5334000"/>
          <a:ext cx="1171575" cy="1097280"/>
        </p:xfrm>
        <a:graphic>
          <a:graphicData uri="http://schemas.openxmlformats.org/drawingml/2006/table">
            <a:tbl>
              <a:tblPr/>
              <a:tblGrid>
                <a:gridCol w="1171575"/>
              </a:tblGrid>
              <a:tr h="733425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валуны</a:t>
                      </a:r>
                    </a:p>
                    <a:p>
                      <a:r>
                        <a:rPr lang="ru-RU" sz="1100" b="1" dirty="0" smtClean="0"/>
                        <a:t>щебень</a:t>
                      </a:r>
                    </a:p>
                    <a:p>
                      <a:r>
                        <a:rPr lang="ru-RU" sz="1100" b="1" dirty="0" smtClean="0"/>
                        <a:t>галька</a:t>
                      </a:r>
                    </a:p>
                    <a:p>
                      <a:r>
                        <a:rPr lang="ru-RU" sz="1100" b="1" dirty="0" smtClean="0"/>
                        <a:t>гравий</a:t>
                      </a:r>
                    </a:p>
                    <a:p>
                      <a:r>
                        <a:rPr lang="ru-RU" sz="1100" b="1" dirty="0" smtClean="0"/>
                        <a:t>песок</a:t>
                      </a:r>
                    </a:p>
                    <a:p>
                      <a:r>
                        <a:rPr lang="ru-RU" sz="1100" b="1" dirty="0" smtClean="0"/>
                        <a:t>глина</a:t>
                      </a:r>
                      <a:endParaRPr lang="ru-RU" sz="11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57" name="Прямая со стрелкой 56"/>
          <p:cNvCxnSpPr/>
          <p:nvPr/>
        </p:nvCxnSpPr>
        <p:spPr>
          <a:xfrm rot="5400000">
            <a:off x="5036347" y="525066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Таблица 57"/>
          <p:cNvGraphicFramePr>
            <a:graphicFrameLocks noGrp="1"/>
          </p:cNvGraphicFramePr>
          <p:nvPr/>
        </p:nvGraphicFramePr>
        <p:xfrm>
          <a:off x="4686300" y="5381625"/>
          <a:ext cx="1133475" cy="1047750"/>
        </p:xfrm>
        <a:graphic>
          <a:graphicData uri="http://schemas.openxmlformats.org/drawingml/2006/table">
            <a:tbl>
              <a:tblPr/>
              <a:tblGrid>
                <a:gridCol w="1133475"/>
              </a:tblGrid>
              <a:tr h="104775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калийная</a:t>
                      </a:r>
                    </a:p>
                    <a:p>
                      <a:r>
                        <a:rPr lang="ru-RU" sz="1100" b="1" dirty="0" smtClean="0"/>
                        <a:t>поваренная</a:t>
                      </a:r>
                    </a:p>
                    <a:p>
                      <a:r>
                        <a:rPr lang="ru-RU" sz="1100" b="1" dirty="0" smtClean="0"/>
                        <a:t>соль</a:t>
                      </a:r>
                    </a:p>
                    <a:p>
                      <a:r>
                        <a:rPr lang="ru-RU" sz="1100" b="1" dirty="0" smtClean="0"/>
                        <a:t>гипс</a:t>
                      </a:r>
                    </a:p>
                    <a:p>
                      <a:r>
                        <a:rPr lang="ru-RU" sz="1100" b="1" dirty="0" smtClean="0"/>
                        <a:t>фосфориты</a:t>
                      </a:r>
                      <a:endParaRPr lang="ru-RU" sz="11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60" name="Прямая со стрелкой 59"/>
          <p:cNvCxnSpPr/>
          <p:nvPr/>
        </p:nvCxnSpPr>
        <p:spPr>
          <a:xfrm rot="5400000">
            <a:off x="6000760" y="450057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Таблица 60"/>
          <p:cNvGraphicFramePr>
            <a:graphicFrameLocks noGrp="1"/>
          </p:cNvGraphicFramePr>
          <p:nvPr/>
        </p:nvGraphicFramePr>
        <p:xfrm>
          <a:off x="5943600" y="4752975"/>
          <a:ext cx="1162050" cy="381000"/>
        </p:xfrm>
        <a:graphic>
          <a:graphicData uri="http://schemas.openxmlformats.org/drawingml/2006/table">
            <a:tbl>
              <a:tblPr/>
              <a:tblGrid>
                <a:gridCol w="1162050"/>
              </a:tblGrid>
              <a:tr h="38100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органические</a:t>
                      </a:r>
                      <a:endParaRPr lang="ru-RU" sz="1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63" name="Прямая со стрелкой 62"/>
          <p:cNvCxnSpPr/>
          <p:nvPr/>
        </p:nvCxnSpPr>
        <p:spPr>
          <a:xfrm rot="5400000">
            <a:off x="6322231" y="525066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6019800" y="5400675"/>
          <a:ext cx="1181100" cy="1028700"/>
        </p:xfrm>
        <a:graphic>
          <a:graphicData uri="http://schemas.openxmlformats.org/drawingml/2006/table">
            <a:tbl>
              <a:tblPr/>
              <a:tblGrid>
                <a:gridCol w="1181100"/>
              </a:tblGrid>
              <a:tr h="102870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нефть</a:t>
                      </a:r>
                    </a:p>
                    <a:p>
                      <a:r>
                        <a:rPr lang="ru-RU" sz="1100" b="1" dirty="0" smtClean="0"/>
                        <a:t>каменный уголь</a:t>
                      </a:r>
                    </a:p>
                    <a:p>
                      <a:r>
                        <a:rPr lang="ru-RU" sz="1100" b="1" dirty="0" smtClean="0"/>
                        <a:t>мел</a:t>
                      </a:r>
                    </a:p>
                    <a:p>
                      <a:r>
                        <a:rPr lang="ru-RU" sz="1100" b="1" dirty="0" smtClean="0"/>
                        <a:t>известняк</a:t>
                      </a:r>
                      <a:endParaRPr lang="ru-RU" sz="11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66" name="Прямая со стрелкой 65"/>
          <p:cNvCxnSpPr/>
          <p:nvPr/>
        </p:nvCxnSpPr>
        <p:spPr>
          <a:xfrm rot="5400000">
            <a:off x="6715140" y="4500570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7" name="Таблица 66"/>
          <p:cNvGraphicFramePr>
            <a:graphicFrameLocks noGrp="1"/>
          </p:cNvGraphicFramePr>
          <p:nvPr/>
        </p:nvGraphicFramePr>
        <p:xfrm>
          <a:off x="7315200" y="5410200"/>
          <a:ext cx="1028700" cy="1009650"/>
        </p:xfrm>
        <a:graphic>
          <a:graphicData uri="http://schemas.openxmlformats.org/drawingml/2006/table">
            <a:tbl>
              <a:tblPr/>
              <a:tblGrid>
                <a:gridCol w="1028700"/>
              </a:tblGrid>
              <a:tr h="100965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мрамор</a:t>
                      </a:r>
                    </a:p>
                    <a:p>
                      <a:r>
                        <a:rPr lang="ru-RU" sz="1100" b="1" dirty="0" smtClean="0"/>
                        <a:t>кварцит</a:t>
                      </a:r>
                    </a:p>
                    <a:p>
                      <a:r>
                        <a:rPr lang="ru-RU" sz="1100" b="1" dirty="0" smtClean="0"/>
                        <a:t>гнейс</a:t>
                      </a:r>
                      <a:endParaRPr lang="ru-RU" sz="11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78581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                    </a:t>
            </a:r>
            <a:r>
              <a:rPr lang="ru-RU" sz="2000" b="1" dirty="0" smtClean="0">
                <a:solidFill>
                  <a:srgbClr val="0070C0"/>
                </a:solidFill>
              </a:rPr>
              <a:t>Основные факторы </a:t>
            </a:r>
            <a:r>
              <a:rPr lang="ru-RU" sz="2000" b="1" dirty="0" err="1" smtClean="0">
                <a:solidFill>
                  <a:srgbClr val="0070C0"/>
                </a:solidFill>
              </a:rPr>
              <a:t>рельефообразования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9" y="1142983"/>
          <a:ext cx="8429682" cy="54999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9894"/>
                <a:gridCol w="2809894"/>
                <a:gridCol w="2809894"/>
              </a:tblGrid>
              <a:tr h="50006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 Факторы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Формы рельефа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Основные районы распространения</a:t>
                      </a:r>
                      <a:endParaRPr lang="ru-RU" sz="1400" dirty="0"/>
                    </a:p>
                  </a:txBody>
                  <a:tcPr/>
                </a:tc>
              </a:tr>
              <a:tr h="33909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Эндогенные 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31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Движения </a:t>
                      </a:r>
                      <a:r>
                        <a:rPr lang="ru-RU" sz="1400" dirty="0" err="1" smtClean="0"/>
                        <a:t>литосферных</a:t>
                      </a:r>
                      <a:r>
                        <a:rPr lang="ru-RU" sz="1400" dirty="0" smtClean="0"/>
                        <a:t> плит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Срединно-океанические хребты, океанические и континентальные </a:t>
                      </a:r>
                      <a:r>
                        <a:rPr lang="ru-RU" sz="1200" dirty="0" err="1" smtClean="0"/>
                        <a:t>рифтовые</a:t>
                      </a:r>
                      <a:r>
                        <a:rPr lang="ru-RU" sz="1200" dirty="0" smtClean="0"/>
                        <a:t> зоны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Границы </a:t>
                      </a:r>
                      <a:r>
                        <a:rPr lang="ru-RU" sz="1200" dirty="0" err="1" smtClean="0"/>
                        <a:t>литосферных</a:t>
                      </a:r>
                      <a:r>
                        <a:rPr lang="ru-RU" sz="1200" dirty="0" smtClean="0"/>
                        <a:t> плит</a:t>
                      </a:r>
                      <a:endParaRPr lang="ru-RU" sz="1200" dirty="0"/>
                    </a:p>
                  </a:txBody>
                  <a:tcPr/>
                </a:tc>
              </a:tr>
              <a:tr h="7233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Землетрясения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Разломы, трещины, смещения крупных блоков, оползни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Альпийско-Гималайский складчатый пояс, Тихоокеанское вулканическое</a:t>
                      </a:r>
                      <a:r>
                        <a:rPr lang="ru-RU" sz="1200" baseline="0" dirty="0" smtClean="0"/>
                        <a:t> кольцо</a:t>
                      </a:r>
                      <a:endParaRPr lang="ru-RU" sz="1200" dirty="0"/>
                    </a:p>
                  </a:txBody>
                  <a:tcPr/>
                </a:tc>
              </a:tr>
              <a:tr h="6481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Вулканизм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Лавовые покровы и плато, вулканические горы и равнины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О-в Исландия, Тихоокеанское вулканическое кольцо; Сибирь, Индостан (древний</a:t>
                      </a:r>
                      <a:r>
                        <a:rPr lang="ru-RU" sz="1200" baseline="0" dirty="0" smtClean="0"/>
                        <a:t> в</a:t>
                      </a:r>
                      <a:r>
                        <a:rPr lang="ru-RU" sz="1200" dirty="0" smtClean="0"/>
                        <a:t>улканизм)</a:t>
                      </a:r>
                      <a:endParaRPr lang="ru-RU" sz="1200" dirty="0"/>
                    </a:p>
                  </a:txBody>
                  <a:tcPr/>
                </a:tc>
              </a:tr>
              <a:tr h="352418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Экзогенные 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952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Флювиальные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Речные долины, овраги, балки, конусы выноса, ущелья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Повсеместно, особенно в степной зоне Северного полушария</a:t>
                      </a:r>
                      <a:endParaRPr lang="ru-RU" sz="1200" dirty="0"/>
                    </a:p>
                  </a:txBody>
                  <a:tcPr/>
                </a:tc>
              </a:tr>
              <a:tr h="44124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Карстовые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Воронки, колодцы, пещеры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Крым, Средиземноморье</a:t>
                      </a:r>
                      <a:endParaRPr lang="ru-RU" sz="1200" dirty="0"/>
                    </a:p>
                  </a:txBody>
                  <a:tcPr/>
                </a:tc>
              </a:tr>
              <a:tr h="6481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Гляциальные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Моренные гряды, зандровые равнины; в горах – цирки, кары, </a:t>
                      </a:r>
                      <a:r>
                        <a:rPr lang="ru-RU" sz="1200" dirty="0" err="1" smtClean="0"/>
                        <a:t>троги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Горы влажных областей, равнины древнего оледенения на всех материках</a:t>
                      </a:r>
                      <a:endParaRPr lang="ru-RU" sz="1200" dirty="0"/>
                    </a:p>
                  </a:txBody>
                  <a:tcPr/>
                </a:tc>
              </a:tr>
              <a:tr h="6481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Эоловые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Барханы, дюны, гряды, котловины выдувания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Пустыни Центральной Азии, Сахара; равнины песчаных побережий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   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Атмосфера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/>
              <a:t>                            </a:t>
            </a:r>
            <a:r>
              <a:rPr lang="ru-RU" sz="2000" b="1" dirty="0" smtClean="0">
                <a:solidFill>
                  <a:srgbClr val="0070C0"/>
                </a:solidFill>
              </a:rPr>
              <a:t>Виды ветров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785927"/>
          <a:ext cx="8215371" cy="48577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8457"/>
                <a:gridCol w="2738457"/>
                <a:gridCol w="2738457"/>
              </a:tblGrid>
              <a:tr h="693969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          Название ветра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Районы распространения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              Направление </a:t>
                      </a:r>
                      <a:endParaRPr lang="ru-RU" sz="1400" b="1" dirty="0"/>
                    </a:p>
                  </a:txBody>
                  <a:tcPr/>
                </a:tc>
              </a:tr>
              <a:tr h="693969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Пассаты 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Тропики 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С. –В ., Ю. – В.</a:t>
                      </a:r>
                      <a:endParaRPr lang="ru-RU" sz="1400" b="0" dirty="0"/>
                    </a:p>
                  </a:txBody>
                  <a:tcPr/>
                </a:tc>
              </a:tr>
              <a:tr h="693969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Ветры западного переноса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Умеренные широты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З., С. – З.</a:t>
                      </a:r>
                      <a:endParaRPr lang="ru-RU" sz="1400" b="0" dirty="0"/>
                    </a:p>
                  </a:txBody>
                  <a:tcPr/>
                </a:tc>
              </a:tr>
              <a:tr h="693969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Муссоны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Восточное побережье Евразии и Северной Америки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Летом – с океана на материк, зимой – с материка на океан</a:t>
                      </a:r>
                      <a:endParaRPr lang="ru-RU" sz="1400" b="0" dirty="0"/>
                    </a:p>
                  </a:txBody>
                  <a:tcPr/>
                </a:tc>
              </a:tr>
              <a:tr h="693969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Стоковые ветры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Антарктида 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От центра материка к периферии</a:t>
                      </a:r>
                      <a:endParaRPr lang="ru-RU" sz="1400" b="0" dirty="0"/>
                    </a:p>
                  </a:txBody>
                  <a:tcPr/>
                </a:tc>
              </a:tr>
              <a:tr h="693969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Бриз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Морские побережья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Днём – с моря на сушу, </a:t>
                      </a:r>
                    </a:p>
                    <a:p>
                      <a:r>
                        <a:rPr lang="ru-RU" sz="1400" b="0" dirty="0" smtClean="0"/>
                        <a:t>ночью – с суши на море</a:t>
                      </a:r>
                      <a:endParaRPr lang="ru-RU" sz="1400" b="0" dirty="0"/>
                    </a:p>
                  </a:txBody>
                  <a:tcPr/>
                </a:tc>
              </a:tr>
              <a:tr h="693969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Фён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Горные системы, особенно Альпы, Памир, Кавказ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С гор в длины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1438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        </a:t>
            </a:r>
            <a:r>
              <a:rPr lang="ru-RU" sz="2000" b="1" dirty="0" smtClean="0">
                <a:solidFill>
                  <a:srgbClr val="0070C0"/>
                </a:solidFill>
              </a:rPr>
              <a:t>Сравнительная характеристика циклона и антициклона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3" y="1397000"/>
          <a:ext cx="8072493" cy="48037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0831"/>
                <a:gridCol w="2690831"/>
                <a:gridCol w="2690831"/>
              </a:tblGrid>
              <a:tr h="674678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             Признаки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               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Циклон</a:t>
                      </a:r>
                      <a:r>
                        <a:rPr lang="ru-RU" sz="1600" b="1" baseline="0" dirty="0" smtClean="0"/>
                        <a:t>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         Антициклон </a:t>
                      </a:r>
                      <a:endParaRPr lang="ru-RU" sz="1600" b="1" dirty="0"/>
                    </a:p>
                  </a:txBody>
                  <a:tcPr/>
                </a:tc>
              </a:tr>
              <a:tr h="10207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Условия возникновения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 вторжении тёплого воздуха в сторону холодного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 вторжении холодного воздуха в тёплый</a:t>
                      </a:r>
                      <a:endParaRPr lang="ru-RU" sz="1600" dirty="0"/>
                    </a:p>
                  </a:txBody>
                  <a:tcPr/>
                </a:tc>
              </a:tr>
              <a:tr h="10207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Давление в центре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Низкое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Высокое </a:t>
                      </a:r>
                      <a:endParaRPr lang="ru-RU" sz="1600" dirty="0"/>
                    </a:p>
                  </a:txBody>
                  <a:tcPr/>
                </a:tc>
              </a:tr>
              <a:tr h="10207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Движение воздуха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Восходящее, против часовой стрелки, в Северном полушарии и по часовой – в Южном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Нисходящее,</a:t>
                      </a:r>
                      <a:r>
                        <a:rPr lang="ru-RU" sz="1600" baseline="0" dirty="0" smtClean="0"/>
                        <a:t> по часовой стрелке, в Северном полушарии и против часовой – в Южном</a:t>
                      </a:r>
                      <a:endParaRPr lang="ru-RU" sz="1600" dirty="0"/>
                    </a:p>
                  </a:txBody>
                  <a:tcPr/>
                </a:tc>
              </a:tr>
              <a:tr h="10207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Влияние на погоду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Уменьшает жару летом и холод зимой; ненастная </a:t>
                      </a:r>
                      <a:r>
                        <a:rPr lang="ru-RU" sz="1600" baseline="0" dirty="0" smtClean="0"/>
                        <a:t>и ветреная погода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Усиливает жару летом и холод зимой; ясная погода и штиль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200</TotalTime>
  <Words>706</Words>
  <Application>Microsoft Office PowerPoint</Application>
  <PresentationFormat>Экран (4:3)</PresentationFormat>
  <Paragraphs>202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Таблицы</vt:lpstr>
      <vt:lpstr>                 Общие сведения о Земле.                        Земля как планета.      </vt:lpstr>
      <vt:lpstr>              Сравнительная характеристика меридиана и параллели  </vt:lpstr>
      <vt:lpstr>                 Характеристика дней весеннего и осеннего равноденствия,                                       летнего и зимнего солнцестояния   </vt:lpstr>
      <vt:lpstr>                    Карта и план.  Сравнительная характеристика карты и плана.  </vt:lpstr>
      <vt:lpstr>                      Литосфера.                        Горные породы.  </vt:lpstr>
      <vt:lpstr>                    Основные факторы рельефообразования</vt:lpstr>
      <vt:lpstr>                          Атмосфера                             Виды ветров</vt:lpstr>
      <vt:lpstr>        Сравнительная характеристика циклона и антициклона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Таблицы</dc:title>
  <dc:creator>New</dc:creator>
  <cp:lastModifiedBy>Loner-XP</cp:lastModifiedBy>
  <cp:revision>24</cp:revision>
  <dcterms:created xsi:type="dcterms:W3CDTF">2009-02-19T19:07:02Z</dcterms:created>
  <dcterms:modified xsi:type="dcterms:W3CDTF">2018-08-20T12:46:10Z</dcterms:modified>
</cp:coreProperties>
</file>