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1" r:id="rId7"/>
    <p:sldId id="262" r:id="rId8"/>
    <p:sldId id="263" r:id="rId9"/>
    <p:sldId id="265" r:id="rId10"/>
    <p:sldId id="271" r:id="rId11"/>
    <p:sldId id="266" r:id="rId12"/>
    <p:sldId id="269" r:id="rId13"/>
    <p:sldId id="279" r:id="rId14"/>
    <p:sldId id="268" r:id="rId15"/>
    <p:sldId id="267" r:id="rId16"/>
    <p:sldId id="270" r:id="rId17"/>
    <p:sldId id="275" r:id="rId18"/>
    <p:sldId id="277" r:id="rId19"/>
    <p:sldId id="278" r:id="rId20"/>
    <p:sldId id="272" r:id="rId21"/>
    <p:sldId id="273" r:id="rId22"/>
    <p:sldId id="280" r:id="rId23"/>
    <p:sldId id="27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3CB09-65C9-44C6-98A6-40AA1795370B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DC606-6EE6-4568-916E-C51E6274D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87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20FA-957C-42FC-ACBF-4CC7C121C9FA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4D565-753B-45F7-B864-33ABC8219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172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0E28A-C682-4F8A-BFCA-6EC76C0C43F4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1781-0B76-4284-85E9-2CF4CB2CA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34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69F13-1897-4542-B638-3439A20FCF79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8CB3A-5B35-420E-B9BA-0A9B09A9C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53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BC8A6-FFBA-4EE8-BC46-7152C776951B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95956-691E-4D36-9BD1-B2A476F09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6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8517F-59BE-4D37-80B8-F728B1FC10CB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6C77E-41B5-4E6B-A471-DBC26A8C5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4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D7EFA-1237-45EF-A391-7ED27DA0F2FF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6236E-90AD-464E-9374-9B8DACE2D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56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69E0A-6F1D-4E70-9299-FE6AB7DDF040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805C3-29A8-4CD2-9FEA-ABE07C2B4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39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EF78A-E08E-4D5B-B769-30262991B0AF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CFC0F-F249-40CC-8E38-EED71E9B6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83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F8678-BF45-470F-8C36-0953287B5A8D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E5124-56A6-4588-9165-BFA740FC8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90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8D62F-D467-4A5D-8E8E-C39FAC0888AD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AF0C2-46AB-485B-9198-185686FDE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665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44BEB4-E788-4B08-B63B-9C2524FEF106}" type="datetimeFigureOut">
              <a:rPr lang="ru-RU"/>
              <a:pPr>
                <a:defRPr/>
              </a:pPr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29054F-90E5-4D43-8E82-4A35E1C06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9075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0" y="2071688"/>
            <a:ext cx="8572500" cy="2143125"/>
          </a:xfrm>
        </p:spPr>
        <p:txBody>
          <a:bodyPr/>
          <a:lstStyle/>
          <a:p>
            <a:pPr eaLnBrk="1" hangingPunct="1"/>
            <a:r>
              <a:rPr lang="ru-RU" b="1" smtClean="0"/>
              <a:t>Гарбологическое исследование</a:t>
            </a:r>
            <a:br>
              <a:rPr lang="ru-RU" b="1" smtClean="0"/>
            </a:br>
            <a:r>
              <a:rPr lang="ru-RU" b="1" smtClean="0"/>
              <a:t> в условиях села</a:t>
            </a:r>
          </a:p>
        </p:txBody>
      </p:sp>
      <p:pic>
        <p:nvPicPr>
          <p:cNvPr id="2052" name="Picture 2" descr="http://im4-tub-ru.yandex.net/i?id=547498249-25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357188"/>
            <a:ext cx="2105025" cy="15716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4" descr="http://im4-tub-ru.yandex.net/i?id=409278362-42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4714875"/>
            <a:ext cx="2093913" cy="15636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4652963"/>
            <a:ext cx="5429250" cy="1428750"/>
          </a:xfrm>
        </p:spPr>
        <p:txBody>
          <a:bodyPr/>
          <a:lstStyle/>
          <a:p>
            <a:pPr algn="l" eaLnBrk="1" hangingPunct="1"/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 descr="F:\Картинки\Animated\j033697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428625"/>
            <a:ext cx="1357312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86063" y="500063"/>
            <a:ext cx="56435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Предположим, что </a:t>
            </a:r>
            <a:r>
              <a:rPr lang="ru-RU" i="1" u="sng">
                <a:latin typeface="Times New Roman" pitchFamily="18" charset="0"/>
                <a:cs typeface="Times New Roman" pitchFamily="18" charset="0"/>
              </a:rPr>
              <a:t>органические отходы 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как во многих  семьях, частично скармливаются животным, а часть закладывается в компост.   Тогда на одного человека приходится 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650 г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неорганических отходов.</a:t>
            </a:r>
            <a:endParaRPr lang="ru-RU">
              <a:latin typeface="Calibri" pitchFamily="34" charset="0"/>
            </a:endParaRPr>
          </a:p>
        </p:txBody>
      </p:sp>
      <p:pic>
        <p:nvPicPr>
          <p:cNvPr id="26626" name="Picture 2" descr="F:\Картинки\Animated\j025442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3688" y="2500313"/>
            <a:ext cx="1352550" cy="1371600"/>
          </a:xfr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2500313"/>
            <a:ext cx="51435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В администрации Кипецкого муниципального образования узнали, что в селе   проживает 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631 человек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latin typeface="Times New Roman" pitchFamily="18" charset="0"/>
                <a:cs typeface="Times New Roman" pitchFamily="18" charset="0"/>
              </a:rPr>
              <a:t>За год  365 дней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получится  примерно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149 тон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отходов!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59118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Анкета   «Мой взгляд на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гарбологические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проблемы»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считаете, существует ли проблема с мусором  в селе?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да;                  нет;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утилизируете мусор дома: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сжигаете, вывозите на свалку, компостируете, выносите в лесополосу, другое.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ли Вы пользуетесь советами по использованию вторсырья? ( очумелые ручки, полезные советы из прессы)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считаете, бытовой мусор может влиять на здоровье человека?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да;                  нет;                     не знаю.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5.  Как Вы считаете ,есть ли разрешенные места для складирования  мусора в селе, окрестностях?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да;                  нет;                     не знаю.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C:\Documents and Settings\Ученик\Рабочий стол\фоны\floral-clip-art-backgrounds-for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703262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Из результатов анкетирования   было установлено:</a:t>
            </a:r>
            <a:endParaRPr lang="ru-RU" sz="240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50" y="1000125"/>
          <a:ext cx="8643938" cy="542925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385542"/>
                <a:gridCol w="1656755"/>
                <a:gridCol w="1800820"/>
                <a:gridCol w="1800820"/>
              </a:tblGrid>
              <a:tr h="396444"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11649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Считают,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экологические проблемы существуют.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87195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Экологические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проблемы связывают с мусором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43808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мусорят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6937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Ничего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 делают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18639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Убеждены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том , что и 1 человек может способствовать решению экологических проблем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59118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Жители нашего села утилизируют мусор через: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Сжигание , вывоза его в лесополосы.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Без  официально разрешенной свалки мусор рассеивается в виде ядовитого  дыма, грязной воды и неразлагающихся отходов  в ближайших лесополосах и берегах прудов Белые Кручи, Михайлов  и реки Альшанка.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29600" cy="6143625"/>
          </a:xfrm>
        </p:spPr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Анкета  «Экологические проблемы»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Считаете ли Вы, что в нашем селе есть экологические проблемы?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да;                  нет;                     не знаю.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Что Вы делаете для улучшения экологической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обстановки в селе?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 мусорю,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- участвую в уборке двора, улицы,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- ничего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3.Убеждены ли Вы в том, что деятельность каждого конкретного человека способствует решению экологических проблем?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да;                  нет;                     не знаю.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C:\Documents and Settings\Ученик\Рабочий стол\фоны\floral-clip-art-backgrounds-for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Из результатов анкетирования   было установлено:</a:t>
            </a:r>
            <a:endParaRPr lang="ru-RU" sz="280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313" y="785813"/>
          <a:ext cx="8643937" cy="578643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60984"/>
                <a:gridCol w="2160984"/>
                <a:gridCol w="2160984"/>
                <a:gridCol w="2160984"/>
              </a:tblGrid>
              <a:tr h="778835"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9576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Знают о проблеме мусора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124613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Знают,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бытовые отходы влияют на здоровье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54518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Мусор сжигают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101248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Считают,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есть </a:t>
                      </a:r>
                      <a:r>
                        <a:rPr lang="ru-RU" sz="18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официаль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18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свалки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  <a:tr h="124613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Пользуются советами по использованию вторсырья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9" marR="9143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C:\Documents and Settings\Ученик\Рабочий стол\фоны\floral-clip-art-backgrounds-for-powerpoin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63"/>
            <a:ext cx="8229600" cy="29289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не однозначны.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 одной стороны 100% всех опрошенных считают, что экологические проблемы не обошли стороной и наше село.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 только 25% старшеклассников что-то  делают для их решения и 50% ничего не делают для улучшения экологической обстановки в селе.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Может, становясь старше, они  теряют оптимизм, так как не видят действенной поддержки со стороны взрослых(например, сельской администрации). На конкретных примерах видят, как реальная жизнь расходится с теоретическими выкладками. Видимо, уровень экологической культуры у представителей сельской власти не достаточен для принятия экологически правильных решений и подрастающее поколение не видит способа повлиять на происходящее с экологической ситуацией в селе.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000125" y="285750"/>
            <a:ext cx="7286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Анализ результатов анкетирования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Как  сделать так, чтобы мусора стало меньше?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Уделять больше внимания воспитанию экологической культуры населения, начиная с детского сада.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Предоставлять  односельчанам более подробную информацию об экологических проблемах села  в газете и на саратовском телевидении;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Создали сайт по экологическим проблемам села, где школьники выкладывали информацию о проведенных экологических  акциях, а представители власти о принятых решениях в этом направлении.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Проводили практическую работу по ликвидации мусора в окрестностях села и на его улицах.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Давать вторую жизнь мусорному хламу через использование его в поделках, используемых в быту.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Чтобы мусора стало меньше мы вышли на субботники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60" name="Содержимое 4" descr="Изображение 047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013" y="1125538"/>
            <a:ext cx="7416800" cy="5445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Уборка  места отдыха </a:t>
            </a:r>
            <a:r>
              <a:rPr lang="ru-RU" b="1" dirty="0" err="1" smtClean="0"/>
              <a:t>сельчан-берег</a:t>
            </a:r>
            <a:r>
              <a:rPr lang="ru-RU" b="1" dirty="0" smtClean="0"/>
              <a:t> Галушкина пруда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4" name="Рисунок 5" descr="Изображение 04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075" y="1125538"/>
            <a:ext cx="7805738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286250" y="2857500"/>
            <a:ext cx="4857750" cy="3643313"/>
          </a:xfrm>
          <a:prstGeom prst="wedgeRoundRectCallout">
            <a:avLst>
              <a:gd name="adj1" fmla="val -49696"/>
              <a:gd name="adj2" fmla="val -26345"/>
              <a:gd name="adj3" fmla="val 16667"/>
            </a:avLst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6" name="Подзаголовок 2"/>
          <p:cNvSpPr txBox="1">
            <a:spLocks/>
          </p:cNvSpPr>
          <p:nvPr/>
        </p:nvSpPr>
        <p:spPr bwMode="auto">
          <a:xfrm>
            <a:off x="4429125" y="2928938"/>
            <a:ext cx="47148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ru-RU" sz="2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есть ли соотношение между возрастом и степенью понимания своей ответственности в вопросах безопасности  своего местообитания.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28625" y="0"/>
            <a:ext cx="4143375" cy="2786063"/>
          </a:xfrm>
          <a:prstGeom prst="wedgeRoundRectCallout">
            <a:avLst>
              <a:gd name="adj1" fmla="val -49696"/>
              <a:gd name="adj2" fmla="val -26345"/>
              <a:gd name="adj3" fmla="val 16667"/>
            </a:avLst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исследования- экологическая обстановка в селе из-за нерешенных проблем с утилизацией мусора.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072437" cy="714375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Проводили силами кружковцев  среди учащихся  акции  ,где рассказывали о вреде загрязнения окружающей среды, выпускали агитационные плакаты и листовки: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714375" y="1571625"/>
            <a:ext cx="3500438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Мы приехали на реку воскресенье провести,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А свободного местечка не найти.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Тут сидят и там сидят, загорают и едят,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Отдыхают, как хотят, сотни взрослых и ребят.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Мы по бережку прошли и поляночку нашли,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Но на солнечной полянке тут и там пустые банки               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И, как будто нам назло, даже битое стекло.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Мы по бережку прошли, место новое нашли,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Но и здесь до нас сидели: тоже пили, тоже ели,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Жгли костёр, бумагу жгли, насорили и ушли.</a:t>
            </a:r>
          </a:p>
          <a:p>
            <a:pPr eaLnBrk="1" hangingPunct="1"/>
            <a:endParaRPr lang="ru-RU" sz="1600">
              <a:latin typeface="Calibri" pitchFamily="34" charset="0"/>
            </a:endParaRP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5000625" y="1595438"/>
            <a:ext cx="371475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Мы прошли, конечно, мимо.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- Эй, ребята, - крикнул Дима, -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Вот местечко хоть куда!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Родниковая вода, чудный вид, прекрасный пляж.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Распаковывай багаж!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Мы купались, загорали, жгли костёр, в футбол играли,      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Веселились, как могли: хороводом песни пели………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Отдохнули и ушли.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И остались на полянке у потухшего костра: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Две разбитых нами склянки, две размокшие баранки,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Словом, мусора гора…..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Мы приехали на реку понедельник провести,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Только чистого местечка возле речки не найти. </a:t>
            </a:r>
          </a:p>
          <a:p>
            <a:pPr eaLnBrk="1" hangingPunct="1"/>
            <a:endParaRPr lang="ru-RU" sz="1600">
              <a:latin typeface="Calibri" pitchFamily="34" charset="0"/>
            </a:endParaRPr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2571750" y="1000125"/>
            <a:ext cx="4071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>
                <a:latin typeface="Calibri" pitchFamily="34" charset="0"/>
              </a:rPr>
              <a:t>С.М.Михалков           «Прогулка»</a:t>
            </a:r>
            <a:endParaRPr lang="ru-RU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D:\школа 1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1708">
            <a:off x="4868863" y="1428750"/>
            <a:ext cx="3251200" cy="24384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экологические субботники в окрестностях нашего села.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4" name="Picture 2" descr="D:\школа 1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25265">
            <a:off x="1219200" y="1246188"/>
            <a:ext cx="3251200" cy="243840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 descr="D:\школа 1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3643313"/>
            <a:ext cx="3251200" cy="243840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Рассказ о экологической ситуации в окрестностях села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Кипцы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местной газете « Слава труду» за июль 2013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6" name="Picture 2" descr="C:\Documents and Settings\Лена\Мои документы\Мои рисунки\DSCN02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25538"/>
            <a:ext cx="7345362" cy="542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Вторично использовать бытовой мусор для изготовления различных предметов: кашпо для цветов, стаканы для карандашей, кормушки для птиц, вазы для цветов, стаканчики для рассады, коробочки для пуговиц,  панно и игрушек, приспособления для полива огорода</a:t>
            </a:r>
          </a:p>
        </p:txBody>
      </p:sp>
      <p:pic>
        <p:nvPicPr>
          <p:cNvPr id="29698" name="Picture 2" descr="D:\P102066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  <p:pic>
        <p:nvPicPr>
          <p:cNvPr id="29699" name="Picture 3" descr="D:\P10208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1571625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57188"/>
            <a:ext cx="8358187" cy="626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85725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8858250" cy="664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9075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0" y="428625"/>
            <a:ext cx="52149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Цель исследования: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анализ проблемы бытовых отходов, специфики их утилизации в условиях села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3786188"/>
            <a:ext cx="4214813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714375"/>
            <a:ext cx="4352925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5214938" y="3429000"/>
            <a:ext cx="3643312" cy="1428750"/>
            <a:chOff x="5214942" y="3429000"/>
            <a:chExt cx="3643338" cy="1428760"/>
          </a:xfrm>
        </p:grpSpPr>
        <p:sp>
          <p:nvSpPr>
            <p:cNvPr id="10" name="Стрелка вверх 9"/>
            <p:cNvSpPr/>
            <p:nvPr/>
          </p:nvSpPr>
          <p:spPr>
            <a:xfrm>
              <a:off x="5214942" y="3429000"/>
              <a:ext cx="3643338" cy="1428760"/>
            </a:xfrm>
            <a:prstGeom prst="upArrow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07" name="TextBox 7"/>
            <p:cNvSpPr txBox="1">
              <a:spLocks noChangeArrowheads="1"/>
            </p:cNvSpPr>
            <p:nvPr/>
          </p:nvSpPr>
          <p:spPr bwMode="auto">
            <a:xfrm>
              <a:off x="6143636" y="3786190"/>
              <a:ext cx="178595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b="1">
                  <a:latin typeface="Times New Roman" pitchFamily="18" charset="0"/>
                  <a:cs typeface="Times New Roman" pitchFamily="18" charset="0"/>
                </a:rPr>
                <a:t>Окрестности </a:t>
              </a:r>
            </a:p>
            <a:p>
              <a:pPr algn="ctr" eaLnBrk="1" hangingPunct="1"/>
              <a:r>
                <a:rPr lang="ru-RU" b="1">
                  <a:latin typeface="Times New Roman" pitchFamily="18" charset="0"/>
                  <a:cs typeface="Times New Roman" pitchFamily="18" charset="0"/>
                </a:rPr>
                <a:t>села </a:t>
              </a:r>
            </a:p>
            <a:p>
              <a:pPr algn="ctr" eaLnBrk="1" hangingPunct="1"/>
              <a:r>
                <a:rPr lang="ru-RU" b="1">
                  <a:latin typeface="Times New Roman" pitchFamily="18" charset="0"/>
                  <a:cs typeface="Times New Roman" pitchFamily="18" charset="0"/>
                </a:rPr>
                <a:t>Кипцы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4357688" y="5357813"/>
            <a:ext cx="3214687" cy="714375"/>
            <a:chOff x="4357686" y="5357826"/>
            <a:chExt cx="3214710" cy="714380"/>
          </a:xfrm>
        </p:grpSpPr>
        <p:sp>
          <p:nvSpPr>
            <p:cNvPr id="11" name="Стрелка влево 10"/>
            <p:cNvSpPr/>
            <p:nvPr/>
          </p:nvSpPr>
          <p:spPr>
            <a:xfrm>
              <a:off x="4357686" y="5357826"/>
              <a:ext cx="3214710" cy="714380"/>
            </a:xfrm>
            <a:prstGeom prst="leftArrow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05" name="TextBox 8"/>
            <p:cNvSpPr txBox="1">
              <a:spLocks noChangeArrowheads="1"/>
            </p:cNvSpPr>
            <p:nvPr/>
          </p:nvSpPr>
          <p:spPr bwMode="auto">
            <a:xfrm>
              <a:off x="4857752" y="5500702"/>
              <a:ext cx="26432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b="1">
                  <a:latin typeface="Times New Roman" pitchFamily="18" charset="0"/>
                  <a:cs typeface="Times New Roman" pitchFamily="18" charset="0"/>
                </a:rPr>
                <a:t>Дорога на с.Кипцы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2143125"/>
            <a:ext cx="8229600" cy="34718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Узнать , как вопрос с утилизацией мусора решается в селе.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Рассортировать и взвесить мусор, накапливающийся в семье за определенный промежуток времени.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Разработать анкеты для проведения опроса, с целью изучения отношения одноклассников к этой проблеме.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Проанализировать и сделать выводы по результатам исследования.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Разработка предложений о возможных путях решения проблемы бытовых отходов.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357188" y="285750"/>
            <a:ext cx="50720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u="sng">
                <a:solidFill>
                  <a:srgbClr val="FF0000"/>
                </a:solidFill>
                <a:latin typeface="Calibri" pitchFamily="34" charset="0"/>
              </a:rPr>
              <a:t>Задачи:</a:t>
            </a:r>
            <a:r>
              <a:rPr lang="ru-RU" sz="2400" b="1">
                <a:latin typeface="Calibri" pitchFamily="34" charset="0"/>
              </a:rPr>
              <a:t> изучить теоретические основы, посвященные проблемам гарбологии: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538" y="-82550"/>
            <a:ext cx="9363076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 5"/>
          <p:cNvSpPr/>
          <p:nvPr/>
        </p:nvSpPr>
        <p:spPr>
          <a:xfrm>
            <a:off x="0" y="2071688"/>
            <a:ext cx="9001125" cy="478631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4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В природе нет мусора, 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нет и отходов, 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давайте учиться, друзья, у природы.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13"/>
            <a:ext cx="7829550" cy="36258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 жизнедеятельности    человека  образуются  отходы. Чем  дальше идет  технологический  прогресс – тем  их больше.  Эта  проблема  стала  столь серьёзной,  что  появилось  новое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направ-ление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 экологии –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гарбология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В  её рамках разрабатываются вопросы сбора, вывоза мусора, его переработки и утилизации.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285750" y="1071563"/>
            <a:ext cx="8858250" cy="3857625"/>
            <a:chOff x="328687" y="357166"/>
            <a:chExt cx="3528933" cy="5357850"/>
          </a:xfrm>
        </p:grpSpPr>
        <p:sp>
          <p:nvSpPr>
            <p:cNvPr id="5" name="Овальная выноска 4"/>
            <p:cNvSpPr/>
            <p:nvPr/>
          </p:nvSpPr>
          <p:spPr>
            <a:xfrm>
              <a:off x="357146" y="357166"/>
              <a:ext cx="3500474" cy="5357850"/>
            </a:xfrm>
            <a:prstGeom prst="wedgeEllipseCallout">
              <a:avLst>
                <a:gd name="adj1" fmla="val 50957"/>
                <a:gd name="adj2" fmla="val 2044"/>
              </a:avLst>
            </a:pr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73" name="TextBox 5"/>
            <p:cNvSpPr txBox="1">
              <a:spLocks noChangeArrowheads="1"/>
            </p:cNvSpPr>
            <p:nvPr/>
          </p:nvSpPr>
          <p:spPr bwMode="auto">
            <a:xfrm>
              <a:off x="328687" y="1647019"/>
              <a:ext cx="3357586" cy="1923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/>
              <a:r>
                <a:rPr lang="ru-RU" sz="28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Группа учащихся решила узнать,  как вопрос с утилизацией мусора решается в селе.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2-конечная звезда 5"/>
          <p:cNvSpPr/>
          <p:nvPr/>
        </p:nvSpPr>
        <p:spPr>
          <a:xfrm>
            <a:off x="214313" y="0"/>
            <a:ext cx="3786187" cy="1714500"/>
          </a:xfrm>
          <a:prstGeom prst="star12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14675" cy="1154112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Известно, что: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все начинается с малого.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Сколько мусора накапливается в каждой семье?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Они взвешивали и сортировали его в течение месяца . Полученные результаты внесли в таблицу: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8"/>
          <p:cNvGrpSpPr>
            <a:grpSpLocks/>
          </p:cNvGrpSpPr>
          <p:nvPr/>
        </p:nvGrpSpPr>
        <p:grpSpPr bwMode="auto">
          <a:xfrm>
            <a:off x="5072063" y="285750"/>
            <a:ext cx="3643312" cy="3143250"/>
            <a:chOff x="5072066" y="285728"/>
            <a:chExt cx="3643338" cy="3143272"/>
          </a:xfrm>
        </p:grpSpPr>
        <p:sp>
          <p:nvSpPr>
            <p:cNvPr id="5" name="Овальная выноска 4"/>
            <p:cNvSpPr/>
            <p:nvPr/>
          </p:nvSpPr>
          <p:spPr>
            <a:xfrm>
              <a:off x="5072066" y="285728"/>
              <a:ext cx="3643338" cy="3143272"/>
            </a:xfrm>
            <a:prstGeom prst="wedgeEllipseCallout">
              <a:avLst>
                <a:gd name="adj1" fmla="val -84501"/>
                <a:gd name="adj2" fmla="val -20636"/>
              </a:avLst>
            </a:prstGeom>
            <a:solidFill>
              <a:srgbClr val="FFFFCC"/>
            </a:solidFill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00" name="TextBox 7"/>
            <p:cNvSpPr txBox="1">
              <a:spLocks noChangeArrowheads="1"/>
            </p:cNvSpPr>
            <p:nvPr/>
          </p:nvSpPr>
          <p:spPr bwMode="auto">
            <a:xfrm>
              <a:off x="5500694" y="857232"/>
              <a:ext cx="3071834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800" b="1" i="1">
                  <a:latin typeface="Times New Roman" pitchFamily="18" charset="0"/>
                  <a:cs typeface="Times New Roman" pitchFamily="18" charset="0"/>
                </a:rPr>
                <a:t>на каждого жителя России приходится в год 300-400 кг мусора</a:t>
              </a:r>
              <a:endParaRPr lang="ru-RU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94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33" marB="45733"/>
                </a:tc>
              </a:tr>
            </a:tbl>
          </a:graphicData>
        </a:graphic>
      </p:graphicFrame>
      <p:pic>
        <p:nvPicPr>
          <p:cNvPr id="9270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38" y="928688"/>
          <a:ext cx="8001000" cy="5000625"/>
        </p:xfrm>
        <a:graphic>
          <a:graphicData uri="http://schemas.openxmlformats.org/drawingml/2006/table">
            <a:tbl>
              <a:tblPr/>
              <a:tblGrid>
                <a:gridCol w="1852612"/>
                <a:gridCol w="1228725"/>
                <a:gridCol w="1233488"/>
                <a:gridCol w="1231900"/>
                <a:gridCol w="1231900"/>
                <a:gridCol w="1222375"/>
              </a:tblGrid>
              <a:tr h="5556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мусора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Масса хлама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1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1-я неделя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2-я неделя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3-я неделя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4-я неделя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бумага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пластик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стекло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1.150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органические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остатки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1.930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1.500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2.100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1.100 г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6.630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9230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324" name="TextBox 6"/>
          <p:cNvSpPr txBox="1">
            <a:spLocks noChangeArrowheads="1"/>
          </p:cNvSpPr>
          <p:nvPr/>
        </p:nvSpPr>
        <p:spPr bwMode="auto">
          <a:xfrm>
            <a:off x="1573213" y="398463"/>
            <a:ext cx="6215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Полученные результаты вносили  в таблицу:</a:t>
            </a:r>
            <a:endParaRPr lang="ru-RU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C:\Documents and Settings\Ученик\Рабочий стол\фоны\floral-clip-art-backgrounds-for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9075" y="-165100"/>
            <a:ext cx="9363075" cy="702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блако 12"/>
          <p:cNvSpPr/>
          <p:nvPr/>
        </p:nvSpPr>
        <p:spPr>
          <a:xfrm>
            <a:off x="3500438" y="1285875"/>
            <a:ext cx="5072062" cy="3286125"/>
          </a:xfrm>
          <a:prstGeom prst="cloud">
            <a:avLst/>
          </a:prstGeom>
          <a:solidFill>
            <a:srgbClr val="FFFFCC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4643438"/>
            <a:ext cx="7786687" cy="2214562"/>
          </a:xfrm>
        </p:spPr>
        <p:txBody>
          <a:bodyPr/>
          <a:lstStyle/>
          <a:p>
            <a:pPr eaLnBrk="1" hangingPunct="1"/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значит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за месяц на одного человека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       приходится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2кг 307 г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мусора, 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за год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примерно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842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кг. 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71813" y="428625"/>
            <a:ext cx="5643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Получается, что 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семья за месяц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накапливает  </a:t>
            </a:r>
          </a:p>
          <a:p>
            <a:pPr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9 кг 230 г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мусора.</a:t>
            </a:r>
          </a:p>
        </p:txBody>
      </p:sp>
      <p:pic>
        <p:nvPicPr>
          <p:cNvPr id="25601" name="Picture 1" descr="F:\Картинки\Animated\j028362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2643188"/>
            <a:ext cx="7143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 descr="F:\Картинки\Animated\j028363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1643063"/>
            <a:ext cx="8096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 descr="F:\Картинки\Animated\j028894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8" y="2357438"/>
            <a:ext cx="11334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2643188"/>
            <a:ext cx="385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Семья состоит из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человек: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25605" name="Picture 5" descr="http://im3-tub-ru.yandex.net/i?id=436943628-28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0"/>
            <a:ext cx="2143125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954</Words>
  <Application>Microsoft Office PowerPoint</Application>
  <PresentationFormat>Экран (4:3)</PresentationFormat>
  <Paragraphs>184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Гарбологическое исследование  в условиях села</vt:lpstr>
      <vt:lpstr>Презентация PowerPoint</vt:lpstr>
      <vt:lpstr>Презентация PowerPoint</vt:lpstr>
      <vt:lpstr>Презентация PowerPoint</vt:lpstr>
      <vt:lpstr>В природе нет мусора,  нет и отходов,   давайте учиться, друзья, у природы.</vt:lpstr>
      <vt:lpstr>Презентация PowerPoint</vt:lpstr>
      <vt:lpstr>Известно, что:</vt:lpstr>
      <vt:lpstr>Презентация PowerPoint</vt:lpstr>
      <vt:lpstr>значит, за месяц на одного человека         приходится 2кг 307 г мусора,  а за год примерно 842 кг.  </vt:lpstr>
      <vt:lpstr>Презентация PowerPoint</vt:lpstr>
      <vt:lpstr>Презентация PowerPoint</vt:lpstr>
      <vt:lpstr>Из результатов анкетирования   было установлено:</vt:lpstr>
      <vt:lpstr>Презентация PowerPoint</vt:lpstr>
      <vt:lpstr>Презентация PowerPoint</vt:lpstr>
      <vt:lpstr>Из результатов анкетирования   было установлено:</vt:lpstr>
      <vt:lpstr>       Результаты не однозначны.  С одной стороны 100% всех опрошенных считают, что экологические проблемы не обошли стороной и наше село.  И только 25% старшеклассников что-то  делают для их решения и 50% ничего не делают для улучшения экологической обстановки в селе. Может, становясь старше, они  теряют оптимизм, так как не видят действенной поддержки со стороны взрослых(например, сельской администрации). На конкретных примерах видят, как реальная жизнь расходится с теоретическими выкладками. Видимо, уровень экологической культуры у представителей сельской власти не достаточен для принятия экологически правильных решений и подрастающее поколение не видит способа повлиять на происходящее с экологической ситуацией в селе. </vt:lpstr>
      <vt:lpstr>Как  сделать так, чтобы мусора стало меньше? </vt:lpstr>
      <vt:lpstr>Чтобы мусора стало меньше мы вышли на субботники </vt:lpstr>
      <vt:lpstr>Уборка  места отдыха сельчан-берег Галушкина пруда </vt:lpstr>
      <vt:lpstr>Презентация PowerPoint</vt:lpstr>
      <vt:lpstr>экологические субботники в окрестностях нашего села. </vt:lpstr>
      <vt:lpstr>Рассказ о экологической ситуации в окрестностях села Кипцы в местной газете « Слава труду» за июль 2013 г. </vt:lpstr>
      <vt:lpstr>Вторично использовать бытовой мусор для изготовления различных предметов: кашпо для цветов, стаканы для карандашей, кормушки для птиц, вазы для цветов, стаканчики для рассады, коробочки для пуговиц,  панно и игрушек, приспособления для полива огорода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Гарбологическое исследование в условиях села</dc:title>
  <dc:creator>1</dc:creator>
  <cp:lastModifiedBy>1</cp:lastModifiedBy>
  <cp:revision>41</cp:revision>
  <dcterms:modified xsi:type="dcterms:W3CDTF">2018-08-20T14:14:32Z</dcterms:modified>
</cp:coreProperties>
</file>