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60" r:id="rId4"/>
    <p:sldId id="257" r:id="rId5"/>
    <p:sldId id="261" r:id="rId6"/>
    <p:sldId id="266" r:id="rId7"/>
    <p:sldId id="262" r:id="rId8"/>
    <p:sldId id="269" r:id="rId9"/>
    <p:sldId id="274" r:id="rId10"/>
    <p:sldId id="278" r:id="rId11"/>
    <p:sldId id="272" r:id="rId12"/>
    <p:sldId id="275" r:id="rId13"/>
    <p:sldId id="277" r:id="rId14"/>
    <p:sldId id="279" r:id="rId15"/>
    <p:sldId id="281" r:id="rId16"/>
    <p:sldId id="280" r:id="rId17"/>
    <p:sldId id="276" r:id="rId18"/>
    <p:sldId id="284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6E647-7FC3-4D94-AACB-6B6D371FA18C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D6AB3-26B2-47EC-A4BB-ACA58D9C6F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DABE6-75E4-4320-BDBB-03E169906CF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DABE6-75E4-4320-BDBB-03E169906CF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E33830-9664-40C9-8F78-55EA05A812B3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75AC73-F87E-4058-A34F-415E3C9DEF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ome-edu.ru/user/uatml/00000754/histbibil/faraon/faraon.htm" TargetMode="External"/><Relationship Id="rId3" Type="http://schemas.openxmlformats.org/officeDocument/2006/relationships/hyperlink" Target="http://historic.ru/books/item/f00/s00/z0000127/st002.shtml" TargetMode="External"/><Relationship Id="rId7" Type="http://schemas.openxmlformats.org/officeDocument/2006/relationships/hyperlink" Target="http://www.brashstyle.ru/uroki.html" TargetMode="External"/><Relationship Id="rId2" Type="http://schemas.openxmlformats.org/officeDocument/2006/relationships/hyperlink" Target="http://www.husain-off.ru/hg7n/hg7-a1-1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nnales.info/egipet/avdiev/vide1_3.htm" TargetMode="External"/><Relationship Id="rId5" Type="http://schemas.openxmlformats.org/officeDocument/2006/relationships/hyperlink" Target="http://www.hurghada-life.ru/vse-chto-svyazano-s-egiptom/interesnye-fakty-o-egipte/trapeza-v-drevnem-egipte" TargetMode="External"/><Relationship Id="rId4" Type="http://schemas.openxmlformats.org/officeDocument/2006/relationships/hyperlink" Target="http://annales.info/egipet/monte/egram_08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rghada-life.ru/vse-chto-svyazano-s-egiptom/interesnye-fakty-o-egipte/trapeza-v-drevnem-egipte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4077072"/>
            <a:ext cx="6477000" cy="18288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египетского вельможи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050037"/>
            <a:ext cx="4279776" cy="685800"/>
          </a:xfrm>
        </p:spPr>
        <p:txBody>
          <a:bodyPr>
            <a:normAutofit/>
          </a:bodyPr>
          <a:lstStyle/>
          <a:p>
            <a:pPr algn="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021288"/>
            <a:ext cx="2195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Древний мир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5 класс</a:t>
            </a:r>
            <a:endParaRPr lang="ru-RU" dirty="0"/>
          </a:p>
        </p:txBody>
      </p:sp>
      <p:pic>
        <p:nvPicPr>
          <p:cNvPr id="5" name="Picture 2" descr="http://www.husain-off.ru/hg7n/images1/drm5-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423294" cy="3750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вельможи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79512" y="4869160"/>
            <a:ext cx="8136904" cy="19888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4034" name="Picture 2" descr="костюмы Новое царство  - Татьяна Ивановна Бортникова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-1" y="1340768"/>
            <a:ext cx="5752097" cy="35351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5085184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вельможи выполняли волю своего повелителя, у них в подчинении были отряды вооруженных воинов, стражники, а также писцы, которые вели учет добычи или налогов.</a:t>
            </a:r>
          </a:p>
        </p:txBody>
      </p:sp>
      <p:pic>
        <p:nvPicPr>
          <p:cNvPr id="7" name="Picture 2" descr="чиновники - Татьяна Ивановна Бортникова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5868144" y="1303475"/>
            <a:ext cx="3068191" cy="3597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Вельможа во дворце фараона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931024" y="1700808"/>
            <a:ext cx="4212976" cy="4419600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торжественных приемов фараон восседал на троне, держа жезл и плеть. 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значило, что в его руках было право властвовать и наказывать всех своих подданных.</a:t>
            </a:r>
          </a:p>
        </p:txBody>
      </p:sp>
      <p:pic>
        <p:nvPicPr>
          <p:cNvPr id="41986" name="Picture 2" descr="http://www.brashstyle.ru/files/images/history/3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1288762"/>
            <a:ext cx="5292080" cy="4809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Вельможа во дворце фараона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far06.jpg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45408" y="1700808"/>
            <a:ext cx="4098592" cy="47871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1595021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 правителю Египта приближались, подняв руки в знак обожания. </a:t>
            </a:r>
          </a:p>
          <a:p>
            <a:r>
              <a:rPr lang="ru-RU" sz="2400" b="1" dirty="0" smtClean="0"/>
              <a:t>Подойдя к трону, вставали на колени и падали лицом вниз, оставаясь в такой позе, пока фараон не прикажет встать и говорить. </a:t>
            </a:r>
          </a:p>
          <a:p>
            <a:r>
              <a:rPr lang="ru-RU" sz="2400" b="1" dirty="0" smtClean="0"/>
              <a:t>Обращаясь</a:t>
            </a:r>
            <a:r>
              <a:rPr lang="en-US" sz="2400" b="1" dirty="0" smtClean="0"/>
              <a:t> </a:t>
            </a:r>
            <a:r>
              <a:rPr lang="ru-RU" sz="2400" b="1" dirty="0" smtClean="0"/>
              <a:t>к фараону, вельможа прославлял его могущество и мудрость, заключая речь такими словами: «Да поступит повелитель так, как будет ему угодно, ибо все мы дышим воздухом лишь по его милости».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Вельможа во дворце фараона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0118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20000"/>
          </a:blip>
          <a:srcRect l="11282" r="11282"/>
          <a:stretch>
            <a:fillRect/>
          </a:stretch>
        </p:blipFill>
        <p:spPr>
          <a:xfrm>
            <a:off x="171225" y="1581945"/>
            <a:ext cx="4400775" cy="5015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6016" y="2132856"/>
            <a:ext cx="4427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почести, которыми фараон одаривал вельможу, тот приказывал перечислить в надписи на стенах своей гробницы. Часто знатные египтяне униженно называли себя ничтожными людишками, которые всем обязаны лишь благодеяниям фараона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Вельможа во дворце фараона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 flipH="1">
            <a:off x="8763000" y="1752600"/>
            <a:ext cx="57472" cy="441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700808"/>
            <a:ext cx="4211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знак особой милости вельможу могли назначить, например, «носителем царских сандалий».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если фараон гневался на вельможу, он мог отнять у него прекрасный дом с садом и самого его приказать побить палками.</a:t>
            </a:r>
          </a:p>
        </p:txBody>
      </p:sp>
      <p:pic>
        <p:nvPicPr>
          <p:cNvPr id="6" name="Рисунок 5" descr="Дом вельможи с садом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-180528" y="2060848"/>
            <a:ext cx="5004048" cy="41988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7200" cy="86995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Из книги И.Е.Ефремова «Путешествие </a:t>
            </a:r>
            <a:r>
              <a:rPr lang="ru-RU" sz="3600" b="1" dirty="0" err="1" smtClean="0"/>
              <a:t>Баурджеда</a:t>
            </a:r>
            <a:r>
              <a:rPr lang="ru-RU" sz="3600" b="1" dirty="0" smtClean="0"/>
              <a:t>».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8532440" y="1752600"/>
            <a:ext cx="230560" cy="441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«Пестрые занавеси в оконных просветах колыхались под легким ветерком. По коричневой полированной поверхности деревянных колонн пробегали слабые блики света.</a:t>
            </a:r>
            <a:br>
              <a:rPr lang="ru-RU" sz="2400" b="1" dirty="0" smtClean="0"/>
            </a:br>
            <a:r>
              <a:rPr lang="ru-RU" sz="2400" b="1" dirty="0" smtClean="0"/>
              <a:t>В комнату, тяжело ступая, вошел великий властитель, молодой фараон </a:t>
            </a:r>
            <a:r>
              <a:rPr lang="ru-RU" sz="2400" b="1" dirty="0" err="1" smtClean="0"/>
              <a:t>Джедефра</a:t>
            </a:r>
            <a:r>
              <a:rPr lang="ru-RU" sz="2400" b="1" dirty="0" smtClean="0"/>
              <a:t>. Следом за ним спешили два человека с золотыми нагрудными знаками. Они с привычной ловкостью распростерлись на полу перед фараоном. Нетерпеливое движение руки </a:t>
            </a:r>
            <a:r>
              <a:rPr lang="ru-RU" sz="2400" b="1" dirty="0" err="1" smtClean="0"/>
              <a:t>Джедефры</a:t>
            </a:r>
            <a:r>
              <a:rPr lang="ru-RU" sz="2400" b="1" dirty="0" smtClean="0"/>
              <a:t> заставило их встать. Один, высокий и худой, носивший звание хранителя царских сандалий, снял с ног фараона сандалии из позолоченной кожи. Другой, смотритель ларца с притираниями, осторожно освободил </a:t>
            </a:r>
            <a:r>
              <a:rPr lang="ru-RU" sz="2400" b="1" dirty="0" err="1" smtClean="0"/>
              <a:t>Джедефру</a:t>
            </a:r>
            <a:r>
              <a:rPr lang="ru-RU" sz="2400" b="1" dirty="0" smtClean="0"/>
              <a:t> от тяжелого парика, прикрытого полосатым чехлом и двойной короной — </a:t>
            </a:r>
            <a:r>
              <a:rPr lang="ru-RU" sz="2400" b="1" dirty="0" err="1" smtClean="0"/>
              <a:t>пшентом</a:t>
            </a:r>
            <a:r>
              <a:rPr lang="ru-RU" sz="2400" b="1" dirty="0" smtClean="0"/>
              <a:t>, снял футляр, заменявший бороду. Фараон с облегчением провел ладонью по гладко выбритой голове».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Вельможа во дворце фараона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2226" name="Picture 2" descr="Боги Древнего Египта - Татьяна Ивановна Бортникова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 l="5454" t="3501" r="7273" b="4333"/>
          <a:stretch>
            <a:fillRect/>
          </a:stretch>
        </p:blipFill>
        <p:spPr bwMode="auto">
          <a:xfrm>
            <a:off x="179512" y="735819"/>
            <a:ext cx="3816424" cy="6122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6016" y="2276872"/>
            <a:ext cx="4248472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только простые египтяне должны были исполнять все приказы фараона и угождать его прихотям. 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и вельмож считал своими слугами.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220072" y="428604"/>
            <a:ext cx="3638208" cy="614366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6" name="Прямоугольник 5"/>
          <p:cNvSpPr/>
          <p:nvPr/>
        </p:nvSpPr>
        <p:spPr>
          <a:xfrm>
            <a:off x="1691680" y="1772816"/>
            <a:ext cx="6984776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buFont typeface="Marlett" pitchFamily="2" charset="2"/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отличалась жизнь вельможи от жизни земледельцев и ремесленников?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4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1093341" cy="1219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§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7 -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§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8, вопросы и задания на с. 43.</a:t>
            </a:r>
          </a:p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Индивидуальное задание: подготовить пересказ текста «Приключения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Синухета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».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687789" cy="133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83568" y="2743200"/>
            <a:ext cx="7811145" cy="3566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>
                <a:hlinkClick r:id="rId2"/>
              </a:rPr>
              <a:t> </a:t>
            </a:r>
            <a:r>
              <a:rPr lang="en-US" sz="1600" dirty="0" smtClean="0">
                <a:hlinkClick r:id="rId2"/>
              </a:rPr>
              <a:t>http://www.husain-off.ru/hg7n/hg7-a1-11.html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3"/>
              </a:rPr>
              <a:t>http://historic.ru/books/item/f00/s00/z0000127/st002.shtml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4"/>
              </a:rPr>
              <a:t>http://annales.info/egipet/monte/egram_08.htm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5"/>
              </a:rPr>
              <a:t>http://www.hurghada-life.ru/vse-chto-svyazano-s-egiptom/interesnye-fakty-o-egipte/trapeza-v-drevnem-egipte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6"/>
              </a:rPr>
              <a:t>http://annales.info/egipet/avdiev/vide1_3.htm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7"/>
              </a:rPr>
              <a:t>http://www.brashstyle.ru/uroki.html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8"/>
              </a:rPr>
              <a:t>http://www.home-edu.ru/user/uatml/00000754/histbibil/faraon/faraon.htm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en-US" sz="1600" dirty="0" smtClean="0">
                <a:hlinkClick r:id="rId8"/>
              </a:rPr>
              <a:t>http://www.home-edu.ru/user/uatml/00000754/histbibil/faraon/faraon.htm</a:t>
            </a: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чём могут рассказать гробницы вельмож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427984" y="1916832"/>
            <a:ext cx="2390800" cy="441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556792"/>
            <a:ext cx="39604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Для вельможи еще при его жизни строили каменную </a:t>
            </a:r>
            <a:r>
              <a:rPr lang="ru-RU" sz="2200" b="1" i="1" u="sng" dirty="0" smtClean="0"/>
              <a:t>гробницу</a:t>
            </a:r>
            <a:r>
              <a:rPr lang="ru-RU" sz="2200" b="1" i="1" dirty="0" smtClean="0"/>
              <a:t>, </a:t>
            </a:r>
            <a:r>
              <a:rPr lang="ru-RU" sz="2200" b="1" dirty="0" smtClean="0"/>
              <a:t>стены которой украшали надписями, рисунками и рельефами. </a:t>
            </a:r>
          </a:p>
          <a:p>
            <a:r>
              <a:rPr lang="ru-RU" sz="2200" b="1" dirty="0" smtClean="0"/>
              <a:t>Египтяне верили, что все нарисованное и высеченное из камня чудесным образом может ожить. Стены художники расписывали красочными картинами, на которых изображали природу Египта, полевые работы, охоту на зверей и птиц, военные отряды, сражения. </a:t>
            </a:r>
            <a:endParaRPr lang="ru-RU" sz="2200" b="1" dirty="0"/>
          </a:p>
        </p:txBody>
      </p:sp>
      <p:pic>
        <p:nvPicPr>
          <p:cNvPr id="6" name="Picture 2" descr="http://www.husain-off.ru/hg7n/images1/drm5-098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1844824"/>
            <a:ext cx="4808786" cy="43650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899592" y="6309320"/>
            <a:ext cx="3291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Вход в гробницу вельможи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772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чём могут рассказать гробницы вельмож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932040" y="1772816"/>
            <a:ext cx="4032448" cy="309634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 Древнем Египте кладбища городов или «царство мёртвых» находилось на западе, на окраине Ливийской пустыни. 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Почему страна мёртвых - </a:t>
            </a:r>
            <a:r>
              <a:rPr lang="ru-RU" sz="2400" b="1" dirty="0" err="1" smtClean="0">
                <a:solidFill>
                  <a:srgbClr val="C00000"/>
                </a:solidFill>
              </a:rPr>
              <a:t>Аментис</a:t>
            </a:r>
            <a:r>
              <a:rPr lang="ru-RU" sz="2400" b="1" dirty="0" smtClean="0">
                <a:solidFill>
                  <a:srgbClr val="C00000"/>
                </a:solidFill>
              </a:rPr>
              <a:t>- находилась на западе?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8674" name="Picture 2" descr="http://t2.gstatic.com/images?q=tbn:ANd9GcQ9Zo8KHMenVxpoq-Tx74By6hWG6bWQtMKW85PxoXUUcCLhI7zcbPL3BcAoeA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1228794"/>
            <a:ext cx="5220072" cy="5629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077072"/>
            <a:ext cx="1093341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усадьбе вельможи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husain-off.ru/hg7n/images1/drm5-064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899592" y="1340768"/>
            <a:ext cx="7423294" cy="37507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0" y="4725144"/>
            <a:ext cx="8892480" cy="17008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Вельможа жил в большом и красивом доме, построенном из сырцового кирпича. Рядом с домом находился пруд и фруктовый сад, спасавший  от изнурительной жары. При виллах имелись собственные угодья и все необходимые хозяйственные службы: кухни, зернохранилища, пекарни, бойни, пивоварни, различные мастерские.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Похвала хозяину дома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628800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Приходящие в дом гости начинали с обращения к хозяину дома:</a:t>
            </a:r>
          </a:p>
          <a:p>
            <a:pPr algn="ctr"/>
            <a:r>
              <a:rPr lang="ru-RU" sz="2400" b="1" i="1" dirty="0" smtClean="0"/>
              <a:t>«Да </a:t>
            </a:r>
            <a:r>
              <a:rPr lang="ru-RU" sz="2400" b="1" i="1" dirty="0"/>
              <a:t>будет в твоем сердце милость Амона! Да ниспошлет он тебе счастливую старость! Да проведешь ты жизнь в радости и достигнешь почета! Губы твои здоровы, члены твои могучи. Твой глаз видит далеко. Одежды на тебе льняные. Ты садишься в колесницу, в руке твоей хлыст с золотой рукояткой, вожжи у тебя новые, в упряжке — сирийские жеребцы… Рот твой наполнен вином и пивом, хлебом, мясом и пирожками… Ты нерушим, и враги твои падают. Что о тебе плохое сказали — не существует».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усадьбе вельможи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Знатная семья. Факсимильная копия росписи из гробницы Ипуи в Дейр эль-Мединэ. 13 в. до н.э.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 l="22076" r="22076"/>
          <a:stretch>
            <a:fillRect/>
          </a:stretch>
        </p:blipFill>
        <p:spPr>
          <a:xfrm>
            <a:off x="755576" y="908720"/>
            <a:ext cx="3456384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http://hurghada-life.ru/wp-content/uploads/2012/05/Scafandr-s-jpg_qh34cqeo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4621970" y="908720"/>
            <a:ext cx="3776695" cy="4192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0" y="5013176"/>
            <a:ext cx="9144000" cy="1268760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/>
              <a:t>За обедом вельможе и гостям подавали на подносах фрукты и овощи, хлеб, пирожки с финиками и мёдом, молоко. Пирующие брали пищу руками с невысокого столика на одной ножке. Руки пачкались, поэтому слуги подносили не только еду и напитки, но также тазы и полотенца для омовения рук.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усадьбе вельможи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hurghada-life.ru/wp-content/uploads/2012/05/event-image-poster_0c5cf239-cc2b-4a82-ab08-d96ff4c1948b-200x300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55509" y="944724"/>
            <a:ext cx="3840427" cy="5760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95936" y="1595021"/>
            <a:ext cx="48965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Праздники древних египтян проходили под  музыкальную программу. Музыканты, одетые одинаково,  в белых юбках, с украшениями на груди и руках проходили в центр зала. Они держали инструменты: арфы, лиры, флейты и небольшие барабаны. Рассаживались они на полу и начинали играть — сначала флейты, затем подключались арфы и лиры, а барабаны отбивали ритм. Песни </a:t>
            </a:r>
            <a:r>
              <a:rPr lang="ru-RU" sz="2400" b="1" dirty="0" smtClean="0"/>
              <a:t>восхваляли </a:t>
            </a:r>
            <a:r>
              <a:rPr lang="ru-RU" sz="2400" b="1" dirty="0"/>
              <a:t>бога Амона-Ра.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934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6480720" cy="869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вельможи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7092280" cy="5373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7380312" y="1752600"/>
            <a:ext cx="1382688" cy="441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412776"/>
            <a:ext cx="5400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Фараон давал вельможам различные поручения. </a:t>
            </a:r>
            <a:endParaRPr lang="en-US" sz="2400" b="1" dirty="0" smtClean="0"/>
          </a:p>
          <a:p>
            <a:r>
              <a:rPr lang="ru-RU" sz="2400" b="1" dirty="0" smtClean="0"/>
              <a:t>Один распоряжался работами в каменоломнях, откуда привозили камень для строительства гробниц. </a:t>
            </a:r>
            <a:endParaRPr lang="en-US" sz="2400" b="1" dirty="0" smtClean="0"/>
          </a:p>
          <a:p>
            <a:r>
              <a:rPr lang="ru-RU" sz="2400" b="1" dirty="0" smtClean="0"/>
              <a:t>Другой вершил суд и расправу, разбирая дело о заговоре тайных врагов фараона во дворце. </a:t>
            </a:r>
            <a:endParaRPr lang="en-US" sz="2400" b="1" dirty="0" smtClean="0"/>
          </a:p>
          <a:p>
            <a:r>
              <a:rPr lang="ru-RU" sz="2400" b="1" dirty="0" smtClean="0"/>
              <a:t>Третий следил за тем, чтобы земледельцы исправно сдавали зерно в казну фараона. </a:t>
            </a:r>
            <a:endParaRPr lang="en-US" sz="2400" b="1" dirty="0" smtClean="0"/>
          </a:p>
          <a:p>
            <a:r>
              <a:rPr lang="ru-RU" sz="2400" b="1" dirty="0" smtClean="0"/>
              <a:t>Четвертый в стихах сообщал о том, как он возглавлял военный поход в пограничную с Египтом область Азии</a:t>
            </a:r>
            <a:r>
              <a:rPr lang="en-US" sz="2400" b="1" dirty="0" smtClean="0"/>
              <a:t>.</a:t>
            </a:r>
            <a:endParaRPr lang="ru-RU" sz="2400" b="1" dirty="0" smtClean="0"/>
          </a:p>
        </p:txBody>
      </p:sp>
      <p:pic>
        <p:nvPicPr>
          <p:cNvPr id="6" name="Picture 8" descr="http://t0.gstatic.com/images?q=tbn:ANd9GcRvoDc0pHzuKmnZkJn_wfoYmuR8x8u8MXO0HbtYloJ8LdgCH06S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6906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вельможи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484784"/>
            <a:ext cx="9144000" cy="5373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64704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гробнице одного из вельмож есть надпись.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ней рассказывается, как фараон послал его с военным отрядом в глубь Африки, чтобы добыть слоновую кость, черное дерево и разнообразные душистые вещества —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благовония. </a:t>
            </a:r>
            <a:endParaRPr lang="en-US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возвращении вельможи владыка Египта дал ему еще более сложное поручение — привезти черного карлика, который исполнял бы перед фараоном священные пляски и веселил его сердце.</a:t>
            </a:r>
          </a:p>
        </p:txBody>
      </p:sp>
      <p:pic>
        <p:nvPicPr>
          <p:cNvPr id="51202" name="Picture 2" descr="http://annales.info/egipet/avdiev/1_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7057851" cy="3717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361</TotalTime>
  <Words>712</Words>
  <Application>Microsoft Office PowerPoint</Application>
  <PresentationFormat>Экран (4:3)</PresentationFormat>
  <Paragraphs>68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Жизнь египетского вельможи</vt:lpstr>
      <vt:lpstr>О чём могут рассказать гробницы вельмож</vt:lpstr>
      <vt:lpstr>О чём могут рассказать гробницы вельмож</vt:lpstr>
      <vt:lpstr>В усадьбе вельможи</vt:lpstr>
      <vt:lpstr>Похвала хозяину дома</vt:lpstr>
      <vt:lpstr>В усадьбе вельможи</vt:lpstr>
      <vt:lpstr>В усадьбе вельможи</vt:lpstr>
      <vt:lpstr>Служба вельможи</vt:lpstr>
      <vt:lpstr>Служба вельможи</vt:lpstr>
      <vt:lpstr>Служба вельможи</vt:lpstr>
      <vt:lpstr>Вельможа во дворце фараона</vt:lpstr>
      <vt:lpstr>Вельможа во дворце фараона</vt:lpstr>
      <vt:lpstr>Вельможа во дворце фараона</vt:lpstr>
      <vt:lpstr>Вельможа во дворце фараона</vt:lpstr>
      <vt:lpstr>Из книги И.Е.Ефремова «Путешествие Баурджеда». </vt:lpstr>
      <vt:lpstr>Вельможа во дворце фараона</vt:lpstr>
      <vt:lpstr>Слайд 17</vt:lpstr>
      <vt:lpstr>Домашнее задание</vt:lpstr>
      <vt:lpstr>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египетского вельможи</dc:title>
  <dc:creator>Sony</dc:creator>
  <cp:lastModifiedBy>Admin</cp:lastModifiedBy>
  <cp:revision>40</cp:revision>
  <dcterms:created xsi:type="dcterms:W3CDTF">2012-10-10T16:59:34Z</dcterms:created>
  <dcterms:modified xsi:type="dcterms:W3CDTF">2018-08-19T13:55:43Z</dcterms:modified>
</cp:coreProperties>
</file>