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9" r:id="rId3"/>
    <p:sldId id="260" r:id="rId4"/>
    <p:sldId id="258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56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33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C4FF4-6EE1-4A76-9B8F-B2F594D6C874}" type="datetimeFigureOut">
              <a:rPr lang="ru-RU"/>
              <a:pPr>
                <a:defRPr/>
              </a:pPr>
              <a:t>12.09.2018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7A747-1B53-4B3F-B8D2-D8AB0E128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BD201-5F9C-4593-BEFD-74C971F0B552}" type="datetimeFigureOut">
              <a:rPr lang="ru-RU"/>
              <a:pPr>
                <a:defRPr/>
              </a:pPr>
              <a:t>12.09.2018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2E6F0-797A-404D-B2F0-96032D2C1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A3035-02C7-4538-A480-C6887B19F5A6}" type="datetimeFigureOut">
              <a:rPr lang="ru-RU"/>
              <a:pPr>
                <a:defRPr/>
              </a:pPr>
              <a:t>12.09.2018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8664C-3B03-4311-A452-8E87A1DF2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2DDE1-E9F2-4B50-AB95-1A36B28481DE}" type="datetimeFigureOut">
              <a:rPr lang="ru-RU"/>
              <a:pPr>
                <a:defRPr/>
              </a:pPr>
              <a:t>12.09.2018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7BA6C-DE82-4922-A007-5CB817EE4E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11FA9-72D4-4D0D-AA04-5200C8F96D1C}" type="datetimeFigureOut">
              <a:rPr lang="ru-RU"/>
              <a:pPr>
                <a:defRPr/>
              </a:pPr>
              <a:t>12.09.2018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BFCBB-F7D8-4AD9-B5F9-93687358C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AA105-3B9A-485F-A7BD-B3B1C1BFF994}" type="datetimeFigureOut">
              <a:rPr lang="ru-RU"/>
              <a:pPr>
                <a:defRPr/>
              </a:pPr>
              <a:t>12.09.2018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17202-91A5-4841-8837-12B3422A9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3E727-7E97-4B76-A273-97C117DFD6DE}" type="datetimeFigureOut">
              <a:rPr lang="ru-RU"/>
              <a:pPr>
                <a:defRPr/>
              </a:pPr>
              <a:t>12.09.2018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140D1-42AB-456C-B3EB-2E58162D2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FDA9A-A9AF-4522-BA4E-959710ABA8F2}" type="datetimeFigureOut">
              <a:rPr lang="ru-RU"/>
              <a:pPr>
                <a:defRPr/>
              </a:pPr>
              <a:t>12.09.2018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4C3DF-49FF-4AA4-A1AB-8615103FA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C31E6-6AC6-4E62-806B-D0CB1E8C6262}" type="datetimeFigureOut">
              <a:rPr lang="ru-RU"/>
              <a:pPr>
                <a:defRPr/>
              </a:pPr>
              <a:t>12.09.2018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0E188-B191-46AC-99B7-5113417AE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59BE0-226E-4980-AAF5-F1A9DF7C7AE8}" type="datetimeFigureOut">
              <a:rPr lang="ru-RU"/>
              <a:pPr>
                <a:defRPr/>
              </a:pPr>
              <a:t>12.09.2018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8319C-EFFD-43A6-A723-9E31BBA50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4FB44-2B3A-4EA5-B708-4FEB9F41BBF1}" type="datetimeFigureOut">
              <a:rPr lang="ru-RU"/>
              <a:pPr>
                <a:defRPr/>
              </a:pPr>
              <a:t>12.09.2018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51498-F984-481A-8E8C-4DDFA9BC9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linda6035.ucoz.ru/" TargetMode="Externa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 cstate="email">
            <a:duotone>
              <a:prstClr val="black"/>
              <a:schemeClr val="accent5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 userDrawn="1"/>
        </p:nvSpPr>
        <p:spPr>
          <a:xfrm>
            <a:off x="1500166" y="142852"/>
            <a:ext cx="7500990" cy="6572296"/>
          </a:xfrm>
          <a:prstGeom prst="rect">
            <a:avLst/>
          </a:prstGeom>
          <a:blipFill>
            <a:blip r:embed="rId13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Прямоугольник 32"/>
          <p:cNvSpPr/>
          <p:nvPr userDrawn="1"/>
        </p:nvSpPr>
        <p:spPr>
          <a:xfrm>
            <a:off x="142844" y="142852"/>
            <a:ext cx="1214446" cy="6572296"/>
          </a:xfrm>
          <a:prstGeom prst="rect">
            <a:avLst/>
          </a:prstGeom>
          <a:blipFill>
            <a:blip r:embed="rId13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0" name="Рисунок 39" descr="0_b4102_1793a431_S.png"/>
          <p:cNvPicPr>
            <a:picLocks noChangeAspect="1"/>
          </p:cNvPicPr>
          <p:nvPr userDrawn="1"/>
        </p:nvPicPr>
        <p:blipFill>
          <a:blip r:embed="rId14" cstate="email"/>
          <a:stretch>
            <a:fillRect/>
          </a:stretch>
        </p:blipFill>
        <p:spPr>
          <a:xfrm>
            <a:off x="214282" y="3071810"/>
            <a:ext cx="522290" cy="456133"/>
          </a:xfrm>
          <a:prstGeom prst="rect">
            <a:avLst/>
          </a:prstGeom>
        </p:spPr>
      </p:pic>
      <p:sp>
        <p:nvSpPr>
          <p:cNvPr id="10" name="Прямоугольник 9"/>
          <p:cNvSpPr/>
          <p:nvPr userDrawn="1"/>
        </p:nvSpPr>
        <p:spPr>
          <a:xfrm>
            <a:off x="142844" y="6500834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15"/>
              </a:rPr>
              <a:t>http://linda6035.ucoz.ru/</a:t>
            </a:r>
            <a:endParaRPr lang="ru-RU" sz="8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img-fotki.yandex.ru/get/9299/134091466.f5/0_d4d6e_ccd0a668_S"/>
          <p:cNvPicPr>
            <a:picLocks noChangeAspect="1" noChangeArrowheads="1"/>
          </p:cNvPicPr>
          <p:nvPr userDrawn="1"/>
        </p:nvPicPr>
        <p:blipFill>
          <a:blip r:embed="rId16" cstate="email"/>
          <a:srcRect/>
          <a:stretch>
            <a:fillRect/>
          </a:stretch>
        </p:blipFill>
        <p:spPr bwMode="auto">
          <a:xfrm flipH="1">
            <a:off x="285720" y="5072074"/>
            <a:ext cx="1009650" cy="1428750"/>
          </a:xfrm>
          <a:prstGeom prst="rect">
            <a:avLst/>
          </a:prstGeom>
          <a:noFill/>
        </p:spPr>
      </p:pic>
      <p:pic>
        <p:nvPicPr>
          <p:cNvPr id="17412" name="Picture 4" descr="http://img-fotki.yandex.ru/get/6613/134091466.a/0_8eae3_6ea58e84_S"/>
          <p:cNvPicPr>
            <a:picLocks noChangeAspect="1" noChangeArrowheads="1"/>
          </p:cNvPicPr>
          <p:nvPr userDrawn="1"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285720" y="1500174"/>
            <a:ext cx="1071570" cy="1190633"/>
          </a:xfrm>
          <a:prstGeom prst="rect">
            <a:avLst/>
          </a:prstGeom>
          <a:noFill/>
        </p:spPr>
      </p:pic>
      <p:pic>
        <p:nvPicPr>
          <p:cNvPr id="17414" name="Picture 6" descr="http://img-fotki.yandex.ru/get/9300/134091466.c5/0_c98b9_19d24419_S"/>
          <p:cNvPicPr>
            <a:picLocks noChangeAspect="1" noChangeArrowheads="1"/>
          </p:cNvPicPr>
          <p:nvPr userDrawn="1"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142844" y="0"/>
            <a:ext cx="1214446" cy="1214446"/>
          </a:xfrm>
          <a:prstGeom prst="rect">
            <a:avLst/>
          </a:prstGeom>
          <a:noFill/>
        </p:spPr>
      </p:pic>
      <p:pic>
        <p:nvPicPr>
          <p:cNvPr id="17418" name="Picture 10" descr="http://img-fotki.yandex.ru/get/4904/134091466.f5/0_d4d6d_4740c1eb_S"/>
          <p:cNvPicPr>
            <a:picLocks noChangeAspect="1" noChangeArrowheads="1"/>
          </p:cNvPicPr>
          <p:nvPr userDrawn="1"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142844" y="3000372"/>
            <a:ext cx="1176112" cy="642942"/>
          </a:xfrm>
          <a:prstGeom prst="rect">
            <a:avLst/>
          </a:prstGeom>
          <a:noFill/>
        </p:spPr>
      </p:pic>
      <p:pic>
        <p:nvPicPr>
          <p:cNvPr id="17420" name="Picture 12" descr="http://img-fotki.yandex.ru/get/9558/134091466.9a/0_c0378_bebb161_S"/>
          <p:cNvPicPr>
            <a:picLocks noChangeAspect="1" noChangeArrowheads="1"/>
          </p:cNvPicPr>
          <p:nvPr userDrawn="1"/>
        </p:nvPicPr>
        <p:blipFill>
          <a:blip r:embed="rId20" cstate="email"/>
          <a:srcRect/>
          <a:stretch>
            <a:fillRect/>
          </a:stretch>
        </p:blipFill>
        <p:spPr bwMode="auto">
          <a:xfrm>
            <a:off x="214282" y="4000504"/>
            <a:ext cx="1043121" cy="78581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10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img-fotki.yandex.ru/get/19/108950446.6d/0_b4102_1793a431_S" TargetMode="External"/><Relationship Id="rId3" Type="http://schemas.openxmlformats.org/officeDocument/2006/relationships/hyperlink" Target="http://img-fotki.yandex.ru/get/9299/134091466.f5/0_d4d6e_ccd0a668_S" TargetMode="External"/><Relationship Id="rId7" Type="http://schemas.openxmlformats.org/officeDocument/2006/relationships/hyperlink" Target="http://img-fotki.yandex.ru/get/9558/134091466.9a/0_c0378_bebb161_S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mg-fotki.yandex.ru/get/4904/134091466.f5/0_d4d6d_4740c1eb_S" TargetMode="External"/><Relationship Id="rId5" Type="http://schemas.openxmlformats.org/officeDocument/2006/relationships/hyperlink" Target="http://img-fotki.yandex.ru/get/9300/134091466.c5/0_c98b9_19d24419_S" TargetMode="External"/><Relationship Id="rId4" Type="http://schemas.openxmlformats.org/officeDocument/2006/relationships/hyperlink" Target="http://img-fotki.yandex.ru/get/6613/134091466.a/0_8eae3_6ea58e84_S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475656" y="1484784"/>
            <a:ext cx="7416824" cy="4152657"/>
            <a:chOff x="472795" y="1155999"/>
            <a:chExt cx="7999280" cy="4713247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628121" y="1155999"/>
              <a:ext cx="7843954" cy="24103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4400" b="1" smtClean="0">
                  <a:ln w="19050">
                    <a:solidFill>
                      <a:srgbClr val="7030A0"/>
                    </a:solidFill>
                    <a:prstDash val="solid"/>
                  </a:ln>
                  <a:solidFill>
                    <a:srgbClr val="7030A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Исследовательская деятельность </a:t>
              </a:r>
              <a:r>
                <a:rPr lang="ru-RU" sz="4400" b="1" dirty="0" smtClean="0">
                  <a:ln w="19050">
                    <a:solidFill>
                      <a:srgbClr val="7030A0"/>
                    </a:solidFill>
                    <a:prstDash val="solid"/>
                  </a:ln>
                  <a:solidFill>
                    <a:srgbClr val="7030A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с детьми средней группы </a:t>
              </a:r>
            </a:p>
            <a:p>
              <a:pPr algn="ctr">
                <a:defRPr/>
              </a:pPr>
              <a:r>
                <a:rPr lang="ru-RU" sz="4400" b="1" dirty="0" smtClean="0">
                  <a:ln w="19050">
                    <a:solidFill>
                      <a:srgbClr val="7030A0"/>
                    </a:solidFill>
                    <a:prstDash val="solid"/>
                  </a:ln>
                  <a:solidFill>
                    <a:srgbClr val="7030A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в детском саду</a:t>
              </a:r>
              <a:endParaRPr lang="ru-RU" sz="4400" b="1" dirty="0">
                <a:ln w="19050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472795" y="4506878"/>
              <a:ext cx="5048089" cy="136236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24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Подготовила: </a:t>
              </a:r>
            </a:p>
            <a:p>
              <a:pPr algn="ctr">
                <a:defRPr/>
              </a:pPr>
              <a:r>
                <a:rPr lang="ru-RU" sz="24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Павлова Татьяна Викторовна,</a:t>
              </a:r>
            </a:p>
            <a:p>
              <a:pPr algn="ctr">
                <a:defRPr/>
              </a:pPr>
              <a:r>
                <a:rPr lang="ru-RU" sz="24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  воспитатель </a:t>
              </a:r>
              <a:r>
                <a:rPr lang="en-US" sz="24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I </a:t>
              </a:r>
              <a:r>
                <a:rPr lang="ru-RU" sz="24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КК</a:t>
              </a:r>
              <a:endPara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907704" y="332656"/>
            <a:ext cx="6696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МБДОУ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«Детский сад общеразвивающего вида № 115»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07904" y="6237312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Воронеж – 2018 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ХХХХХХ\Downloads\1_html_e60fbc0 (1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4077072"/>
            <a:ext cx="2457246" cy="252153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188640"/>
            <a:ext cx="741682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Одно из направлений детской экспериментальной деятельности, которое мы активно используем – опыты.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Опыты проводим как на занятиях, так и в свободной деятельности. Дети с огромным удовольствием исследуют материалы и узнают, что: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403648" y="2132856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бумага рвется, мнется, не разглаживается, в воде намокает 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D:\Новая папка (2)\P_20180213_1056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996952"/>
            <a:ext cx="3675901" cy="2067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580112" y="2924944"/>
            <a:ext cx="35638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вода прозрачная, не имеет формы, умеет переливаться, испаряться 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5" name="Picture 3" descr="D:\Новая папка (2)\P_20180213_1039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43578" y="4077072"/>
            <a:ext cx="3584398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260648"/>
            <a:ext cx="4248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«Где прячется воздух»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D:\Новая папка (2)\P_20180213_1036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836712"/>
            <a:ext cx="3328370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79" name="Picture 3" descr="D:\Новая папка (2)\P_20180213_1033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340768"/>
            <a:ext cx="3475878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220072" y="836712"/>
            <a:ext cx="35283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Д/И «Угадай, что внутри»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0" name="Picture 4" descr="D:\Новая папка (2)\P_20180213_1047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3501008"/>
            <a:ext cx="3563888" cy="2004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547664" y="299695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«Что растворяется в воде»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1" name="Picture 5" descr="D:\Новая папка (2)\P_20180213_10342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4509120"/>
            <a:ext cx="3675900" cy="2067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5436096" y="4077072"/>
            <a:ext cx="3384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Д/И «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Гладкий-шершавый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D:\Новая папка (2)\P_20180213_1052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332656"/>
            <a:ext cx="2160240" cy="38404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1763688" y="404664"/>
            <a:ext cx="6480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Посадка и наблюдение за луком 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D:\Новая папка (2)\P_20180213_1112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7" y="1340768"/>
            <a:ext cx="4096455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3" name="Picture 3" descr="D:\Новая папка (2)\P_20180213_1112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4293096"/>
            <a:ext cx="4059943" cy="2283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404664"/>
            <a:ext cx="734481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Наш опыт показал, что экспериментальная деятельность вовлекает, «притягивает» к себе не только дошкольников, но и их родителей. С этой целью мы проводим родительские собрания, консультации, буклеты и памятки для родителей: «Чего нельзя и что нужно делать для поддержания интереса детей к экспериментированию», «Как помочь маленькому исследователю», «Занимательные опыты на кухне»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8" name="Picture 4" descr="Занимательные опыты на кухн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3212976"/>
            <a:ext cx="1965335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0" name="Picture 6" descr="http://900igr.net/up/datas/253218/0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2708920"/>
            <a:ext cx="2627784" cy="19708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4" name="Picture 10" descr="http://www.sadik140.ru/pic.php?full=1&amp;src=chego-nelzy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2564904"/>
            <a:ext cx="1905452" cy="269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6" name="Picture 12" descr="http://93zwezdochka.ucoz.ru/kartinki/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4164223"/>
            <a:ext cx="1904877" cy="26937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764704"/>
            <a:ext cx="68407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AutoShape 2" descr="http://tvoivolgorechensk.ru/wp-content/uploads/2017/08/book-1170x65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://tvoivolgorechensk.ru/wp-content/uploads/2017/08/book-1170x65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http://tvoivolgorechensk.ru/wp-content/uploads/2017/08/book-1170x65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 descr="http://lisichanskdnz.usite.pro/Literatura/book-1170x65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9792" y="2060848"/>
            <a:ext cx="5352529" cy="2982777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642918"/>
            <a:ext cx="7416824" cy="389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Интернет-ресурсы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>
              <a:defRPr/>
            </a:pPr>
            <a:r>
              <a:rPr lang="ru-RU" sz="2000" dirty="0" smtClean="0">
                <a:solidFill>
                  <a:prstClr val="black"/>
                </a:solidFill>
                <a:latin typeface="Monotype Corsiva" pitchFamily="66" charset="0"/>
              </a:rPr>
              <a:t>источник шаблона: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Фокина Лидия Петровна учитель начальных классов</a:t>
            </a:r>
          </a:p>
          <a:p>
            <a:pPr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МКОУ «СОШ ст. Евсино» 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Искитимского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района Новосибирской области</a:t>
            </a:r>
            <a:endParaRPr lang="ru-RU" sz="2000" dirty="0" smtClean="0"/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prstClr val="black"/>
                </a:solidFill>
                <a:latin typeface="Monotype Corsiva" pitchFamily="66" charset="0"/>
              </a:rPr>
              <a:t>Сайт </a:t>
            </a:r>
            <a:r>
              <a:rPr lang="en-US" sz="2000" dirty="0" smtClean="0">
                <a:solidFill>
                  <a:prstClr val="black"/>
                </a:solidFill>
                <a:latin typeface="Monotype Corsiva" pitchFamily="66" charset="0"/>
                <a:hlinkClick r:id="rId2"/>
              </a:rPr>
              <a:t>http://linda6035.ucoz.ru/</a:t>
            </a:r>
            <a:r>
              <a:rPr lang="ru-RU" sz="2000" dirty="0" smtClean="0">
                <a:solidFill>
                  <a:prstClr val="black"/>
                </a:solidFill>
                <a:latin typeface="Monotype Corsiva" pitchFamily="66" charset="0"/>
              </a:rPr>
              <a:t>  </a:t>
            </a:r>
            <a:r>
              <a:rPr lang="ru-RU" sz="2000" dirty="0" smtClean="0">
                <a:latin typeface="Monotype Corsiva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Микроскоп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http://img-fotki.yandex.ru/get/9299/134091466.f5/0_d4d6e_ccd0a668_S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Колбы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http://img-fotki.yandex.ru/get/6613/134091466.a/0_8eae3_6ea58e84_S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Пробирки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http://img-fotki.yandex.ru/get/9300/134091466.c5/0_c98b9_19d24419_S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Горелка 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http://img-fotki.yandex.ru/get/4904/134091466.f5/0_d4d6d_4740c1eb_S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Колбы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http://img-fotki.yandex.ru/get/9558/134091466.9a/0_c0378_bebb161_S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Блокнот с ручкой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http://img-fotki.yandex.ru/get/19/108950446.6d/0_b4102_1793a431_S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63888" y="188640"/>
            <a:ext cx="540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«Скажи мне – и я забуду, покажи мне – и я запомню, дай мне сделать – и я пойму»</a:t>
            </a:r>
          </a:p>
          <a:p>
            <a:pPr algn="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          Конфуций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7664" y="1412776"/>
            <a:ext cx="734481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Исследовательская активность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естественное состояние ребенка, он настроен на познание мира, он хочет все знать, исследовать, открыть, изучить – значит сделать шаг в неизведанное. Это огромная возможность для детей думать, пробовать, экспериментировать, а, самое главное,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самовыражаться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Одним из эффективных методов познания закономерностей и явлений окружающего мира является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метод экспериментирования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который относится к познавательно-речевому развитию.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Детское экспериментирование тесно связано с другими видами деятельности – наблюдением, развитием речи.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В процессе экспериментирования словарь детей пополняется словами, обозначающими сенсорные признаки свойства, явления или объекта природы (цвет, форма, величина: мнётся - ломается, высоко - низко - далеко, мягкий - твёрдый - тёплый и прочее).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19672" y="260648"/>
            <a:ext cx="7056784" cy="6192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spc="100" dirty="0" smtClean="0">
                <a:ln w="18000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Цели экспериментирования: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 defTabSz="720000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Поддерживать интерес дошкольников к окружающей среде, удовлетворять детскую любознательность. </a:t>
            </a:r>
          </a:p>
          <a:p>
            <a:pPr algn="just" defTabSz="720000">
              <a:buFont typeface="Wingdings" pitchFamily="2" charset="2"/>
              <a:buChar char="Ø"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 defTabSz="720000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у детей познавательные способности (анализ, синтез, классификация, сравнение, обобщение).</a:t>
            </a:r>
          </a:p>
          <a:p>
            <a:pPr algn="just" defTabSz="720000">
              <a:buFont typeface="Wingdings" pitchFamily="2" charset="2"/>
              <a:buChar char="Ø"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 defTabSz="720000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мышление, речь – суждение в процессе познавательно – исследовательской деятельности: в выдвижении предположений, отборе способов проверки, достижении результата, их интерпретации и применении в деятельности. </a:t>
            </a:r>
          </a:p>
          <a:p>
            <a:pPr algn="just" defTabSz="720000">
              <a:buFont typeface="Wingdings" pitchFamily="2" charset="2"/>
              <a:buChar char="Ø"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 defTabSz="720000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Воспитывать стремление сохранять и оберегать природный мир, видеть его красоту, следовать доступным экологическим правилам в деятельности и поведении. </a:t>
            </a:r>
          </a:p>
          <a:p>
            <a:pPr algn="just" defTabSz="720000">
              <a:buFont typeface="Wingdings" pitchFamily="2" charset="2"/>
              <a:buChar char="Ø"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 defTabSz="720000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Формировать опыт выполнения правил техники безопасности при проведении опытов и экспериментов. </a:t>
            </a:r>
          </a:p>
          <a:p>
            <a:pPr defTabSz="720000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3"/>
          <p:cNvSpPr>
            <a:spLocks noChangeArrowheads="1"/>
          </p:cNvSpPr>
          <p:nvPr/>
        </p:nvSpPr>
        <p:spPr bwMode="auto">
          <a:xfrm>
            <a:off x="2578575" y="4322201"/>
            <a:ext cx="555924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ru-RU" sz="2000" dirty="0" smtClean="0"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1680" y="210026"/>
            <a:ext cx="7128792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способу применения эксперименты делятся на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ru-RU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демонстрационные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демонстрационные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проводит воспитатель, а дети следят за его выполнением. Эти эксперименты проводятся тогда, когда исследуемый объект существует в единственном экземпляре, когда он не может быть дан в руки детей или он представляет для детей определённую опасность, например, при использовании горящей свечи).</a:t>
            </a:r>
          </a:p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v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фронтальные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(фронтальный метод – это, когда эксперимент проводят сами дети. Эксперименты этого типа компенсируют недостатки демонстрационных экспериментов) </a:t>
            </a:r>
          </a:p>
          <a:p>
            <a:pPr lvl="0"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однократные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lvl="0"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циклические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(цикл наблюдений за водой, за ростом растений, помещённых в разные условия и т.д.).</a:t>
            </a:r>
          </a:p>
          <a:p>
            <a:pPr>
              <a:buFont typeface="Wingdings" pitchFamily="2" charset="2"/>
              <a:buChar char="v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8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7" grpId="1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692696"/>
            <a:ext cx="3384376" cy="6319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Практически исключены ошибки при проведении опытов.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При демонстрации всего одного объекта воспитателю легче распределить внимание между объектом и детьми, установить с ними контакт, следить за качеством усвоения знаний.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Во время демонстрационных наблюдений проще следить за соблюдением дисциплины.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Уменьшен риск нарушений правил безопасности и возникновения непредвиденных ситуаций.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Проще решаются вопросы гигиены.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04048" y="764704"/>
            <a:ext cx="396044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Объекты находятся далеко от детей, и дети не могут рассмотреть мелкие детали.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Каждому ребенку объект виден под каким-то одним углом зрения.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Ребенок лишен возможности осуществлять обследовательские действия, рассматривать объект со всех сторон.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Восприятие осуществляется в основном с помощью одного (зрительного), реже двух анализаторов; не задействованы тактильный, двигательный, вкусовой и иные анализаторы.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Сравнительно низок эмоциональный уровень восприятия.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Сведена до минимума инициатива детей.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 Затруднена индивидуализация обучения.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051720" y="188640"/>
            <a:ext cx="6408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Плюсы и минусы демонстративного метода</a:t>
            </a:r>
            <a:endParaRPr lang="ru-RU" sz="2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1124744"/>
            <a:ext cx="36004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Дети могут хорошо видеть мелкие детали эксперимента.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Рассмотреть объект со всех сторон.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Использовать для обследования все анализаторы.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Реализовать заложенную в них потребность к деятельности.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Работать в индивидуальном ритме, уделять каждой процедуре столько времени, сколько требуется при своем уровне подготовленности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навыков.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Эмоциональное воздействие фронтальных игр-экспериментов намного выше, чем демонстрационных;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 Процесс обучения индивидуализирован.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076056" y="1124744"/>
            <a:ext cx="377991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1.Труднее найти много объектов.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Во время фронтального эксперимента труднее следить за ходом процесса познания, за качеством усвоения знаний каждым ребенком.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Труднее установить контакт с детьми.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Постоянно возникает несинхронность в работе детей.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Повышается риск ухудшения дисциплины.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Повышается риск нарушения правил безопасности и возникновения различных непредвиденных или нежелательных ситуаций. 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907704" y="332656"/>
            <a:ext cx="6480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Плюсы и минусы фронтального метода</a:t>
            </a:r>
          </a:p>
          <a:p>
            <a:endParaRPr lang="ru-RU" sz="2400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188640"/>
            <a:ext cx="7488832" cy="64863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Содержание опытно–экспериментальной деятельности построено из четырёх блоков педагогического процесса:</a:t>
            </a:r>
          </a:p>
          <a:p>
            <a:pPr algn="ctr"/>
            <a:endParaRPr lang="ru-RU" sz="105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Непосредственно-организованная деятельность с детьми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(плановые эксперименты). Для последовательного поэтапного развития у детей исследовательских способностей, воспитателями разработан перспективный план опытов и экспериментов. </a:t>
            </a:r>
          </a:p>
          <a:p>
            <a:pPr marL="342900" indent="-342900" algn="just">
              <a:buAutoNum type="arabicPeriod"/>
            </a:pPr>
            <a:endParaRPr lang="ru-RU" sz="105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Совместная деятельность с детьми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(наблюдения, труд, художественное творчество). Связь детского экспериментирования с изобразительной деятельностью двусторонняя. Чем сильнее будут развиты изобразительные способности ребёнка, тем точнее будет зарегистрирован результат природоведческого эксперимента. В то же время чем глубже ребёнок изучит объект в процессе ознакомления с природой, тем точнее он передаст его детали во время изобразительной деятельности.</a:t>
            </a:r>
          </a:p>
          <a:p>
            <a:pPr algn="just"/>
            <a:endParaRPr lang="ru-RU" sz="105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Самостоятельная деятельность детей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(работа в лаборатории).</a:t>
            </a:r>
          </a:p>
          <a:p>
            <a:pPr algn="just"/>
            <a:endParaRPr lang="ru-RU" sz="105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Совместная работа с родителями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(участие в различных исследовательских проектах). 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332656"/>
            <a:ext cx="734481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Структура детского экспериментирования:</a:t>
            </a:r>
          </a:p>
          <a:p>
            <a:pPr algn="ctr"/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Выделение и постановка проблемы (выбор темы исследования). 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Поиск и предложение возможных вариантов решения.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Сбор материала.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Обобщение полученных данных.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Подведение итогов.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Такой алгоритм работы позволяет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активизировать мыслительную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деятельность, побуждает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детей к самостоятельным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исследованиям.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2" descr="http://artemov.me/wp-content/uploads/2014/11/audit-sit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39722" y="4005064"/>
            <a:ext cx="3911937" cy="261062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Новая папка (2)\P_20180213_111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3068960"/>
            <a:ext cx="2000821" cy="35570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1" name="Picture 3" descr="D:\Новая папка (2)\P_20180213_1110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4581128"/>
            <a:ext cx="3816424" cy="2067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1547664" y="332656"/>
            <a:ext cx="74168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Организация предметно-развивающей среды в группе</a:t>
            </a:r>
            <a:endParaRPr lang="ru-RU" sz="22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47664" y="764704"/>
            <a:ext cx="734481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нашей группе оборудован уголок экспериментирования, чтобы дети в любое время в свободной деятельности могли удовлетворить свои исследовательские интересы.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мини-лаборатории (центре науки) выделены зоны: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для постоянной выставки, где дети размещают музей, различные коллекции, экспонаты, редкие предметы (раковины, камни, кристаллы, перья и т.д.);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для приборов;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для выращивания растений; 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хранения материалов (природного, «бросового»);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для проведения опытов; 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неструктурированных материалов (стол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«песок - вода» или ёмкость для воды, песка,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мелких камней и т.д.).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8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8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8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8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8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8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8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3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8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6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8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9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4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9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3" grpId="1" build="allAtOnce"/>
    </p:bldLst>
  </p:timing>
</p:sld>
</file>

<file path=ppt/theme/theme1.xml><?xml version="1.0" encoding="utf-8"?>
<a:theme xmlns:a="http://schemas.openxmlformats.org/drawingml/2006/main" name="Тема Office">
  <a:themeElements>
    <a:clrScheme name="Другая 1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05867"/>
      </a:hlink>
      <a:folHlink>
        <a:srgbClr val="D9969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1284</TotalTime>
  <Words>967</Words>
  <Application>Microsoft Office PowerPoint</Application>
  <PresentationFormat>Экран (4:3)</PresentationFormat>
  <Paragraphs>125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ХХХХХХ</cp:lastModifiedBy>
  <cp:revision>69</cp:revision>
  <dcterms:created xsi:type="dcterms:W3CDTF">2014-06-24T15:51:35Z</dcterms:created>
  <dcterms:modified xsi:type="dcterms:W3CDTF">2018-09-12T18:27:04Z</dcterms:modified>
</cp:coreProperties>
</file>