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74" r:id="rId2"/>
    <p:sldId id="264" r:id="rId3"/>
    <p:sldId id="265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5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" name="Picture 4" descr="A:\minispir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fld id="{EFB4A255-E52A-4801-B49B-C8E670C95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58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A4ADB-6CC7-4976-A9EB-C5D5E96D0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91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C0EA5-7E8B-40C5-B0EB-EBF8F7612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8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98464-66D7-4060-A358-2AC4DB4BB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41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E210A-E4A0-44A9-9438-A9036E648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AF6C2-1F0E-4443-AF32-395A6C09D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17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2DD70-5458-4569-8EF7-FE8861E9E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9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ABFCB-4164-4748-ABC3-155C548AA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36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7E0F1-421B-48EB-AC56-D86FCD80D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9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71B81-7291-44FE-85DC-C7E0FF44A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9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46468-BBFC-46CC-9A5B-AFB193C08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8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33" name="Picture 4" descr="A:\minispir.GIF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CA9C83D-4A31-40D8-BF38-4FCD6BD0F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1071563" y="428625"/>
            <a:ext cx="7643812" cy="17859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имени главного героя повести Н. В. Гоголя «Шинель»</a:t>
            </a:r>
          </a:p>
        </p:txBody>
      </p:sp>
      <p:pic>
        <p:nvPicPr>
          <p:cNvPr id="3076" name="Picture 4" descr="облож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428875"/>
            <a:ext cx="2786063" cy="3960813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4" descr="гого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4275" y="2714625"/>
            <a:ext cx="4113213" cy="3071813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ctrTitle"/>
          </p:nvPr>
        </p:nvSpPr>
        <p:spPr>
          <a:xfrm>
            <a:off x="928688" y="428625"/>
            <a:ext cx="7772400" cy="71437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причина трагедии?</a:t>
            </a:r>
          </a:p>
        </p:txBody>
      </p:sp>
      <p:sp>
        <p:nvSpPr>
          <p:cNvPr id="1126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43438" y="1285875"/>
            <a:ext cx="3929062" cy="5143500"/>
          </a:xfrm>
        </p:spPr>
        <p:txBody>
          <a:bodyPr/>
          <a:lstStyle/>
          <a:p>
            <a:pPr algn="just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	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В Евангелии есть очень важные слова, которыми мы можем объяснить причину трагедии, произошедшей с Акакием Акакиевичем: «где сокровище ваше, там будет и сердце ваше». 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	Акакий Акакиевич не выдержал потрясения, когда у него украли шинель, потому что это было единственное его сокровище. Другое сокровище были буквы. Но  буквы он променял на шинель. Вот почему с потерей шинели для него теряется смысл жизни – и он умирает. 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11268" name="Picture 4" descr="gogol_shin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357313"/>
            <a:ext cx="3286125" cy="4905375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ctrTitle"/>
          </p:nvPr>
        </p:nvSpPr>
        <p:spPr>
          <a:xfrm>
            <a:off x="928688" y="428625"/>
            <a:ext cx="7772400" cy="71437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Фамилия –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Башмачкин</a:t>
            </a:r>
            <a:endParaRPr lang="ru-RU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9125" y="1285875"/>
            <a:ext cx="4357688" cy="5143500"/>
          </a:xfrm>
        </p:spPr>
        <p:txBody>
          <a:bodyPr/>
          <a:lstStyle/>
          <a:p>
            <a:pPr algn="just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	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Все мужчины в роду носили сапоги: «и отец, и дед, и даже шурин». Они  жили вопреки фамилии, а Акакий Акакиевич – под стать. 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	Башмак – низкая, закрытая обувь для улицы, часто грубая, тяжёлая и неудобная. Неприличнее башмаков обуви было не найти. Так что фамилией Гоголь определил статус главного героя. 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	Более того, она образовалась даже не от слова «башмак», а от слова «башмачок» – «маленькому человеку» и фамилия с уменьшительным суффиксом.</a:t>
            </a:r>
          </a:p>
          <a:p>
            <a:pPr algn="just">
              <a:defRPr/>
            </a:pPr>
            <a:endParaRPr lang="ru-RU" sz="2000" dirty="0" smtClean="0">
              <a:solidFill>
                <a:srgbClr val="660033"/>
              </a:solidFill>
            </a:endParaRPr>
          </a:p>
        </p:txBody>
      </p:sp>
      <p:pic>
        <p:nvPicPr>
          <p:cNvPr id="12292" name="Picture 5" descr="п м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500188"/>
            <a:ext cx="2857500" cy="4117975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ctrTitle"/>
          </p:nvPr>
        </p:nvSpPr>
        <p:spPr>
          <a:xfrm>
            <a:off x="928688" y="285750"/>
            <a:ext cx="7772400" cy="1000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имени Акакий и характер Башмачкина</a:t>
            </a:r>
            <a:endParaRPr lang="ru-RU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00125" y="1500188"/>
            <a:ext cx="7715250" cy="2786062"/>
          </a:xfrm>
        </p:spPr>
        <p:txBody>
          <a:bodyPr/>
          <a:lstStyle/>
          <a:p>
            <a:pPr algn="just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	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Имя «Акакий» обозначает «невинность, невинный, незлобивый, беззлобный, не делающий зла». А у героя Гоголя это качество ещё удвоено отчеством. Поэтому можно сказать, что он невиннейший, самый беззлобный. 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	Уже во времена Гоголя имя Акакий было редко употребляемым, этим именем назывались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святомученики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и наиболее набожные священники.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Святомученики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получали имя Акакий посмертно, что указывало прямо на их страдания без вины.</a:t>
            </a:r>
          </a:p>
          <a:p>
            <a:pPr algn="just">
              <a:defRPr/>
            </a:pPr>
            <a:endParaRPr lang="ru-RU" sz="2000" dirty="0" smtClean="0">
              <a:solidFill>
                <a:srgbClr val="660033"/>
              </a:solidFill>
            </a:endParaRPr>
          </a:p>
          <a:p>
            <a:pPr>
              <a:defRPr/>
            </a:pPr>
            <a:endParaRPr lang="ru-RU" dirty="0" smtClean="0"/>
          </a:p>
        </p:txBody>
      </p:sp>
      <p:pic>
        <p:nvPicPr>
          <p:cNvPr id="15364" name="Picture 5" descr="моро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4429125"/>
            <a:ext cx="3786188" cy="2011363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ctrTitle"/>
          </p:nvPr>
        </p:nvSpPr>
        <p:spPr>
          <a:xfrm>
            <a:off x="714375" y="642938"/>
            <a:ext cx="8143875" cy="785812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Сказание о Преподобном Акакии Синайском и персонажи повести «Шинель»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638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86188" y="1143000"/>
            <a:ext cx="5000625" cy="5286375"/>
          </a:xfrm>
        </p:spPr>
        <p:txBody>
          <a:bodyPr/>
          <a:lstStyle/>
          <a:p>
            <a:pPr algn="just">
              <a:defRPr/>
            </a:pPr>
            <a:r>
              <a:rPr lang="ru-RU" sz="1600" dirty="0" smtClean="0">
                <a:solidFill>
                  <a:srgbClr val="660033"/>
                </a:solidFill>
              </a:rPr>
              <a:t>	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Известно сказание о Преподобном Акакии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</a:rPr>
              <a:t>Синайском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, который жил в VI веке и был послушником в одном монастыре. </a:t>
            </a:r>
          </a:p>
          <a:p>
            <a:pPr algn="just"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	Смиренный инок отличался терпением и беспрекословным послушанием своему старцу, который заставлял преподобного непомерно работать, морил его голодом, нещадно бил.  	Преподобный Акакий кротко терпел невзгоды и благодарил Бога за все. Через некоторое время святой Акакий скончался. Старец рассказал о смерти своего ученика другому старцу, который не поверил, что молодой инок умер. Тогда учитель Акакия позвал этого старца к могиле и громко спросил: «Брат Акакий, умер ли ты?» Из могилы раздался голос: «Нет, отче, не умер, кто переносит послушание, не может умереть». </a:t>
            </a:r>
          </a:p>
          <a:p>
            <a:pPr algn="just"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	Поражённый старец со слезами упал перед гробницей, прося прощения у своего ученика. После этого он изменился нравом, затворился в келье близ погребения святого Акакия, в молитве и кротости окончил свою жизнь.</a:t>
            </a:r>
          </a:p>
        </p:txBody>
      </p:sp>
      <p:pic>
        <p:nvPicPr>
          <p:cNvPr id="16388" name="Picture 4" descr="акакий синай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714500"/>
            <a:ext cx="2714625" cy="3573463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ctrTitle"/>
          </p:nvPr>
        </p:nvSpPr>
        <p:spPr>
          <a:xfrm>
            <a:off x="928688" y="285750"/>
            <a:ext cx="8072437" cy="1000125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Сказание о Преподобном Акакии Синайском и персонажи повести «Шинель»</a:t>
            </a:r>
            <a:endParaRPr lang="ru-RU" sz="3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41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1563" y="1643063"/>
            <a:ext cx="4286250" cy="4643437"/>
          </a:xfrm>
        </p:spPr>
        <p:txBody>
          <a:bodyPr/>
          <a:lstStyle/>
          <a:p>
            <a:pPr algn="just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	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Это сказание привёл в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Лествице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» преподобный Иоанн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Лествичник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как пример терпения, послушания и награды за них. 	Образы Акакия Акакиевича и «значительного лица» тесно перекликаются с образами  святого Акакия и «неправедного старца». Скорее всего, это сходство не случайно: давая имя своему герою, Н. В. Гоголь помнил о сказании Иоанна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Лествичника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pPr algn="just">
              <a:defRPr/>
            </a:pPr>
            <a:endParaRPr lang="ru-RU" sz="2000" dirty="0" smtClean="0">
              <a:solidFill>
                <a:srgbClr val="660033"/>
              </a:solidFill>
            </a:endParaRPr>
          </a:p>
        </p:txBody>
      </p:sp>
      <p:pic>
        <p:nvPicPr>
          <p:cNvPr id="17412" name="Picture 4" descr="куст аав нов шине на пути в де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6575" y="1500188"/>
            <a:ext cx="3098800" cy="424815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ctrTitle"/>
          </p:nvPr>
        </p:nvSpPr>
        <p:spPr>
          <a:xfrm>
            <a:off x="785813" y="428625"/>
            <a:ext cx="8072437" cy="1000125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Сказание о Преподобном Акакии Синайском и персонажи повести «Шинель»</a:t>
            </a:r>
            <a:endParaRPr lang="ru-RU" sz="3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3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00500" y="1500188"/>
            <a:ext cx="4572000" cy="4929187"/>
          </a:xfrm>
        </p:spPr>
        <p:txBody>
          <a:bodyPr/>
          <a:lstStyle/>
          <a:p>
            <a:pPr algn="just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	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Как неправедный старец является гонителем святого Акакия, находящегося у него в послушании, так и в подчинении у «значительного лица» находится Акакий Акакиевич, и «значительное лицо» выступает в финале его гонителем. 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	Как в житии святого Акакия происходит пробуждение совести «неправедного старца» под влиянием разговора с умершим послушником Акакием, так и «значительное лицо» сильно изменяется в лучшую сторону после встречи с «живым мертвецом» Акакием Акакиевичем.</a:t>
            </a:r>
          </a:p>
        </p:txBody>
      </p:sp>
      <p:pic>
        <p:nvPicPr>
          <p:cNvPr id="18436" name="Picture 4" descr="у знач л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571625"/>
            <a:ext cx="2787650" cy="414655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</p:bldLst>
  </p:timing>
</p:sld>
</file>

<file path=ppt/theme/theme1.xml><?xml version="1.0" encoding="utf-8"?>
<a:theme xmlns:a="http://schemas.openxmlformats.org/drawingml/2006/main" name="Тетрадь">
  <a:themeElements>
    <a:clrScheme name="Тетрадь.pot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Тетрадь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Тетрадь.pot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.pot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.pot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2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3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4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5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6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ppt/theme/themeOverride7.xml><?xml version="1.0" encoding="utf-8"?>
<a:themeOverride xmlns:a="http://schemas.openxmlformats.org/drawingml/2006/main">
  <a:clrScheme name="Тетрадь.pot 2">
    <a:dk1>
      <a:srgbClr val="402000"/>
    </a:dk1>
    <a:lt1>
      <a:srgbClr val="FFFFFF"/>
    </a:lt1>
    <a:dk2>
      <a:srgbClr val="996633"/>
    </a:dk2>
    <a:lt2>
      <a:srgbClr val="A08366"/>
    </a:lt2>
    <a:accent1>
      <a:srgbClr val="CE9964"/>
    </a:accent1>
    <a:accent2>
      <a:srgbClr val="CD3333"/>
    </a:accent2>
    <a:accent3>
      <a:srgbClr val="FFFFFF"/>
    </a:accent3>
    <a:accent4>
      <a:srgbClr val="351A00"/>
    </a:accent4>
    <a:accent5>
      <a:srgbClr val="E3CAB8"/>
    </a:accent5>
    <a:accent6>
      <a:srgbClr val="BA2D2D"/>
    </a:accent6>
    <a:hlink>
      <a:srgbClr val="9A7F32"/>
    </a:hlink>
    <a:folHlink>
      <a:srgbClr val="ECA07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Office\Шаблоны\Дизайны презентаций\Тетрадь.pot</Template>
  <TotalTime>946</TotalTime>
  <Words>60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Тетрадь</vt:lpstr>
      <vt:lpstr>Загадка имени главного героя повести Н. В. Гоголя «Шинель»</vt:lpstr>
      <vt:lpstr>В чём причина трагедии?</vt:lpstr>
      <vt:lpstr>Фамилия – Башмачкин</vt:lpstr>
      <vt:lpstr>Значение имени Акакий и характер Башмачкина</vt:lpstr>
      <vt:lpstr>Сказание о Преподобном Акакии Синайском и персонажи повести «Шинель» </vt:lpstr>
      <vt:lpstr>Сказание о Преподобном Акакии Синайском и персонажи повести «Шинель»</vt:lpstr>
      <vt:lpstr>Сказание о Преподобном Акакии Синайском и персонажи повести «Шинель»</vt:lpstr>
    </vt:vector>
  </TitlesOfParts>
  <Company>Школа 31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Морозова Ю.М.</dc:creator>
  <cp:lastModifiedBy>HomePC</cp:lastModifiedBy>
  <cp:revision>114</cp:revision>
  <dcterms:created xsi:type="dcterms:W3CDTF">2007-01-07T17:25:28Z</dcterms:created>
  <dcterms:modified xsi:type="dcterms:W3CDTF">2018-09-09T16:13:13Z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554414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