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1" r:id="rId3"/>
    <p:sldId id="257" r:id="rId4"/>
    <p:sldId id="259" r:id="rId5"/>
    <p:sldId id="260" r:id="rId6"/>
    <p:sldId id="258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311F"/>
    <a:srgbClr val="222E1E"/>
    <a:srgbClr val="4F6B45"/>
    <a:srgbClr val="658A58"/>
    <a:srgbClr val="99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1" d="100"/>
          <a:sy n="71" d="100"/>
        </p:scale>
        <p:origin x="-492" y="-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357166"/>
            <a:ext cx="7772400" cy="1470025"/>
          </a:xfrm>
        </p:spPr>
        <p:txBody>
          <a:bodyPr/>
          <a:lstStyle/>
          <a:p>
            <a:r>
              <a:rPr lang="ru-RU" dirty="0" smtClean="0"/>
              <a:t>«Богатства, отданные людям»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15074" y="3857628"/>
            <a:ext cx="2786082" cy="2869744"/>
          </a:xfrm>
        </p:spPr>
        <p:txBody>
          <a:bodyPr>
            <a:normAutofit fontScale="85000" lnSpcReduction="10000"/>
          </a:bodyPr>
          <a:lstStyle/>
          <a:p>
            <a:pPr algn="r"/>
            <a:r>
              <a:rPr lang="ru-RU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МБОУ  СОШ  №16 </a:t>
            </a:r>
          </a:p>
          <a:p>
            <a:pPr algn="r"/>
            <a:r>
              <a:rPr lang="ru-RU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г.Павлово.</a:t>
            </a:r>
          </a:p>
          <a:p>
            <a:pPr algn="r"/>
            <a:r>
              <a:rPr lang="ru-RU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Учитель:  </a:t>
            </a:r>
            <a:r>
              <a:rPr lang="ru-RU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Бурчалова</a:t>
            </a:r>
            <a:r>
              <a:rPr lang="ru-RU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 Э. В.</a:t>
            </a:r>
          </a:p>
          <a:p>
            <a:pPr algn="r"/>
            <a:r>
              <a:rPr lang="ru-RU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Выполнил:  ученик  </a:t>
            </a:r>
            <a:r>
              <a:rPr lang="ru-RU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3«А</a:t>
            </a:r>
            <a:r>
              <a:rPr lang="ru-RU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» класса,</a:t>
            </a:r>
          </a:p>
          <a:p>
            <a:pPr algn="r"/>
            <a:r>
              <a:rPr lang="ru-RU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Краснов  Игнат.</a:t>
            </a:r>
          </a:p>
          <a:p>
            <a:endParaRPr lang="ru-RU" dirty="0"/>
          </a:p>
        </p:txBody>
      </p:sp>
      <p:sp>
        <p:nvSpPr>
          <p:cNvPr id="1026" name="AutoShape 2" descr="https://absolutera.ru/uploads/article/logo/2411/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absolutera.ru/uploads/article/logo/2411/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absolutera.ru/uploads/article/logo/2411/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1" name="Picture 7" descr="C:\Documents and Settings\Таня\Рабочий стол\презентация\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357430"/>
            <a:ext cx="6616946" cy="407196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42852"/>
            <a:ext cx="62865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 рамках проекта «Богатства, отданные людям» хотелось бы рассказать </a:t>
            </a:r>
            <a:r>
              <a:rPr lang="ru-RU" sz="2400" dirty="0" smtClean="0"/>
              <a:t>о человеке</a:t>
            </a:r>
            <a:r>
              <a:rPr lang="ru-RU" sz="2400" dirty="0" smtClean="0"/>
              <a:t>, судьба которого </a:t>
            </a:r>
            <a:r>
              <a:rPr lang="ru-RU" sz="2400" dirty="0" smtClean="0"/>
              <a:t>обычна , но </a:t>
            </a:r>
            <a:r>
              <a:rPr lang="ru-RU" sz="2400" dirty="0" smtClean="0"/>
              <a:t>поистине велика. Доброе отношение </a:t>
            </a:r>
            <a:r>
              <a:rPr lang="ru-RU" sz="2400" dirty="0" smtClean="0"/>
              <a:t>к людям</a:t>
            </a:r>
            <a:r>
              <a:rPr lang="ru-RU" sz="2400" dirty="0" smtClean="0"/>
              <a:t>, желание щедро поделиться с ними своими богатствами, — в этом </a:t>
            </a:r>
            <a:r>
              <a:rPr lang="ru-RU" sz="2400" dirty="0" smtClean="0"/>
              <a:t>его призвание.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57818" y="3643314"/>
            <a:ext cx="350043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Calibri" pitchFamily="34" charset="0"/>
              </a:rPr>
              <a:t>Этим </a:t>
            </a:r>
            <a:r>
              <a:rPr lang="ru-RU" sz="3200" dirty="0" smtClean="0">
                <a:latin typeface="Calibri" pitchFamily="34" charset="0"/>
              </a:rPr>
              <a:t>Человеком</a:t>
            </a:r>
            <a:r>
              <a:rPr lang="ru-RU" sz="2400" dirty="0" smtClean="0">
                <a:latin typeface="Calibri" pitchFamily="34" charset="0"/>
              </a:rPr>
              <a:t>  искренне восхищаюсь я и моя семья.</a:t>
            </a:r>
            <a:endParaRPr lang="ru-RU" sz="2400" dirty="0">
              <a:latin typeface="Calibri" pitchFamily="34" charset="0"/>
            </a:endParaRPr>
          </a:p>
        </p:txBody>
      </p:sp>
      <p:pic>
        <p:nvPicPr>
          <p:cNvPr id="14340" name="Picture 4" descr="http://vsezdorovo.com/wp-content/uploads/2018/03/3-prostyx-sposoba-podarit-schaste-drugu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496"/>
            <a:ext cx="4762500" cy="316230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642918"/>
            <a:ext cx="442915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Все люди в любом возрасте – ученики и учителя, хотят они того или не очень. В любом возрасте человек учится у окружающих людей, у самого себя.</a:t>
            </a:r>
          </a:p>
          <a:p>
            <a:pPr algn="just"/>
            <a:r>
              <a:rPr lang="ru-RU" sz="2000" dirty="0" smtClean="0"/>
              <a:t>    Есть большая группа людей, для которых учить – их постоянная работа. Это тренеры, режиссеры. А есть люди, для которых учить – профессия</a:t>
            </a:r>
          </a:p>
          <a:p>
            <a:pPr algn="just"/>
            <a:r>
              <a:rPr lang="ru-RU" sz="2000" dirty="0" smtClean="0"/>
              <a:t>    Учитель - великая профессия. От первого учителя зависит очень многое в будущем развитии детей.</a:t>
            </a:r>
          </a:p>
          <a:p>
            <a:pPr algn="just"/>
            <a:r>
              <a:rPr lang="ru-RU" sz="2000" dirty="0" smtClean="0"/>
              <a:t>    Многие дети, когда учатся в школе и смотрят на своих учителей, хотят быть похожими на них.</a:t>
            </a:r>
          </a:p>
          <a:p>
            <a:pPr algn="just"/>
            <a:r>
              <a:rPr lang="ru-RU" sz="2000" dirty="0" smtClean="0"/>
              <a:t>   Если всё начинается с учителя, с чего начинается он сам? 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00628" y="4572008"/>
            <a:ext cx="3714776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1" dirty="0" smtClean="0"/>
              <a:t>Разными бывают учителя </a:t>
            </a:r>
            <a:br>
              <a:rPr lang="ru-RU" b="1" i="1" dirty="0" smtClean="0"/>
            </a:br>
            <a:r>
              <a:rPr lang="ru-RU" b="1" i="1" dirty="0" smtClean="0"/>
              <a:t>В человеческом общежитии,</a:t>
            </a:r>
            <a:endParaRPr lang="ru-RU" dirty="0" smtClean="0"/>
          </a:p>
          <a:p>
            <a:r>
              <a:rPr lang="ru-RU" b="1" i="1" dirty="0" smtClean="0"/>
              <a:t>Но на них держится наша земля, </a:t>
            </a:r>
            <a:br>
              <a:rPr lang="ru-RU" b="1" i="1" dirty="0" smtClean="0"/>
            </a:br>
            <a:r>
              <a:rPr lang="ru-RU" b="1" i="1" dirty="0" smtClean="0"/>
              <a:t>Наши открытия...</a:t>
            </a:r>
            <a:endParaRPr lang="ru-RU" dirty="0"/>
          </a:p>
        </p:txBody>
      </p:sp>
      <p:pic>
        <p:nvPicPr>
          <p:cNvPr id="4" name="Picture 2" descr="C:\Documents and Settings\Таня\Рабочий стол\презентация\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1000108"/>
            <a:ext cx="4000528" cy="262534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42852"/>
            <a:ext cx="435771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/>
              <a:t>Если б не было учителя,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i="1" dirty="0" smtClean="0"/>
              <a:t>То и не было б, наверное,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i="1" dirty="0" smtClean="0"/>
              <a:t>Ни поэта, ни мыслителя,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i="1" dirty="0" smtClean="0"/>
              <a:t>Ни Шекспира, ни Коперника.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i="1" dirty="0" smtClean="0"/>
              <a:t>И поныне бы, наверное,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i="1" dirty="0" smtClean="0"/>
              <a:t>Если б не было учителя,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i="1" dirty="0" smtClean="0"/>
              <a:t>Неоткрытые Америки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i="1" dirty="0" smtClean="0"/>
              <a:t>Оставались неоткрытыми.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i="1" dirty="0" smtClean="0"/>
              <a:t>И не быть бы нам </a:t>
            </a:r>
            <a:r>
              <a:rPr lang="ru-RU" sz="2400" i="1" dirty="0" err="1" smtClean="0"/>
              <a:t>Икарами</a:t>
            </a:r>
            <a:r>
              <a:rPr lang="ru-RU" sz="2400" i="1" dirty="0" smtClean="0"/>
              <a:t>,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i="1" dirty="0" smtClean="0"/>
              <a:t>Никогда б не взмыли в небо мы,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i="1" dirty="0" smtClean="0"/>
              <a:t>Если б в нас его стараньями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i="1" dirty="0" smtClean="0"/>
              <a:t>Крылья выращены не были.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i="1" dirty="0" smtClean="0"/>
              <a:t>Без его бы сердца доброго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i="1" dirty="0" smtClean="0"/>
              <a:t>Не был мир так удивителен.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i="1" dirty="0" smtClean="0"/>
              <a:t>Потому нам очень дорого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i="1" dirty="0" smtClean="0"/>
              <a:t>Имя нашего учителя!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857488" y="928670"/>
            <a:ext cx="5286412" cy="10772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24311F"/>
                </a:solidFill>
              </a:rPr>
              <a:t>А имя учителя, о котором я хочу вам рассказать:</a:t>
            </a:r>
            <a:endParaRPr lang="ru-RU" sz="3200" dirty="0">
              <a:solidFill>
                <a:srgbClr val="24311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388" y="857232"/>
            <a:ext cx="221457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…</a:t>
            </a:r>
            <a:endParaRPr lang="ru-RU" sz="80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9144000" cy="212365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6600" dirty="0" err="1" smtClean="0">
                <a:solidFill>
                  <a:srgbClr val="FF0000"/>
                </a:solidFill>
              </a:rPr>
              <a:t>Бурчалова</a:t>
            </a:r>
            <a:r>
              <a:rPr lang="ru-RU" sz="6600" dirty="0" smtClean="0">
                <a:solidFill>
                  <a:srgbClr val="FF0000"/>
                </a:solidFill>
              </a:rPr>
              <a:t> Эльвира Викторовна!</a:t>
            </a:r>
            <a:endParaRPr lang="ru-RU" sz="6600" dirty="0">
              <a:solidFill>
                <a:srgbClr val="FF0000"/>
              </a:solidFill>
            </a:endParaRPr>
          </a:p>
        </p:txBody>
      </p:sp>
      <p:pic>
        <p:nvPicPr>
          <p:cNvPr id="16389" name="Picture 5" descr="C:\Documents and Settings\Таня\Рабочий стол\презентация\image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1500174"/>
            <a:ext cx="3857652" cy="514353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6" grpId="0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357166"/>
            <a:ext cx="521497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Эльвира Викторовна - моя первая учительница. Она -  учитель начальных классов. Учит нас писать, читать и думать. Устраивает интересные соревнования и конкурсы.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15361" name="Picture 1" descr="C:\Documents and Settings\Таня\Рабочий стол\презентация\image (7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2500306"/>
            <a:ext cx="5334006" cy="400050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14348" y="4071942"/>
            <a:ext cx="2571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На её уроках никогда не бывает скучно.</a:t>
            </a:r>
            <a:endParaRPr lang="ru-RU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art16.ru/gallery2/d/31154-13/IMG_7600.jpg"/>
          <p:cNvPicPr>
            <a:picLocks noChangeAspect="1" noChangeArrowheads="1"/>
          </p:cNvPicPr>
          <p:nvPr/>
        </p:nvPicPr>
        <p:blipFill>
          <a:blip r:embed="rId2"/>
          <a:srcRect b="4401"/>
          <a:stretch>
            <a:fillRect/>
          </a:stretch>
        </p:blipFill>
        <p:spPr bwMode="auto">
          <a:xfrm>
            <a:off x="214282" y="142852"/>
            <a:ext cx="5181047" cy="37147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5500662" y="714356"/>
            <a:ext cx="350049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Под руководством Эльвиры  Викторовны я и мои одноклассники заработали множество грамот и дипломов.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000100" y="4214818"/>
            <a:ext cx="407196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Она учит нас соревноваться, никогда не сидеть на месте и стремиться к самореализации.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14290"/>
            <a:ext cx="60722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Благодаря нашей учительнице мы пробуем себя в абсолютно разных сферах. И это касается не только учебы, но и творческого развития.</a:t>
            </a:r>
            <a:endParaRPr lang="ru-RU" sz="2000" dirty="0"/>
          </a:p>
        </p:txBody>
      </p:sp>
      <p:pic>
        <p:nvPicPr>
          <p:cNvPr id="31746" name="Picture 2" descr="C:\Documents and Settings\Таня\Рабочий стол\презентация\IMG_20170330_1233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000108"/>
            <a:ext cx="4357686" cy="326826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000760" y="4000504"/>
            <a:ext cx="2571768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Помните, как мы участвовали в «Радуге талантов»?</a:t>
            </a:r>
            <a:endParaRPr lang="ru-RU" dirty="0"/>
          </a:p>
        </p:txBody>
      </p:sp>
      <p:pic>
        <p:nvPicPr>
          <p:cNvPr id="31747" name="Picture 3" descr="C:\Documents and Settings\Таня\Рабочий стол\презентация\image (16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6657" y="3546456"/>
            <a:ext cx="3833839" cy="287537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428992" y="5072074"/>
            <a:ext cx="2286016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Или обучались разным профессиям?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428604"/>
            <a:ext cx="214314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И всему Эльвира Викторовна учит нас на своем примере: Сама </a:t>
            </a:r>
            <a:r>
              <a:rPr lang="ru-RU" sz="2400" dirty="0" smtClean="0"/>
              <a:t>она</a:t>
            </a:r>
            <a:r>
              <a:rPr lang="ru-RU" sz="2000" dirty="0" smtClean="0"/>
              <a:t>  пишет стихи, поёт, танцует, рисует, любит читать книги в кругу своей семьи, придумывает и внедряет разные методы обучения школьников и сама имеет множество дипломов.</a:t>
            </a:r>
            <a:endParaRPr lang="ru-RU" sz="2000" dirty="0"/>
          </a:p>
        </p:txBody>
      </p:sp>
      <p:pic>
        <p:nvPicPr>
          <p:cNvPr id="32770" name="Picture 2" descr="C:\Documents and Settings\Таня\Рабочий стол\презентация\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3429000"/>
            <a:ext cx="4200045" cy="3150034"/>
          </a:xfrm>
          <a:prstGeom prst="rect">
            <a:avLst/>
          </a:prstGeom>
          <a:noFill/>
        </p:spPr>
      </p:pic>
      <p:sp>
        <p:nvSpPr>
          <p:cNvPr id="32772" name="AutoShape 4" descr="https://i.mycdn.me/image?id=858514015115&amp;t=3&amp;plc=WEB&amp;tkn=*Qo0H4ajlSmiiIXVzc5zzFX7xVx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74" name="AutoShape 6" descr="https://i.mycdn.me/image?id=858514015115&amp;t=3&amp;plc=WEB&amp;tkn=*Qo0H4ajlSmiiIXVzc5zzFX7xVx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2775" name="Picture 7" descr="C:\Documents and Settings\Таня\Рабочий стол\презентация\рне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1142984"/>
            <a:ext cx="4169813" cy="312736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500042"/>
            <a:ext cx="7429552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Спасибо Вам</a:t>
            </a:r>
            <a:r>
              <a:rPr lang="ru-RU" sz="2800" dirty="0" smtClean="0"/>
              <a:t>, </a:t>
            </a:r>
          </a:p>
          <a:p>
            <a:pPr algn="ctr"/>
            <a:r>
              <a:rPr lang="ru-RU" sz="4000" dirty="0" smtClean="0"/>
              <a:t>Эльвира Викторовна</a:t>
            </a:r>
            <a:r>
              <a:rPr lang="ru-RU" sz="2800" dirty="0" smtClean="0"/>
              <a:t>,</a:t>
            </a:r>
          </a:p>
          <a:p>
            <a:pPr algn="ctr"/>
            <a:r>
              <a:rPr lang="ru-RU" sz="2800" dirty="0" smtClean="0"/>
              <a:t> за все знания, полученные нами, за опыт, пусть ещё и небольшой, за Ваше терпение, заботу и ласку, за интересные проекты, за то, что как бы Вам ни было иногда плохо, Вы никогда не скажете нам, что мы плохие ученики!!!</a:t>
            </a:r>
            <a:endParaRPr lang="ru-R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142</TotalTime>
  <Words>337</Words>
  <PresentationFormat>Экран (4:3)</PresentationFormat>
  <Paragraphs>30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«Богатства, отданные людям»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16</cp:revision>
  <dcterms:modified xsi:type="dcterms:W3CDTF">2018-09-13T18:06:29Z</dcterms:modified>
</cp:coreProperties>
</file>