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3" r:id="rId2"/>
    <p:sldId id="307" r:id="rId3"/>
    <p:sldId id="289" r:id="rId4"/>
    <p:sldId id="288" r:id="rId5"/>
    <p:sldId id="290" r:id="rId6"/>
    <p:sldId id="336" r:id="rId7"/>
    <p:sldId id="337" r:id="rId8"/>
    <p:sldId id="325" r:id="rId9"/>
    <p:sldId id="326" r:id="rId10"/>
    <p:sldId id="327" r:id="rId11"/>
    <p:sldId id="328" r:id="rId12"/>
    <p:sldId id="329" r:id="rId13"/>
    <p:sldId id="330" r:id="rId14"/>
    <p:sldId id="331" r:id="rId15"/>
    <p:sldId id="332" r:id="rId16"/>
    <p:sldId id="286" r:id="rId17"/>
    <p:sldId id="334" r:id="rId18"/>
    <p:sldId id="335" r:id="rId19"/>
    <p:sldId id="292" r:id="rId20"/>
    <p:sldId id="324" r:id="rId21"/>
    <p:sldId id="338" r:id="rId22"/>
    <p:sldId id="339" r:id="rId23"/>
    <p:sldId id="340" r:id="rId24"/>
    <p:sldId id="315" r:id="rId25"/>
    <p:sldId id="320" r:id="rId26"/>
    <p:sldId id="323"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000099"/>
    <a:srgbClr val="0F06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3" autoAdjust="0"/>
    <p:restoredTop sz="91869" autoAdjust="0"/>
  </p:normalViewPr>
  <p:slideViewPr>
    <p:cSldViewPr>
      <p:cViewPr varScale="1">
        <p:scale>
          <a:sx n="63" d="100"/>
          <a:sy n="63" d="100"/>
        </p:scale>
        <p:origin x="-1344"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4DBA34F-84F3-4E1C-A572-E6CE89D03F12}" type="datetimeFigureOut">
              <a:rPr lang="ru-RU"/>
              <a:pPr>
                <a:defRPr/>
              </a:pPr>
              <a:t>19.09.2018</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3EFC79C-9BF2-444F-BD4B-855E726140E7}" type="slidenum">
              <a:rPr lang="ru-RU"/>
              <a:pPr>
                <a:defRPr/>
              </a:pPr>
              <a:t>‹#›</a:t>
            </a:fld>
            <a:endParaRPr lang="ru-RU" dirty="0"/>
          </a:p>
        </p:txBody>
      </p:sp>
    </p:spTree>
    <p:extLst>
      <p:ext uri="{BB962C8B-B14F-4D97-AF65-F5344CB8AC3E}">
        <p14:creationId xmlns:p14="http://schemas.microsoft.com/office/powerpoint/2010/main" val="26779328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46E7EDD0-E287-46AB-9F34-B292EE3AC911}" type="datetimeFigureOut">
              <a:rPr lang="ru-RU"/>
              <a:pPr>
                <a:defRPr/>
              </a:pPr>
              <a:t>19.09.2018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3142C44-2A1C-44FE-AD9B-0F964F925703}"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2EA2F0C-3501-40F8-9F85-6481AF1712C5}" type="datetimeFigureOut">
              <a:rPr lang="ru-RU"/>
              <a:pPr>
                <a:defRPr/>
              </a:pPr>
              <a:t>19.09.2018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F903D3-2F93-4947-95F6-F787CC5AEC78}"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C5E551F-AF3A-4462-821B-947B6D3546B2}" type="datetimeFigureOut">
              <a:rPr lang="ru-RU"/>
              <a:pPr>
                <a:defRPr/>
              </a:pPr>
              <a:t>19.09.2018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DA7D266-A87F-42CB-8EF7-26AB1130DD5B}"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C2411EA-16D3-4CE3-9322-D6EBCBA19579}" type="datetimeFigureOut">
              <a:rPr lang="ru-RU"/>
              <a:pPr>
                <a:defRPr/>
              </a:pPr>
              <a:t>19.09.2018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419BAD6-3264-4FAC-858D-A2CCC3E012BA}"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AE4A46F-C605-478F-A7D9-E1CA12F0623A}" type="datetimeFigureOut">
              <a:rPr lang="ru-RU"/>
              <a:pPr>
                <a:defRPr/>
              </a:pPr>
              <a:t>19.09.2018</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4286E37-1DA8-4CD3-B398-E3B8CD74DCE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CD94E94-7FDA-4B09-952C-68BEC33ABDBB}" type="datetimeFigureOut">
              <a:rPr lang="ru-RU"/>
              <a:pPr>
                <a:defRPr/>
              </a:pPr>
              <a:t>19.09.2018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789E197-30EA-447F-AF05-D06A3902091A}"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8EAF67C-7E07-4D92-B3DA-ED1B4B6BBBEA}" type="datetimeFigureOut">
              <a:rPr lang="ru-RU"/>
              <a:pPr>
                <a:defRPr/>
              </a:pPr>
              <a:t>19.09.2018</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9ACD1083-2219-4A49-B8A9-E68233647C85}"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1F3955B8-D603-4BE3-895B-0721B24E72F8}" type="datetimeFigureOut">
              <a:rPr lang="ru-RU"/>
              <a:pPr>
                <a:defRPr/>
              </a:pPr>
              <a:t>19.09.2018</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FCEB947E-70EA-4C55-A6C9-5695C2F24998}"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4EE35F8-873D-4599-8FD3-AB525B35B39B}" type="datetimeFigureOut">
              <a:rPr lang="ru-RU"/>
              <a:pPr>
                <a:defRPr/>
              </a:pPr>
              <a:t>19.09.2018</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E0682E93-73B4-4F16-8CB1-36D4BB1B7F27}"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A3D62C6-A9EF-4EAC-9FF0-D7183644EC34}" type="datetimeFigureOut">
              <a:rPr lang="ru-RU"/>
              <a:pPr>
                <a:defRPr/>
              </a:pPr>
              <a:t>19.09.2018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DC27E4B-F111-4269-AAB6-06832788025D}"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7AD0006-D14F-4E1B-B42A-E3C7403B573E}" type="datetimeFigureOut">
              <a:rPr lang="ru-RU"/>
              <a:pPr>
                <a:defRPr/>
              </a:pPr>
              <a:t>19.09.2018</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07BDEA1-535A-4ACE-9236-BBBFDB958966}"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9061831-41FD-4A8D-A681-05F2F6BAE917}" type="datetimeFigureOut">
              <a:rPr lang="ru-RU"/>
              <a:pPr>
                <a:defRPr/>
              </a:pPr>
              <a:t>19.09.2018</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9452204-59A5-4CC7-AF7C-3F7DDB27277D}"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slow" advClick="0" advTm="7000">
    <p:cover dir="d"/>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41.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Заголовок 4"/>
          <p:cNvSpPr>
            <a:spLocks noGrp="1"/>
          </p:cNvSpPr>
          <p:nvPr>
            <p:ph type="ctrTitle"/>
          </p:nvPr>
        </p:nvSpPr>
        <p:spPr>
          <a:xfrm>
            <a:off x="4427538" y="549275"/>
            <a:ext cx="4716462" cy="2663825"/>
          </a:xfrm>
        </p:spPr>
        <p:txBody>
          <a:bodyPr/>
          <a:lstStyle/>
          <a:p>
            <a:pPr algn="l" eaLnBrk="1" hangingPunct="1"/>
            <a:r>
              <a:rPr lang="ru-RU" sz="4000" i="1" smtClean="0">
                <a:solidFill>
                  <a:srgbClr val="000099"/>
                </a:solidFill>
                <a:latin typeface="Times New Roman" pitchFamily="18" charset="0"/>
              </a:rPr>
              <a:t>Презентация </a:t>
            </a:r>
            <a:br>
              <a:rPr lang="ru-RU" sz="4000" i="1" smtClean="0">
                <a:solidFill>
                  <a:srgbClr val="000099"/>
                </a:solidFill>
                <a:latin typeface="Times New Roman" pitchFamily="18" charset="0"/>
              </a:rPr>
            </a:br>
            <a:r>
              <a:rPr lang="ru-RU" sz="4800" i="1" smtClean="0">
                <a:solidFill>
                  <a:srgbClr val="000099"/>
                </a:solidFill>
                <a:latin typeface="Times New Roman" pitchFamily="18" charset="0"/>
              </a:rPr>
              <a:t>«Куклы </a:t>
            </a:r>
            <a:br>
              <a:rPr lang="ru-RU" sz="4800" i="1" smtClean="0">
                <a:solidFill>
                  <a:srgbClr val="000099"/>
                </a:solidFill>
                <a:latin typeface="Times New Roman" pitchFamily="18" charset="0"/>
              </a:rPr>
            </a:br>
            <a:r>
              <a:rPr lang="ru-RU" sz="4800" i="1" smtClean="0">
                <a:solidFill>
                  <a:srgbClr val="000099"/>
                </a:solidFill>
                <a:latin typeface="Times New Roman" pitchFamily="18" charset="0"/>
              </a:rPr>
              <a:t>	из капрона»</a:t>
            </a:r>
          </a:p>
        </p:txBody>
      </p:sp>
      <p:sp>
        <p:nvSpPr>
          <p:cNvPr id="14339" name="Подзаголовок 5"/>
          <p:cNvSpPr>
            <a:spLocks noGrp="1"/>
          </p:cNvSpPr>
          <p:nvPr>
            <p:ph type="subTitle" idx="1"/>
          </p:nvPr>
        </p:nvSpPr>
        <p:spPr>
          <a:xfrm>
            <a:off x="0" y="5373688"/>
            <a:ext cx="9144000" cy="1484312"/>
          </a:xfrm>
        </p:spPr>
        <p:txBody>
          <a:bodyPr/>
          <a:lstStyle/>
          <a:p>
            <a:pPr eaLnBrk="1" hangingPunct="1">
              <a:lnSpc>
                <a:spcPct val="80000"/>
              </a:lnSpc>
            </a:pPr>
            <a:r>
              <a:rPr lang="ru-RU" sz="2800" dirty="0" smtClean="0">
                <a:solidFill>
                  <a:srgbClr val="000099"/>
                </a:solidFill>
                <a:latin typeface="Times New Roman" pitchFamily="18" charset="0"/>
              </a:rPr>
              <a:t>Воспитатель:</a:t>
            </a:r>
            <a:endParaRPr lang="ru-RU" sz="2800" dirty="0" smtClean="0">
              <a:solidFill>
                <a:srgbClr val="000099"/>
              </a:solidFill>
              <a:latin typeface="Times New Roman" pitchFamily="18" charset="0"/>
            </a:endParaRPr>
          </a:p>
          <a:p>
            <a:pPr eaLnBrk="1" hangingPunct="1">
              <a:lnSpc>
                <a:spcPct val="80000"/>
              </a:lnSpc>
            </a:pPr>
            <a:r>
              <a:rPr lang="ru-RU" sz="2800" dirty="0" smtClean="0">
                <a:solidFill>
                  <a:srgbClr val="000099"/>
                </a:solidFill>
                <a:latin typeface="Times New Roman" pitchFamily="18" charset="0"/>
              </a:rPr>
              <a:t>Шорохова </a:t>
            </a:r>
            <a:r>
              <a:rPr lang="ru-RU" sz="2800" dirty="0" smtClean="0">
                <a:solidFill>
                  <a:srgbClr val="000099"/>
                </a:solidFill>
                <a:latin typeface="Times New Roman" pitchFamily="18" charset="0"/>
              </a:rPr>
              <a:t>Лариса Николаевна</a:t>
            </a:r>
          </a:p>
          <a:p>
            <a:pPr eaLnBrk="1" hangingPunct="1">
              <a:lnSpc>
                <a:spcPct val="80000"/>
              </a:lnSpc>
            </a:pPr>
            <a:r>
              <a:rPr lang="ru-RU" sz="2800" dirty="0" smtClean="0">
                <a:solidFill>
                  <a:srgbClr val="000099"/>
                </a:solidFill>
                <a:latin typeface="Times New Roman" pitchFamily="18" charset="0"/>
              </a:rPr>
              <a:t>Межгорье</a:t>
            </a:r>
            <a:endParaRPr lang="ru-RU" sz="2800" dirty="0" smtClean="0">
              <a:solidFill>
                <a:srgbClr val="000099"/>
              </a:solidFill>
              <a:latin typeface="Times New Roman" pitchFamily="18" charset="0"/>
            </a:endParaRPr>
          </a:p>
        </p:txBody>
      </p:sp>
    </p:spTree>
  </p:cSld>
  <p:clrMapOvr>
    <a:masterClrMapping/>
  </p:clrMapOvr>
  <p:transition spd="slow" advClick="0" advTm="700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endParaRPr lang="ru-RU" smtClean="0"/>
          </a:p>
        </p:txBody>
      </p:sp>
      <p:pic>
        <p:nvPicPr>
          <p:cNvPr id="2355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3555"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235325" cy="4572000"/>
          </a:xfrm>
          <a:prstGeom prst="rect">
            <a:avLst/>
          </a:prstGeom>
          <a:noFill/>
          <a:ln w="9525">
            <a:noFill/>
            <a:miter lim="800000"/>
            <a:headEnd/>
            <a:tailEnd/>
          </a:ln>
        </p:spPr>
      </p:pic>
      <p:pic>
        <p:nvPicPr>
          <p:cNvPr id="23556"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575" y="2143125"/>
            <a:ext cx="3198813" cy="4572000"/>
          </a:xfrm>
          <a:prstGeom prst="rect">
            <a:avLst/>
          </a:prstGeom>
          <a:noFill/>
          <a:ln w="9525">
            <a:noFill/>
            <a:miter lim="800000"/>
            <a:headEnd/>
            <a:tailEnd/>
          </a:ln>
        </p:spPr>
      </p:pic>
      <p:pic>
        <p:nvPicPr>
          <p:cNvPr id="23557" name="Picture 6"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51538" y="893763"/>
            <a:ext cx="3203575" cy="45720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endParaRPr lang="ru-RU" smtClean="0"/>
          </a:p>
        </p:txBody>
      </p:sp>
      <p:pic>
        <p:nvPicPr>
          <p:cNvPr id="24578"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4579" name="Picture 8"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8750" y="-171450"/>
            <a:ext cx="3195638" cy="4572000"/>
          </a:xfrm>
          <a:prstGeom prst="rect">
            <a:avLst/>
          </a:prstGeom>
          <a:noFill/>
          <a:ln w="9525">
            <a:noFill/>
            <a:miter lim="800000"/>
            <a:headEnd/>
            <a:tailEnd/>
          </a:ln>
        </p:spPr>
      </p:pic>
      <p:pic>
        <p:nvPicPr>
          <p:cNvPr id="24580"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19788" y="2708275"/>
            <a:ext cx="3203575" cy="4572000"/>
          </a:xfrm>
          <a:prstGeom prst="rect">
            <a:avLst/>
          </a:prstGeom>
          <a:noFill/>
          <a:ln w="9525">
            <a:noFill/>
            <a:miter lim="800000"/>
            <a:headEnd/>
            <a:tailEnd/>
          </a:ln>
        </p:spPr>
      </p:pic>
      <p:pic>
        <p:nvPicPr>
          <p:cNvPr id="24581"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36888" y="1066800"/>
            <a:ext cx="3235325" cy="45720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endParaRPr lang="ru-RU" smtClean="0"/>
          </a:p>
        </p:txBody>
      </p:sp>
      <p:pic>
        <p:nvPicPr>
          <p:cNvPr id="2560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5603"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0825" y="-430213"/>
            <a:ext cx="4748213" cy="3714751"/>
          </a:xfrm>
          <a:prstGeom prst="rect">
            <a:avLst/>
          </a:prstGeom>
          <a:noFill/>
          <a:ln w="9525">
            <a:noFill/>
            <a:miter lim="800000"/>
            <a:headEnd/>
            <a:tailEnd/>
          </a:ln>
        </p:spPr>
      </p:pic>
      <p:pic>
        <p:nvPicPr>
          <p:cNvPr id="25604"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71550" y="3429000"/>
            <a:ext cx="4725988" cy="3714750"/>
          </a:xfrm>
          <a:prstGeom prst="rect">
            <a:avLst/>
          </a:prstGeom>
          <a:noFill/>
          <a:ln w="9525">
            <a:noFill/>
            <a:miter lim="800000"/>
            <a:headEnd/>
            <a:tailEnd/>
          </a:ln>
        </p:spPr>
      </p:pic>
      <p:pic>
        <p:nvPicPr>
          <p:cNvPr id="25605" name="Picture 6"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95975" y="2257425"/>
            <a:ext cx="3248025" cy="45720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endParaRPr lang="ru-RU" smtClean="0"/>
          </a:p>
        </p:txBody>
      </p:sp>
      <p:pic>
        <p:nvPicPr>
          <p:cNvPr id="2662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6627" name="Picture 8"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4800" y="26988"/>
            <a:ext cx="2762250" cy="3948112"/>
          </a:xfrm>
          <a:prstGeom prst="rect">
            <a:avLst/>
          </a:prstGeom>
          <a:noFill/>
          <a:ln w="9525">
            <a:noFill/>
            <a:miter lim="800000"/>
            <a:headEnd/>
            <a:tailEnd/>
          </a:ln>
        </p:spPr>
      </p:pic>
      <p:pic>
        <p:nvPicPr>
          <p:cNvPr id="26628"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21"/>
          <p:cNvPicPr>
            <a:picLocks noChangeAspect="1" noChangeArrowheads="1"/>
          </p:cNvPicPr>
          <p:nvPr/>
        </p:nvPicPr>
        <p:blipFill>
          <a:blip r:embed="rId4" cstate="screen">
            <a:extLst>
              <a:ext uri="{28A0092B-C50C-407E-A947-70E740481C1C}">
                <a14:useLocalDpi xmlns:a14="http://schemas.microsoft.com/office/drawing/2010/main"/>
              </a:ext>
            </a:extLst>
          </a:blip>
          <a:srcRect l="-907" t="-386"/>
          <a:stretch>
            <a:fillRect/>
          </a:stretch>
        </p:blipFill>
        <p:spPr bwMode="auto">
          <a:xfrm>
            <a:off x="3067050" y="-285750"/>
            <a:ext cx="4767263" cy="3714750"/>
          </a:xfrm>
          <a:prstGeom prst="rect">
            <a:avLst/>
          </a:prstGeom>
          <a:noFill/>
          <a:ln w="9525">
            <a:noFill/>
            <a:miter lim="800000"/>
            <a:headEnd/>
            <a:tailEnd/>
          </a:ln>
        </p:spPr>
      </p:pic>
      <p:pic>
        <p:nvPicPr>
          <p:cNvPr id="26629" name="Picture 6"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23"/>
          <p:cNvPicPr>
            <a:picLocks noChangeAspect="1" noChangeArrowheads="1"/>
          </p:cNvPicPr>
          <p:nvPr/>
        </p:nvPicPr>
        <p:blipFill>
          <a:blip r:embed="rId5" cstate="screen">
            <a:extLst>
              <a:ext uri="{28A0092B-C50C-407E-A947-70E740481C1C}">
                <a14:useLocalDpi xmlns:a14="http://schemas.microsoft.com/office/drawing/2010/main"/>
              </a:ext>
            </a:extLst>
          </a:blip>
          <a:srcRect l="-11150" t="-8333"/>
          <a:stretch>
            <a:fillRect/>
          </a:stretch>
        </p:blipFill>
        <p:spPr bwMode="auto">
          <a:xfrm>
            <a:off x="2124075" y="3265488"/>
            <a:ext cx="4743450" cy="371475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endParaRPr lang="ru-RU" smtClean="0"/>
          </a:p>
        </p:txBody>
      </p:sp>
      <p:pic>
        <p:nvPicPr>
          <p:cNvPr id="276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7651"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2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950" y="188913"/>
            <a:ext cx="4754563" cy="3714750"/>
          </a:xfrm>
          <a:prstGeom prst="rect">
            <a:avLst/>
          </a:prstGeom>
          <a:noFill/>
          <a:ln w="9525">
            <a:noFill/>
            <a:miter lim="800000"/>
            <a:headEnd/>
            <a:tailEnd/>
          </a:ln>
        </p:spPr>
      </p:pic>
      <p:pic>
        <p:nvPicPr>
          <p:cNvPr id="27652"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2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71975" y="2860675"/>
            <a:ext cx="4772025" cy="371475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endParaRPr lang="ru-RU" smtClean="0"/>
          </a:p>
        </p:txBody>
      </p:sp>
      <p:pic>
        <p:nvPicPr>
          <p:cNvPr id="286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8675"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3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738" y="115888"/>
            <a:ext cx="4741862" cy="3714750"/>
          </a:xfrm>
          <a:prstGeom prst="rect">
            <a:avLst/>
          </a:prstGeom>
          <a:noFill/>
          <a:ln w="9525">
            <a:noFill/>
            <a:miter lim="800000"/>
            <a:headEnd/>
            <a:tailEnd/>
          </a:ln>
        </p:spPr>
      </p:pic>
      <p:pic>
        <p:nvPicPr>
          <p:cNvPr id="28676"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3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35600" y="1976438"/>
            <a:ext cx="3219450" cy="45720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 name="Заголовок 9"/>
          <p:cNvSpPr>
            <a:spLocks noGrp="1"/>
          </p:cNvSpPr>
          <p:nvPr>
            <p:ph type="title"/>
          </p:nvPr>
        </p:nvSpPr>
        <p:spPr>
          <a:xfrm>
            <a:off x="1331913" y="571500"/>
            <a:ext cx="7026275" cy="5726113"/>
          </a:xfrm>
        </p:spPr>
        <p:txBody>
          <a:bodyPr rtlCol="0">
            <a:noAutofit/>
          </a:bodyPr>
          <a:lstStyle/>
          <a:p>
            <a:pPr algn="l" eaLnBrk="1" fontAlgn="auto" hangingPunct="1">
              <a:spcAft>
                <a:spcPts val="0"/>
              </a:spcAft>
              <a:defRPr/>
            </a:pPr>
            <a:r>
              <a:rPr lang="ru-RU" sz="2400" dirty="0" smtClean="0">
                <a:latin typeface="Times New Roman" pitchFamily="18" charset="0"/>
                <a:cs typeface="Times New Roman" pitchFamily="18" charset="0"/>
              </a:rPr>
              <a:t>	После этого можно приклеить или пришить волосы, ресницы, брови, если это требуется по задумке. Можно просто их нарисовать, изобразить мимику с помощью фломастеров или косметики. Глаза можно также нарисовать, изготовить из твёрдого материала или купить готовые кукольные и приклеить их.</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Для тела можно сделать каркас, который потом нужно обязательно обёрнуть мягким материалом для набивки. Когда это сделано, всё тело или только его части, которые будут видны, обтягиваются капроном. Далее остаётся только сшить одежду. В качестве каркаса можно использовать обычную пластиковую бутылку.</a:t>
            </a:r>
            <a:endParaRPr lang="ru-RU" sz="24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ransition spd="slow" advClick="0" advTm="7000">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endParaRPr lang="ru-RU" smtClean="0"/>
          </a:p>
        </p:txBody>
      </p:sp>
      <p:pic>
        <p:nvPicPr>
          <p:cNvPr id="3072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0723" name="Picture 2" descr="Вот так выглядит каркас из проволоки. Сейчас я использую алюминиевый двужильный провод, который у нас в городе можно купить по 9 руб. за метр. фото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388" y="188913"/>
            <a:ext cx="2743200" cy="4071937"/>
          </a:xfrm>
          <a:prstGeom prst="rect">
            <a:avLst/>
          </a:prstGeom>
          <a:noFill/>
          <a:ln w="9525">
            <a:noFill/>
            <a:miter lim="800000"/>
            <a:headEnd/>
            <a:tailEnd/>
          </a:ln>
        </p:spPr>
      </p:pic>
      <p:pic>
        <p:nvPicPr>
          <p:cNvPr id="30724" name="Picture 6" descr="Вот так выглядит каркас из проволоки. Сейчас я использую алюминиевый двужильный провод, который у нас в городе можно купить по 9 руб. за метр. фото 1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79838" y="1052513"/>
            <a:ext cx="3216275" cy="4275137"/>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p:txBody>
          <a:bodyPr/>
          <a:lstStyle/>
          <a:p>
            <a:endParaRPr lang="ru-RU" smtClean="0"/>
          </a:p>
        </p:txBody>
      </p:sp>
      <p:pic>
        <p:nvPicPr>
          <p:cNvPr id="3174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1747" name="Picture 8" descr="http://svoimi-rukami-club.ru/upload/image/SHITYJ/e6082eb975cb6dd84a8acfe7e5e2f63f.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84663" y="588963"/>
            <a:ext cx="4743450" cy="2808287"/>
          </a:xfrm>
          <a:prstGeom prst="rect">
            <a:avLst/>
          </a:prstGeom>
          <a:noFill/>
          <a:ln w="9525">
            <a:noFill/>
            <a:miter lim="800000"/>
            <a:headEnd/>
            <a:tailEnd/>
          </a:ln>
        </p:spPr>
      </p:pic>
      <p:pic>
        <p:nvPicPr>
          <p:cNvPr id="31748" name="Picture 2" descr="http://svoimi-rukami-club.ru/upload/image/SHITYJ/9471ea552fbe31a7d02b932601f8d77e.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6863" y="3789363"/>
            <a:ext cx="4283075" cy="2559050"/>
          </a:xfrm>
          <a:prstGeom prst="rect">
            <a:avLst/>
          </a:prstGeom>
          <a:noFill/>
          <a:ln w="9525">
            <a:noFill/>
            <a:miter lim="800000"/>
            <a:headEnd/>
            <a:tailEnd/>
          </a:ln>
        </p:spPr>
      </p:pic>
      <p:pic>
        <p:nvPicPr>
          <p:cNvPr id="31749" name="Picture 4" descr="https://encrypted-tbn1.gstatic.com/images?q=tbn:ANd9GcTsYbUuZafYbRdF34_GcKCPBxl5Tbia50XNNN-K0Bk33o1bc_Xg"/>
          <p:cNvPicPr>
            <a:picLocks noChangeAspect="1" noChangeArrowheads="1"/>
          </p:cNvPicPr>
          <p:nvPr/>
        </p:nvPicPr>
        <p:blipFill>
          <a:blip r:embed="rId5"/>
          <a:srcRect/>
          <a:stretch>
            <a:fillRect/>
          </a:stretch>
        </p:blipFill>
        <p:spPr bwMode="auto">
          <a:xfrm>
            <a:off x="101600" y="333375"/>
            <a:ext cx="3816350" cy="2862263"/>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2770" name="Прямоугольник 10"/>
          <p:cNvSpPr>
            <a:spLocks noChangeArrowheads="1"/>
          </p:cNvSpPr>
          <p:nvPr/>
        </p:nvSpPr>
        <p:spPr bwMode="auto">
          <a:xfrm>
            <a:off x="1116013" y="642938"/>
            <a:ext cx="4170362" cy="5324475"/>
          </a:xfrm>
          <a:prstGeom prst="rect">
            <a:avLst/>
          </a:prstGeom>
          <a:noFill/>
          <a:ln w="9525">
            <a:noFill/>
            <a:miter lim="800000"/>
            <a:headEnd/>
            <a:tailEnd/>
          </a:ln>
        </p:spPr>
        <p:txBody>
          <a:bodyPr>
            <a:spAutoFit/>
          </a:bodyPr>
          <a:lstStyle/>
          <a:p>
            <a:r>
              <a:rPr lang="ru-RU" sz="2000">
                <a:latin typeface="Times New Roman" pitchFamily="18" charset="0"/>
              </a:rPr>
              <a:t>	Куклы из колготок неизменно вызывают удивление и восхищение у окружающих – ведь изделие выглядит как живое. Не забывайте, что в Ваших силах сделать игрушку, которая может принадлежать к любой национальности, веку, социальному статусу, быть реальным или сказочным персонажем, а также оберегом для дома и семьи. На создание кукол из чулок меня воодушевила работа знаменитой украинской кукольницы Елены Лаврентьевой.</a:t>
            </a:r>
            <a:br>
              <a:rPr lang="ru-RU" sz="2000">
                <a:latin typeface="Times New Roman" pitchFamily="18" charset="0"/>
              </a:rPr>
            </a:br>
            <a:r>
              <a:rPr lang="ru-RU" sz="2000">
                <a:latin typeface="Times New Roman" pitchFamily="18" charset="0"/>
              </a:rPr>
              <a:t/>
            </a:r>
            <a:br>
              <a:rPr lang="ru-RU" sz="2000">
                <a:latin typeface="Times New Roman" pitchFamily="18" charset="0"/>
              </a:rPr>
            </a:br>
            <a:endParaRPr lang="ru-RU" sz="2000">
              <a:latin typeface="Times New Roman" pitchFamily="18" charset="0"/>
            </a:endParaRPr>
          </a:p>
        </p:txBody>
      </p:sp>
      <p:pic>
        <p:nvPicPr>
          <p:cNvPr id="32771" name="Picture 2" descr="E:\детский сад № 58\фото д 58\Фото017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29250" y="928688"/>
            <a:ext cx="3357563" cy="447675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2" name="Подзаголовок 6"/>
          <p:cNvSpPr>
            <a:spLocks noGrp="1"/>
          </p:cNvSpPr>
          <p:nvPr>
            <p:ph type="subTitle" idx="4294967295"/>
          </p:nvPr>
        </p:nvSpPr>
        <p:spPr>
          <a:xfrm>
            <a:off x="428625" y="-819150"/>
            <a:ext cx="8715375" cy="6597650"/>
          </a:xfrm>
        </p:spPr>
        <p:txBody>
          <a:bodyPr/>
          <a:lstStyle/>
          <a:p>
            <a:pPr algn="ctr" eaLnBrk="1" hangingPunct="1">
              <a:lnSpc>
                <a:spcPct val="90000"/>
              </a:lnSpc>
              <a:buFont typeface="Arial" charset="0"/>
              <a:buNone/>
            </a:pPr>
            <a:endParaRPr lang="en-US" sz="2400" smtClean="0">
              <a:solidFill>
                <a:srgbClr val="0F0614"/>
              </a:solidFill>
              <a:latin typeface="Arial" charset="0"/>
              <a:cs typeface="Arial" charset="0"/>
            </a:endParaRPr>
          </a:p>
          <a:p>
            <a:pPr algn="ctr" eaLnBrk="1" hangingPunct="1">
              <a:lnSpc>
                <a:spcPct val="90000"/>
              </a:lnSpc>
              <a:buFont typeface="Arial" charset="0"/>
              <a:buNone/>
            </a:pPr>
            <a:endParaRPr lang="en-US" sz="2400" smtClean="0">
              <a:solidFill>
                <a:srgbClr val="0F0614"/>
              </a:solidFill>
              <a:latin typeface="Arial" charset="0"/>
              <a:cs typeface="Arial" charset="0"/>
            </a:endParaRPr>
          </a:p>
          <a:p>
            <a:pPr algn="ctr" eaLnBrk="1" hangingPunct="1">
              <a:lnSpc>
                <a:spcPct val="90000"/>
              </a:lnSpc>
              <a:buFont typeface="Arial" charset="0"/>
              <a:buNone/>
            </a:pPr>
            <a:endParaRPr lang="en-US" sz="2400" smtClean="0">
              <a:solidFill>
                <a:srgbClr val="0F0614"/>
              </a:solidFill>
              <a:latin typeface="Arial" charset="0"/>
              <a:cs typeface="Arial" charset="0"/>
            </a:endParaRPr>
          </a:p>
          <a:p>
            <a:pPr algn="ctr" eaLnBrk="1" hangingPunct="1">
              <a:lnSpc>
                <a:spcPct val="90000"/>
              </a:lnSpc>
              <a:buFont typeface="Arial" charset="0"/>
              <a:buNone/>
            </a:pPr>
            <a:r>
              <a:rPr lang="en-US" sz="2400" smtClean="0">
                <a:solidFill>
                  <a:srgbClr val="0F0614"/>
                </a:solidFill>
                <a:latin typeface="Arial" charset="0"/>
                <a:cs typeface="Arial" charset="0"/>
              </a:rPr>
              <a:t>	</a:t>
            </a:r>
            <a:r>
              <a:rPr lang="ru-RU" sz="2800" b="1" i="1" smtClean="0">
                <a:solidFill>
                  <a:srgbClr val="000099"/>
                </a:solidFill>
                <a:latin typeface="Times New Roman" pitchFamily="18" charset="0"/>
                <a:cs typeface="Times New Roman" pitchFamily="18" charset="0"/>
              </a:rPr>
              <a:t>Кто в куклы не играл – тот детства не видал</a:t>
            </a:r>
          </a:p>
          <a:p>
            <a:pPr algn="ctr" eaLnBrk="1" hangingPunct="1">
              <a:lnSpc>
                <a:spcPct val="90000"/>
              </a:lnSpc>
              <a:buFont typeface="Arial" charset="0"/>
              <a:buNone/>
            </a:pPr>
            <a:r>
              <a:rPr lang="ru-RU" sz="2800" b="1" i="1" smtClean="0">
                <a:solidFill>
                  <a:srgbClr val="000099"/>
                </a:solidFill>
                <a:latin typeface="Times New Roman" pitchFamily="18" charset="0"/>
                <a:cs typeface="Times New Roman" pitchFamily="18" charset="0"/>
              </a:rPr>
              <a:t>(русская народная мудрость)</a:t>
            </a:r>
          </a:p>
          <a:p>
            <a:pPr eaLnBrk="1" hangingPunct="1">
              <a:lnSpc>
                <a:spcPct val="90000"/>
              </a:lnSpc>
              <a:buFont typeface="Arial" charset="0"/>
              <a:buNone/>
            </a:pPr>
            <a:r>
              <a:rPr lang="ru-RU" sz="2400" i="1" smtClean="0">
                <a:latin typeface="Times New Roman" pitchFamily="18" charset="0"/>
                <a:cs typeface="Arial" charset="0"/>
              </a:rPr>
              <a:t>	Игрушка для ребенка – это первая «примерка» мира</a:t>
            </a:r>
            <a:r>
              <a:rPr lang="ru-RU" sz="2400" i="1" smtClean="0">
                <a:solidFill>
                  <a:srgbClr val="0F0614"/>
                </a:solidFill>
                <a:latin typeface="Times New Roman" pitchFamily="18" charset="0"/>
                <a:cs typeface="Arial" charset="0"/>
              </a:rPr>
              <a:t>. В играх малыш выражает свои чувства к маме с папой, окружающим его людям и самому себе. И ребенок учится узнавать этот сложный и пока не понятный ему мир не только, конечно, за счет разнообразных игрушек, но и при помощи взрослых.</a:t>
            </a:r>
          </a:p>
        </p:txBody>
      </p:sp>
      <p:pic>
        <p:nvPicPr>
          <p:cNvPr id="15363" name="Picture 4" descr="DSC0822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514725"/>
            <a:ext cx="4457700" cy="3343275"/>
          </a:xfrm>
          <a:prstGeom prst="rect">
            <a:avLst/>
          </a:prstGeom>
          <a:noFill/>
          <a:ln w="9525">
            <a:noFill/>
            <a:miter lim="800000"/>
            <a:headEnd/>
            <a:tailEnd/>
          </a:ln>
        </p:spPr>
      </p:pic>
      <p:pic>
        <p:nvPicPr>
          <p:cNvPr id="15364" name="Picture 5" descr="DSC0822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9938" y="3435350"/>
            <a:ext cx="4564062" cy="342265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3794" name="TextBox 2"/>
          <p:cNvSpPr txBox="1">
            <a:spLocks noChangeArrowheads="1"/>
          </p:cNvSpPr>
          <p:nvPr/>
        </p:nvSpPr>
        <p:spPr bwMode="auto">
          <a:xfrm>
            <a:off x="827088" y="188913"/>
            <a:ext cx="7705725" cy="2554287"/>
          </a:xfrm>
          <a:prstGeom prst="rect">
            <a:avLst/>
          </a:prstGeom>
          <a:noFill/>
          <a:ln w="9525">
            <a:noFill/>
            <a:miter lim="800000"/>
            <a:headEnd/>
            <a:tailEnd/>
          </a:ln>
        </p:spPr>
        <p:txBody>
          <a:bodyPr>
            <a:spAutoFit/>
          </a:bodyPr>
          <a:lstStyle/>
          <a:p>
            <a:r>
              <a:rPr lang="ru-RU" sz="2000" i="1">
                <a:latin typeface="Times New Roman" pitchFamily="18" charset="0"/>
                <a:cs typeface="Times New Roman" pitchFamily="18" charset="0"/>
              </a:rPr>
              <a:t>Если вы еще помните, как в детстве играли в куклы, если вы скучаете по тому счастливому времени – это творчество для вас. Если вы не мыслите свою жизнь без рукоделия и вам хочется к чему-либо приложить свои «золотые» руки и бурлящую фантазию, предлагаю придумать, сшить, создать куклы своими руками из колготок. Ведь чаще всего все необходимое есть под руками. </a:t>
            </a:r>
          </a:p>
          <a:p>
            <a:pPr algn="ctr"/>
            <a:r>
              <a:rPr lang="ru-RU" sz="2000" b="1" i="1">
                <a:latin typeface="Times New Roman" pitchFamily="18" charset="0"/>
                <a:cs typeface="Times New Roman" pitchFamily="18" charset="0"/>
              </a:rPr>
              <a:t>Так что вперед: </a:t>
            </a:r>
          </a:p>
          <a:p>
            <a:pPr algn="ctr"/>
            <a:r>
              <a:rPr lang="ru-RU" sz="2000" b="1" i="1">
                <a:latin typeface="Times New Roman" pitchFamily="18" charset="0"/>
                <a:cs typeface="Times New Roman" pitchFamily="18" charset="0"/>
              </a:rPr>
              <a:t>дерзайте и создавайте кукол на радость себе и людям</a:t>
            </a:r>
            <a:r>
              <a:rPr lang="ru-RU" sz="2000" b="1"/>
              <a:t>!</a:t>
            </a:r>
          </a:p>
        </p:txBody>
      </p:sp>
      <p:pic>
        <p:nvPicPr>
          <p:cNvPr id="33795" name="Picture 4" descr="DSC0823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8313" y="3381375"/>
            <a:ext cx="4635501" cy="3476625"/>
          </a:xfrm>
          <a:prstGeom prst="rect">
            <a:avLst/>
          </a:prstGeom>
          <a:noFill/>
          <a:ln w="9525">
            <a:noFill/>
            <a:miter lim="800000"/>
            <a:headEnd/>
            <a:tailEnd/>
          </a:ln>
        </p:spPr>
      </p:pic>
      <p:pic>
        <p:nvPicPr>
          <p:cNvPr id="33796" name="Picture 5" descr="DSC0823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43438" y="3481388"/>
            <a:ext cx="4500562" cy="3376612"/>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endParaRPr lang="ru-RU" smtClean="0"/>
          </a:p>
        </p:txBody>
      </p:sp>
      <p:sp>
        <p:nvSpPr>
          <p:cNvPr id="34818" name="Rectangle 3"/>
          <p:cNvSpPr>
            <a:spLocks noGrp="1"/>
          </p:cNvSpPr>
          <p:nvPr>
            <p:ph type="body" idx="1"/>
          </p:nvPr>
        </p:nvSpPr>
        <p:spPr/>
        <p:txBody>
          <a:bodyPr/>
          <a:lstStyle/>
          <a:p>
            <a:endParaRPr lang="ru-RU" smtClean="0"/>
          </a:p>
        </p:txBody>
      </p:sp>
      <p:pic>
        <p:nvPicPr>
          <p:cNvPr id="34819"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4820" name="Picture 5" descr="DSC0823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36738" y="1458913"/>
            <a:ext cx="7200901" cy="5399087"/>
          </a:xfrm>
          <a:prstGeom prst="rect">
            <a:avLst/>
          </a:prstGeom>
          <a:noFill/>
          <a:ln w="9525">
            <a:noFill/>
            <a:miter lim="800000"/>
            <a:headEnd/>
            <a:tailEnd/>
          </a:ln>
        </p:spPr>
      </p:pic>
      <p:pic>
        <p:nvPicPr>
          <p:cNvPr id="34821" name="Picture 6" descr="DSC0823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51275" y="260350"/>
            <a:ext cx="6613525" cy="4960938"/>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p:txBody>
          <a:bodyPr/>
          <a:lstStyle/>
          <a:p>
            <a:endParaRPr lang="ru-RU" smtClean="0"/>
          </a:p>
        </p:txBody>
      </p:sp>
      <p:sp>
        <p:nvSpPr>
          <p:cNvPr id="35842" name="Rectangle 3"/>
          <p:cNvSpPr>
            <a:spLocks noGrp="1"/>
          </p:cNvSpPr>
          <p:nvPr>
            <p:ph type="body" idx="1"/>
          </p:nvPr>
        </p:nvSpPr>
        <p:spPr/>
        <p:txBody>
          <a:bodyPr/>
          <a:lstStyle/>
          <a:p>
            <a:endParaRPr lang="ru-RU" smtClean="0"/>
          </a:p>
        </p:txBody>
      </p:sp>
      <p:pic>
        <p:nvPicPr>
          <p:cNvPr id="3584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5844" name="Picture 6" descr="DSC0823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4922838" cy="3692525"/>
          </a:xfrm>
          <a:prstGeom prst="rect">
            <a:avLst/>
          </a:prstGeom>
          <a:noFill/>
          <a:ln w="9525">
            <a:noFill/>
            <a:miter lim="800000"/>
            <a:headEnd/>
            <a:tailEnd/>
          </a:ln>
        </p:spPr>
      </p:pic>
      <p:pic>
        <p:nvPicPr>
          <p:cNvPr id="35845" name="Picture 7" descr="DSC0824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14763" y="2860675"/>
            <a:ext cx="5329237" cy="3997325"/>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a:lstStyle/>
          <a:p>
            <a:endParaRPr lang="ru-RU" smtClean="0"/>
          </a:p>
        </p:txBody>
      </p:sp>
      <p:sp>
        <p:nvSpPr>
          <p:cNvPr id="36866" name="Rectangle 3"/>
          <p:cNvSpPr>
            <a:spLocks noGrp="1"/>
          </p:cNvSpPr>
          <p:nvPr>
            <p:ph type="body" idx="1"/>
          </p:nvPr>
        </p:nvSpPr>
        <p:spPr/>
        <p:txBody>
          <a:bodyPr/>
          <a:lstStyle/>
          <a:p>
            <a:endParaRPr lang="ru-RU" smtClean="0"/>
          </a:p>
        </p:txBody>
      </p:sp>
      <p:pic>
        <p:nvPicPr>
          <p:cNvPr id="3686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6868" name="Picture 5" descr="DSC0824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00338" y="0"/>
            <a:ext cx="4919662" cy="3689350"/>
          </a:xfrm>
          <a:prstGeom prst="rect">
            <a:avLst/>
          </a:prstGeom>
          <a:noFill/>
          <a:ln w="9525">
            <a:noFill/>
            <a:miter lim="800000"/>
            <a:headEnd/>
            <a:tailEnd/>
          </a:ln>
        </p:spPr>
      </p:pic>
      <p:pic>
        <p:nvPicPr>
          <p:cNvPr id="36869" name="Picture 6" descr="DSC0824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3402013"/>
            <a:ext cx="4608513" cy="3455987"/>
          </a:xfrm>
          <a:prstGeom prst="rect">
            <a:avLst/>
          </a:prstGeom>
          <a:noFill/>
          <a:ln w="9525">
            <a:noFill/>
            <a:miter lim="800000"/>
            <a:headEnd/>
            <a:tailEnd/>
          </a:ln>
        </p:spPr>
      </p:pic>
      <p:pic>
        <p:nvPicPr>
          <p:cNvPr id="36870" name="Picture 7" descr="DSC0824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32363" y="3448050"/>
            <a:ext cx="4546600" cy="340995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071563" y="642938"/>
            <a:ext cx="3643312" cy="2862262"/>
          </a:xfrm>
          <a:prstGeom prst="rect">
            <a:avLst/>
          </a:prstGeom>
        </p:spPr>
        <p:txBody>
          <a:bodyPr>
            <a:spAutoFit/>
          </a:bodyPr>
          <a:lstStyle/>
          <a:p>
            <a:pPr fontAlgn="auto">
              <a:spcBef>
                <a:spcPts val="0"/>
              </a:spcBef>
              <a:spcAft>
                <a:spcPts val="0"/>
              </a:spcAft>
              <a:defRPr/>
            </a:pPr>
            <a:r>
              <a:rPr lang="ru-RU" sz="2000" b="1" dirty="0">
                <a:effectLst>
                  <a:outerShdw blurRad="38100" dist="38100" dir="2700000" algn="tl">
                    <a:srgbClr val="000000">
                      <a:alpha val="43137"/>
                    </a:srgbClr>
                  </a:outerShdw>
                </a:effectLst>
                <a:latin typeface="Arial" pitchFamily="34" charset="0"/>
                <a:cs typeface="Arial" pitchFamily="34" charset="0"/>
              </a:rPr>
              <a:t>ЛАРИСА РУБАЛЬСКАЯ</a:t>
            </a:r>
            <a:r>
              <a:rPr lang="ru-RU" sz="2000" dirty="0">
                <a:latin typeface="Arial" pitchFamily="34" charset="0"/>
                <a:cs typeface="Arial" pitchFamily="34" charset="0"/>
              </a:rPr>
              <a:t>.</a:t>
            </a:r>
          </a:p>
          <a:p>
            <a:pPr lvl="1" fontAlgn="auto">
              <a:spcBef>
                <a:spcPts val="0"/>
              </a:spcBef>
              <a:spcAft>
                <a:spcPts val="0"/>
              </a:spcAft>
              <a:defRPr/>
            </a:pPr>
            <a:r>
              <a:rPr lang="ru-RU" sz="2000" dirty="0">
                <a:latin typeface="Arial" pitchFamily="34" charset="0"/>
                <a:cs typeface="Arial" pitchFamily="34" charset="0"/>
              </a:rPr>
              <a:t>Фея знала свое дело</a:t>
            </a:r>
          </a:p>
          <a:p>
            <a:pPr lvl="1" fontAlgn="auto">
              <a:spcBef>
                <a:spcPts val="0"/>
              </a:spcBef>
              <a:spcAft>
                <a:spcPts val="0"/>
              </a:spcAft>
              <a:defRPr/>
            </a:pPr>
            <a:r>
              <a:rPr lang="ru-RU" sz="2000" dirty="0">
                <a:latin typeface="Arial" pitchFamily="34" charset="0"/>
                <a:cs typeface="Arial" pitchFamily="34" charset="0"/>
              </a:rPr>
              <a:t>И летая в небесах</a:t>
            </a:r>
          </a:p>
          <a:p>
            <a:pPr lvl="1" fontAlgn="auto">
              <a:spcBef>
                <a:spcPts val="0"/>
              </a:spcBef>
              <a:spcAft>
                <a:spcPts val="0"/>
              </a:spcAft>
              <a:defRPr/>
            </a:pPr>
            <a:r>
              <a:rPr lang="ru-RU" sz="2000" dirty="0">
                <a:latin typeface="Arial" pitchFamily="34" charset="0"/>
                <a:cs typeface="Arial" pitchFamily="34" charset="0"/>
              </a:rPr>
              <a:t>Днем и ночью то и дело</a:t>
            </a:r>
          </a:p>
          <a:p>
            <a:pPr lvl="1" fontAlgn="auto">
              <a:spcBef>
                <a:spcPts val="0"/>
              </a:spcBef>
              <a:spcAft>
                <a:spcPts val="0"/>
              </a:spcAft>
              <a:defRPr/>
            </a:pPr>
            <a:r>
              <a:rPr lang="ru-RU" sz="2000" dirty="0">
                <a:latin typeface="Arial" pitchFamily="34" charset="0"/>
                <a:cs typeface="Arial" pitchFamily="34" charset="0"/>
              </a:rPr>
              <a:t>Совершала чудеса.</a:t>
            </a:r>
          </a:p>
          <a:p>
            <a:pPr lvl="1" fontAlgn="auto">
              <a:spcBef>
                <a:spcPts val="0"/>
              </a:spcBef>
              <a:spcAft>
                <a:spcPts val="0"/>
              </a:spcAft>
              <a:defRPr/>
            </a:pPr>
            <a:r>
              <a:rPr lang="ru-RU" sz="2000" dirty="0">
                <a:latin typeface="Arial" pitchFamily="34" charset="0"/>
                <a:cs typeface="Arial" pitchFamily="34" charset="0"/>
              </a:rPr>
              <a:t>Фея кукол создавала,</a:t>
            </a:r>
          </a:p>
          <a:p>
            <a:pPr lvl="1" fontAlgn="auto">
              <a:spcBef>
                <a:spcPts val="0"/>
              </a:spcBef>
              <a:spcAft>
                <a:spcPts val="0"/>
              </a:spcAft>
              <a:defRPr/>
            </a:pPr>
            <a:r>
              <a:rPr lang="ru-RU" sz="2000" dirty="0">
                <a:latin typeface="Arial" pitchFamily="34" charset="0"/>
                <a:cs typeface="Arial" pitchFamily="34" charset="0"/>
              </a:rPr>
              <a:t>Мастерила, колдовала.</a:t>
            </a:r>
          </a:p>
          <a:p>
            <a:pPr lvl="1" fontAlgn="auto">
              <a:spcBef>
                <a:spcPts val="0"/>
              </a:spcBef>
              <a:spcAft>
                <a:spcPts val="0"/>
              </a:spcAft>
              <a:defRPr/>
            </a:pPr>
            <a:r>
              <a:rPr lang="ru-RU" sz="2000" dirty="0">
                <a:latin typeface="Arial" pitchFamily="34" charset="0"/>
                <a:cs typeface="Arial" pitchFamily="34" charset="0"/>
              </a:rPr>
              <a:t>Все, чего она касалась</a:t>
            </a:r>
          </a:p>
          <a:p>
            <a:pPr lvl="1" fontAlgn="auto">
              <a:spcBef>
                <a:spcPts val="0"/>
              </a:spcBef>
              <a:spcAft>
                <a:spcPts val="0"/>
              </a:spcAft>
              <a:defRPr/>
            </a:pPr>
            <a:r>
              <a:rPr lang="ru-RU" sz="2000" dirty="0">
                <a:latin typeface="Arial" pitchFamily="34" charset="0"/>
                <a:cs typeface="Arial" pitchFamily="34" charset="0"/>
              </a:rPr>
              <a:t>Оживало, просыпалось</a:t>
            </a:r>
            <a:endParaRPr lang="ru-RU" sz="2000" dirty="0">
              <a:latin typeface="+mn-lt"/>
              <a:cs typeface="+mn-cs"/>
            </a:endParaRPr>
          </a:p>
        </p:txBody>
      </p:sp>
      <p:sp>
        <p:nvSpPr>
          <p:cNvPr id="37891" name="Текст 5"/>
          <p:cNvSpPr>
            <a:spLocks noGrp="1"/>
          </p:cNvSpPr>
          <p:nvPr>
            <p:ph sz="half" idx="4294967295"/>
          </p:nvPr>
        </p:nvSpPr>
        <p:spPr>
          <a:xfrm>
            <a:off x="4714875" y="2174875"/>
            <a:ext cx="3929063" cy="3951288"/>
          </a:xfrm>
        </p:spPr>
        <p:txBody>
          <a:bodyPr/>
          <a:lstStyle/>
          <a:p>
            <a:pPr eaLnBrk="1" hangingPunct="1">
              <a:buFont typeface="Arial" charset="0"/>
              <a:buNone/>
            </a:pPr>
            <a:r>
              <a:rPr lang="ru-RU" sz="2000" smtClean="0">
                <a:latin typeface="Arial" charset="0"/>
                <a:cs typeface="Arial" charset="0"/>
              </a:rPr>
              <a:t>И в ее руках послушных</a:t>
            </a:r>
          </a:p>
          <a:p>
            <a:pPr eaLnBrk="1" hangingPunct="1">
              <a:buFont typeface="Arial" charset="0"/>
              <a:buNone/>
            </a:pPr>
            <a:r>
              <a:rPr lang="ru-RU" sz="2000" smtClean="0">
                <a:latin typeface="Arial" charset="0"/>
                <a:cs typeface="Arial" charset="0"/>
              </a:rPr>
              <a:t>Обретали куклы души.</a:t>
            </a:r>
          </a:p>
          <a:p>
            <a:pPr eaLnBrk="1" hangingPunct="1">
              <a:buFont typeface="Arial" charset="0"/>
              <a:buNone/>
            </a:pPr>
            <a:r>
              <a:rPr lang="ru-RU" sz="2000" smtClean="0">
                <a:latin typeface="Arial" charset="0"/>
                <a:cs typeface="Arial" charset="0"/>
              </a:rPr>
              <a:t>Ведь у кукол судьбы тоже</a:t>
            </a:r>
          </a:p>
          <a:p>
            <a:pPr eaLnBrk="1" hangingPunct="1">
              <a:buFont typeface="Arial" charset="0"/>
              <a:buNone/>
            </a:pPr>
            <a:r>
              <a:rPr lang="ru-RU" sz="2000" smtClean="0">
                <a:latin typeface="Arial" charset="0"/>
                <a:cs typeface="Arial" charset="0"/>
              </a:rPr>
              <a:t>С человеческими схожи.</a:t>
            </a:r>
          </a:p>
          <a:p>
            <a:pPr eaLnBrk="1" hangingPunct="1">
              <a:buFont typeface="Arial" charset="0"/>
              <a:buNone/>
            </a:pPr>
            <a:r>
              <a:rPr lang="ru-RU" sz="2000" smtClean="0">
                <a:latin typeface="Arial" charset="0"/>
                <a:cs typeface="Arial" charset="0"/>
              </a:rPr>
              <a:t>А потом свои трофеи</a:t>
            </a:r>
          </a:p>
          <a:p>
            <a:pPr eaLnBrk="1" hangingPunct="1">
              <a:buFont typeface="Arial" charset="0"/>
              <a:buNone/>
            </a:pPr>
            <a:r>
              <a:rPr lang="ru-RU" sz="2000" smtClean="0">
                <a:latin typeface="Arial" charset="0"/>
                <a:cs typeface="Arial" charset="0"/>
              </a:rPr>
              <a:t>Раздавала людям Фея.</a:t>
            </a:r>
          </a:p>
          <a:p>
            <a:pPr eaLnBrk="1" hangingPunct="1">
              <a:buFont typeface="Arial" charset="0"/>
              <a:buNone/>
            </a:pPr>
            <a:r>
              <a:rPr lang="ru-RU" sz="2000" smtClean="0">
                <a:latin typeface="Arial" charset="0"/>
                <a:cs typeface="Arial" charset="0"/>
              </a:rPr>
              <a:t>Потому что это-средство</a:t>
            </a:r>
          </a:p>
          <a:p>
            <a:pPr eaLnBrk="1" hangingPunct="1">
              <a:buFont typeface="Arial" charset="0"/>
              <a:buNone/>
            </a:pPr>
            <a:r>
              <a:rPr lang="ru-RU" sz="2000" smtClean="0">
                <a:latin typeface="Arial" charset="0"/>
                <a:cs typeface="Arial" charset="0"/>
              </a:rPr>
              <a:t>Чтобы вечно помнить детство.</a:t>
            </a:r>
          </a:p>
        </p:txBody>
      </p:sp>
      <p:pic>
        <p:nvPicPr>
          <p:cNvPr id="37892" name="Picture 2"/>
          <p:cNvPicPr>
            <a:picLocks noGrp="1" noChangeAspect="1" noChangeArrowheads="1"/>
          </p:cNvPicPr>
          <p:nvPr>
            <p:ph sz="quarter" idx="4294967295"/>
          </p:nvPr>
        </p:nvPicPr>
        <p:blipFill>
          <a:blip r:embed="rId3"/>
          <a:srcRect/>
          <a:stretch>
            <a:fillRect/>
          </a:stretch>
        </p:blipFill>
        <p:spPr>
          <a:xfrm>
            <a:off x="1214438" y="3571875"/>
            <a:ext cx="2643187" cy="3097213"/>
          </a:xfrm>
        </p:spPr>
      </p:pic>
    </p:spTree>
  </p:cSld>
  <p:clrMapOvr>
    <a:masterClrMapping/>
  </p:clrMapOvr>
  <p:transition spd="slow" advClick="0" advTm="7000">
    <p:cover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928688" y="890588"/>
            <a:ext cx="7358062" cy="3478212"/>
          </a:xfrm>
          <a:prstGeom prst="rect">
            <a:avLst/>
          </a:prstGeom>
        </p:spPr>
        <p:txBody>
          <a:bodyPr>
            <a:spAutoFit/>
          </a:bodyPr>
          <a:lstStyle/>
          <a:p>
            <a:pPr>
              <a:defRPr/>
            </a:pPr>
            <a:r>
              <a:rPr lang="ru-RU" sz="2000" b="1" dirty="0">
                <a:effectLst>
                  <a:outerShdw blurRad="38100" dist="38100" dir="2700000" algn="tl">
                    <a:srgbClr val="C0C0C0"/>
                  </a:outerShdw>
                </a:effectLst>
                <a:latin typeface="Times New Roman" pitchFamily="18" charset="0"/>
                <a:cs typeface="Times New Roman" pitchFamily="18" charset="0"/>
              </a:rPr>
              <a:t>Анкета для детей.</a:t>
            </a:r>
          </a:p>
          <a:p>
            <a:pPr>
              <a:defRPr/>
            </a:pPr>
            <a:endParaRPr lang="ru-RU" sz="2000" dirty="0">
              <a:latin typeface="Times New Roman" pitchFamily="18" charset="0"/>
              <a:cs typeface="Times New Roman" pitchFamily="18" charset="0"/>
            </a:endParaRPr>
          </a:p>
          <a:p>
            <a:pPr>
              <a:defRPr/>
            </a:pPr>
            <a:r>
              <a:rPr lang="ru-RU" sz="2000" dirty="0">
                <a:latin typeface="Times New Roman" pitchFamily="18" charset="0"/>
                <a:cs typeface="Times New Roman" pitchFamily="18" charset="0"/>
              </a:rPr>
              <a:t>ЛЮБИМЫЕ ИГРУШКИ</a:t>
            </a:r>
          </a:p>
          <a:p>
            <a:pPr>
              <a:defRPr/>
            </a:pPr>
            <a:endParaRPr lang="ru-RU" sz="2000" dirty="0">
              <a:latin typeface="Times New Roman" pitchFamily="18" charset="0"/>
              <a:cs typeface="Times New Roman" pitchFamily="18" charset="0"/>
            </a:endParaRPr>
          </a:p>
          <a:p>
            <a:pPr>
              <a:defRPr/>
            </a:pPr>
            <a:r>
              <a:rPr lang="ru-RU" sz="2000" dirty="0">
                <a:latin typeface="Times New Roman" pitchFamily="18" charset="0"/>
                <a:cs typeface="Times New Roman" pitchFamily="18" charset="0"/>
              </a:rPr>
              <a:t>1 Какие игрушки есть у тебя?</a:t>
            </a:r>
          </a:p>
          <a:p>
            <a:pPr>
              <a:defRPr/>
            </a:pPr>
            <a:r>
              <a:rPr lang="ru-RU" sz="2000" dirty="0">
                <a:latin typeface="Times New Roman" pitchFamily="18" charset="0"/>
                <a:cs typeface="Times New Roman" pitchFamily="18" charset="0"/>
              </a:rPr>
              <a:t>2 Какие из них ты любишь больше всего?</a:t>
            </a:r>
          </a:p>
          <a:p>
            <a:pPr>
              <a:defRPr/>
            </a:pPr>
            <a:r>
              <a:rPr lang="ru-RU" sz="2000" dirty="0">
                <a:latin typeface="Times New Roman" pitchFamily="18" charset="0"/>
                <a:cs typeface="Times New Roman" pitchFamily="18" charset="0"/>
              </a:rPr>
              <a:t>3 Любишь ли ты игрушки, сделанные руками взрослых?</a:t>
            </a:r>
          </a:p>
          <a:p>
            <a:pPr>
              <a:defRPr/>
            </a:pPr>
            <a:r>
              <a:rPr lang="ru-RU" sz="2000" dirty="0">
                <a:latin typeface="Times New Roman" pitchFamily="18" charset="0"/>
                <a:cs typeface="Times New Roman" pitchFamily="18" charset="0"/>
              </a:rPr>
              <a:t>4 Какую игрушку ты мечтаешь получить на день рождения?</a:t>
            </a:r>
          </a:p>
          <a:p>
            <a:pPr>
              <a:defRPr/>
            </a:pPr>
            <a:r>
              <a:rPr lang="ru-RU" sz="2000" dirty="0">
                <a:latin typeface="Times New Roman" pitchFamily="18" charset="0"/>
                <a:cs typeface="Times New Roman" pitchFamily="18" charset="0"/>
              </a:rPr>
              <a:t>5 Играют ли с тобой взрослые?</a:t>
            </a:r>
          </a:p>
          <a:p>
            <a:pPr>
              <a:defRPr/>
            </a:pPr>
            <a:r>
              <a:rPr lang="ru-RU" sz="2000" dirty="0">
                <a:latin typeface="Times New Roman" pitchFamily="18" charset="0"/>
                <a:cs typeface="Times New Roman" pitchFamily="18" charset="0"/>
              </a:rPr>
              <a:t>6 Какая игра тебе запомнилась?</a:t>
            </a:r>
          </a:p>
          <a:p>
            <a:pPr>
              <a:defRPr/>
            </a:pPr>
            <a:r>
              <a:rPr lang="ru-RU" sz="2000" dirty="0">
                <a:latin typeface="Times New Roman" pitchFamily="18" charset="0"/>
                <a:cs typeface="Times New Roman" pitchFamily="18" charset="0"/>
              </a:rPr>
              <a:t>7 Если игрушка сломалась, что ты делаешь?</a:t>
            </a:r>
          </a:p>
        </p:txBody>
      </p:sp>
    </p:spTree>
  </p:cSld>
  <p:clrMapOvr>
    <a:masterClrMapping/>
  </p:clrMapOvr>
  <p:transition spd="slow" advClick="0" advTm="7000">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Заголовок 4"/>
          <p:cNvSpPr txBox="1">
            <a:spLocks/>
          </p:cNvSpPr>
          <p:nvPr/>
        </p:nvSpPr>
        <p:spPr bwMode="auto">
          <a:xfrm>
            <a:off x="642938" y="2286000"/>
            <a:ext cx="7772400" cy="1571625"/>
          </a:xfrm>
          <a:prstGeom prst="rect">
            <a:avLst/>
          </a:prstGeom>
          <a:noFill/>
          <a:ln w="9525">
            <a:noFill/>
            <a:miter lim="800000"/>
            <a:headEnd/>
            <a:tailEnd/>
          </a:ln>
        </p:spPr>
        <p:txBody>
          <a:bodyPr/>
          <a:lstStyle/>
          <a:p>
            <a:pPr algn="ctr"/>
            <a:r>
              <a:rPr lang="ru-RU" sz="5400" i="1">
                <a:solidFill>
                  <a:srgbClr val="000099"/>
                </a:solidFill>
                <a:latin typeface="Times New Roman" pitchFamily="18" charset="0"/>
              </a:rPr>
              <a:t>СПАСИБО ЗА ВНИМАНИЕ</a:t>
            </a:r>
          </a:p>
        </p:txBody>
      </p:sp>
    </p:spTree>
  </p:cSld>
  <p:clrMapOvr>
    <a:masterClrMapping/>
  </p:clrMapOvr>
  <p:transition spd="slow" advClick="0" advTm="700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 name="Заголовок 9"/>
          <p:cNvSpPr>
            <a:spLocks noGrp="1"/>
          </p:cNvSpPr>
          <p:nvPr>
            <p:ph type="title"/>
          </p:nvPr>
        </p:nvSpPr>
        <p:spPr>
          <a:xfrm>
            <a:off x="1042988" y="260350"/>
            <a:ext cx="6643687" cy="3384550"/>
          </a:xfrm>
        </p:spPr>
        <p:txBody>
          <a:bodyPr>
            <a:noAutofit/>
          </a:bodyPr>
          <a:lstStyle/>
          <a:p>
            <a:pPr algn="l" eaLnBrk="1" hangingPunct="1">
              <a:defRPr/>
            </a:pPr>
            <a:r>
              <a:rPr lang="ru-RU" sz="2000" b="1" i="1" dirty="0" smtClean="0">
                <a:solidFill>
                  <a:srgbClr val="0D0D0D"/>
                </a:solidFill>
                <a:effectLst>
                  <a:outerShdw blurRad="38100" dist="38100" dir="2700000" algn="tl">
                    <a:srgbClr val="C0C0C0"/>
                  </a:outerShdw>
                </a:effectLst>
                <a:latin typeface="Times New Roman" pitchFamily="18" charset="0"/>
                <a:cs typeface="Arial" charset="0"/>
              </a:rPr>
              <a:t>Кукла </a:t>
            </a:r>
            <a:r>
              <a:rPr lang="ru-RU" sz="2000" dirty="0" smtClean="0">
                <a:solidFill>
                  <a:srgbClr val="0D0D0D"/>
                </a:solidFill>
                <a:latin typeface="Times New Roman" pitchFamily="18" charset="0"/>
                <a:cs typeface="Arial" charset="0"/>
              </a:rPr>
              <a:t>— первая среди игрушек. Ее история известна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с глубокой древности. Изначально кукла служила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тотемом, обрядовым символом, и уже позднее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превратилась в детскую игрушку. В наше время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существует огромное множество разнообразных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кукол. Но особой популярностью пользуются куклы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ручной работы. Очень часто любимой игрушкой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становится та, которая сделана своими руками, </a:t>
            </a:r>
            <a:br>
              <a:rPr lang="ru-RU" sz="2000" dirty="0" smtClean="0">
                <a:solidFill>
                  <a:srgbClr val="0D0D0D"/>
                </a:solidFill>
                <a:latin typeface="Times New Roman" pitchFamily="18" charset="0"/>
                <a:cs typeface="Arial" charset="0"/>
              </a:rPr>
            </a:br>
            <a:r>
              <a:rPr lang="ru-RU" sz="2000" dirty="0" smtClean="0">
                <a:solidFill>
                  <a:srgbClr val="0D0D0D"/>
                </a:solidFill>
                <a:latin typeface="Times New Roman" pitchFamily="18" charset="0"/>
                <a:cs typeface="Arial" charset="0"/>
              </a:rPr>
              <a:t>потому что в нее вложена ваша фантазия и душа.</a:t>
            </a:r>
          </a:p>
        </p:txBody>
      </p:sp>
      <p:pic>
        <p:nvPicPr>
          <p:cNvPr id="16387" name="Picture 2" descr="https://i.ytimg.com/vi/27p8gZSp640/maxresdefault.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713" y="3429000"/>
            <a:ext cx="4437062" cy="2898775"/>
          </a:xfrm>
          <a:prstGeom prst="rect">
            <a:avLst/>
          </a:prstGeom>
          <a:noFill/>
          <a:ln w="9525">
            <a:noFill/>
            <a:miter lim="800000"/>
            <a:headEnd/>
            <a:tailEnd/>
          </a:ln>
        </p:spPr>
      </p:pic>
      <p:pic>
        <p:nvPicPr>
          <p:cNvPr id="16388" name="Picture 12" descr="http://www.babytoy.ru/products_pictures/AdoraDolls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7763" y="4916488"/>
            <a:ext cx="2563812" cy="1941512"/>
          </a:xfrm>
          <a:prstGeom prst="rect">
            <a:avLst/>
          </a:prstGeom>
          <a:noFill/>
          <a:ln w="9525">
            <a:noFill/>
            <a:miter lim="800000"/>
            <a:headEnd/>
            <a:tailEnd/>
          </a:ln>
        </p:spPr>
      </p:pic>
      <p:pic>
        <p:nvPicPr>
          <p:cNvPr id="16389" name="Picture 8" descr="http://sp.bvf.ru/image/photo/77470_s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0163" y="3292475"/>
            <a:ext cx="1617663" cy="1920875"/>
          </a:xfrm>
          <a:prstGeom prst="rect">
            <a:avLst/>
          </a:prstGeom>
          <a:noFill/>
          <a:ln w="9525">
            <a:noFill/>
            <a:miter lim="800000"/>
            <a:headEnd/>
            <a:tailEnd/>
          </a:ln>
        </p:spPr>
      </p:pic>
      <p:pic>
        <p:nvPicPr>
          <p:cNvPr id="16390" name="Picture 10" descr="http://i068.radikal.ru/1507/d5/c6409105f862.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5288" y="5170488"/>
            <a:ext cx="1760537" cy="1882775"/>
          </a:xfrm>
          <a:prstGeom prst="rect">
            <a:avLst/>
          </a:prstGeom>
          <a:noFill/>
          <a:ln w="9525">
            <a:noFill/>
            <a:miter lim="800000"/>
            <a:headEnd/>
            <a:tailEnd/>
          </a:ln>
        </p:spPr>
      </p:pic>
      <p:pic>
        <p:nvPicPr>
          <p:cNvPr id="16391" name="Picture 6" descr="http://static.bootic.com/_pictures/1630853/adora-baby-doll-20-inch_4.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558143">
            <a:off x="7011988" y="2781300"/>
            <a:ext cx="2132012" cy="21336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 name="Заголовок 9"/>
          <p:cNvSpPr>
            <a:spLocks noGrp="1"/>
          </p:cNvSpPr>
          <p:nvPr>
            <p:ph type="title"/>
          </p:nvPr>
        </p:nvSpPr>
        <p:spPr>
          <a:xfrm>
            <a:off x="395288" y="0"/>
            <a:ext cx="8362950" cy="6165850"/>
          </a:xfrm>
        </p:spPr>
        <p:txBody>
          <a:bodyPr>
            <a:noAutofit/>
          </a:bodyPr>
          <a:lstStyle/>
          <a:p>
            <a:pPr algn="l" eaLnBrk="1" hangingPunct="1">
              <a:defRPr/>
            </a:pPr>
            <a:r>
              <a:rPr lang="en-US" sz="2000" b="1" smtClean="0">
                <a:solidFill>
                  <a:srgbClr val="0D0D0D"/>
                </a:solidFill>
                <a:effectLst>
                  <a:outerShdw blurRad="38100" dist="38100" dir="2700000" algn="tl">
                    <a:srgbClr val="C0C0C0"/>
                  </a:outerShdw>
                </a:effectLst>
                <a:latin typeface="Arial" charset="0"/>
                <a:cs typeface="Arial" charset="0"/>
              </a:rPr>
              <a:t/>
            </a:r>
            <a:br>
              <a:rPr lang="en-US" sz="2000" b="1" smtClean="0">
                <a:solidFill>
                  <a:srgbClr val="0D0D0D"/>
                </a:solidFill>
                <a:effectLst>
                  <a:outerShdw blurRad="38100" dist="38100" dir="2700000" algn="tl">
                    <a:srgbClr val="C0C0C0"/>
                  </a:outerShdw>
                </a:effectLst>
                <a:latin typeface="Arial" charset="0"/>
                <a:cs typeface="Arial" charset="0"/>
              </a:rPr>
            </a:br>
            <a:r>
              <a:rPr lang="en-US" sz="2000" b="1" smtClean="0">
                <a:solidFill>
                  <a:srgbClr val="0D0D0D"/>
                </a:solidFill>
                <a:effectLst>
                  <a:outerShdw blurRad="38100" dist="38100" dir="2700000" algn="tl">
                    <a:srgbClr val="C0C0C0"/>
                  </a:outerShdw>
                </a:effectLst>
                <a:latin typeface="Arial" charset="0"/>
                <a:cs typeface="Arial" charset="0"/>
              </a:rPr>
              <a:t/>
            </a:r>
            <a:br>
              <a:rPr lang="en-US" sz="2000" b="1" smtClean="0">
                <a:solidFill>
                  <a:srgbClr val="0D0D0D"/>
                </a:solidFill>
                <a:effectLst>
                  <a:outerShdw blurRad="38100" dist="38100" dir="2700000" algn="tl">
                    <a:srgbClr val="C0C0C0"/>
                  </a:outerShdw>
                </a:effectLst>
                <a:latin typeface="Arial" charset="0"/>
                <a:cs typeface="Arial" charset="0"/>
              </a:rPr>
            </a:br>
            <a:r>
              <a:rPr lang="ru-RU" sz="2000" b="1" smtClean="0">
                <a:solidFill>
                  <a:srgbClr val="0D0D0D"/>
                </a:solidFill>
                <a:effectLst>
                  <a:outerShdw blurRad="38100" dist="38100" dir="2700000" algn="tl">
                    <a:srgbClr val="C0C0C0"/>
                  </a:outerShdw>
                </a:effectLst>
                <a:latin typeface="Times New Roman" pitchFamily="18" charset="0"/>
                <a:cs typeface="Times New Roman" pitchFamily="18" charset="0"/>
              </a:rPr>
              <a:t/>
            </a:r>
            <a:br>
              <a:rPr lang="ru-RU" sz="2000" b="1" smtClean="0">
                <a:solidFill>
                  <a:srgbClr val="0D0D0D"/>
                </a:solidFill>
                <a:effectLst>
                  <a:outerShdw blurRad="38100" dist="38100" dir="2700000" algn="tl">
                    <a:srgbClr val="C0C0C0"/>
                  </a:outerShdw>
                </a:effectLst>
                <a:latin typeface="Times New Roman" pitchFamily="18" charset="0"/>
                <a:cs typeface="Times New Roman" pitchFamily="18" charset="0"/>
              </a:rPr>
            </a:br>
            <a:r>
              <a:rPr lang="ru-RU" sz="2400" b="1" i="1" smtClean="0">
                <a:solidFill>
                  <a:srgbClr val="0D0D0D"/>
                </a:solidFill>
                <a:latin typeface="Times New Roman" pitchFamily="18" charset="0"/>
                <a:cs typeface="Times New Roman" pitchFamily="18" charset="0"/>
              </a:rPr>
              <a:t> Куклы из колготок </a:t>
            </a:r>
            <a:r>
              <a:rPr lang="ru-RU" sz="2400" smtClean="0">
                <a:solidFill>
                  <a:srgbClr val="0D0D0D"/>
                </a:solidFill>
                <a:latin typeface="Times New Roman" pitchFamily="18" charset="0"/>
                <a:cs typeface="Times New Roman" pitchFamily="18" charset="0"/>
              </a:rPr>
              <a:t>– это возможность изготовить игрушку с неповторимыми чертами лица, очень похожими на человеческие. Но для их изготовления может понадобиться ни одна пара колготок. При этом для создания внешнего слоя понадобятся все части этого предмета одежды.</a:t>
            </a:r>
            <a:br>
              <a:rPr lang="ru-RU" sz="2400" smtClean="0">
                <a:solidFill>
                  <a:srgbClr val="0D0D0D"/>
                </a:solidFill>
                <a:latin typeface="Times New Roman" pitchFamily="18" charset="0"/>
                <a:cs typeface="Times New Roman" pitchFamily="18" charset="0"/>
              </a:rPr>
            </a:br>
            <a:r>
              <a:rPr lang="ru-RU" sz="2400" smtClean="0">
                <a:solidFill>
                  <a:srgbClr val="0D0D0D"/>
                </a:solidFill>
                <a:latin typeface="Times New Roman" pitchFamily="18" charset="0"/>
                <a:cs typeface="Times New Roman" pitchFamily="18" charset="0"/>
              </a:rPr>
              <a:t>  Почему именно колготки? Они хорошо тянутся, и, наверняка, в каждом доме есть уже пришедшие в негодность. А изделия из капрона очень напоминают кожу, что очень важно при изготовлении кукол – они ведь похожи на человека. Но можно использовать изделия и из более плотной ткани, даже не обязательно телесного цвета. Очень интересные игрушки получаются из белого, чёрного или коричневого материала.</a:t>
            </a:r>
            <a:br>
              <a:rPr lang="ru-RU" sz="2400" smtClean="0">
                <a:solidFill>
                  <a:srgbClr val="0D0D0D"/>
                </a:solidFill>
                <a:latin typeface="Times New Roman" pitchFamily="18" charset="0"/>
                <a:cs typeface="Times New Roman" pitchFamily="18" charset="0"/>
              </a:rPr>
            </a:br>
            <a:r>
              <a:rPr lang="ru-RU" sz="2400" smtClean="0">
                <a:solidFill>
                  <a:srgbClr val="0D0D0D"/>
                </a:solidFill>
                <a:latin typeface="Times New Roman" pitchFamily="18" charset="0"/>
                <a:cs typeface="Times New Roman" pitchFamily="18" charset="0"/>
              </a:rPr>
              <a:t> </a:t>
            </a:r>
            <a:br>
              <a:rPr lang="ru-RU" sz="2400" smtClean="0">
                <a:solidFill>
                  <a:srgbClr val="0D0D0D"/>
                </a:solidFill>
                <a:latin typeface="Times New Roman" pitchFamily="18" charset="0"/>
                <a:cs typeface="Times New Roman" pitchFamily="18" charset="0"/>
              </a:rPr>
            </a:br>
            <a:endParaRPr lang="ru-RU" sz="2400" smtClean="0">
              <a:solidFill>
                <a:srgbClr val="0D0D0D"/>
              </a:solidFill>
              <a:latin typeface="Times New Roman" pitchFamily="18" charset="0"/>
              <a:cs typeface="Times New Roman" pitchFamily="18" charset="0"/>
            </a:endParaRPr>
          </a:p>
        </p:txBody>
      </p:sp>
    </p:spTree>
  </p:cSld>
  <p:clrMapOvr>
    <a:masterClrMapping/>
  </p:clrMapOvr>
  <p:transition spd="slow" advClick="0" advTm="7000">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4" name="Заголовок 3"/>
          <p:cNvSpPr>
            <a:spLocks noGrp="1"/>
          </p:cNvSpPr>
          <p:nvPr>
            <p:ph type="title"/>
          </p:nvPr>
        </p:nvSpPr>
        <p:spPr>
          <a:xfrm>
            <a:off x="827088" y="274638"/>
            <a:ext cx="6959600" cy="6011862"/>
          </a:xfrm>
        </p:spPr>
        <p:txBody>
          <a:bodyPr/>
          <a:lstStyle/>
          <a:p>
            <a:pPr algn="l" eaLnBrk="1" hangingPunct="1"/>
            <a:r>
              <a:rPr lang="ru-RU" sz="2400" smtClean="0">
                <a:latin typeface="Times New Roman" pitchFamily="18" charset="0"/>
                <a:ea typeface="Times New Roman" pitchFamily="18" charset="0"/>
                <a:cs typeface="Arial" charset="0"/>
              </a:rPr>
              <a:t>	Для скульптурно-текстильных игрушек, изготовленных в чулочной технике, сначала нужно выбрать материал, который будет внутри изделия. Обычно это синтепон или поролон, холофайбер. Для головы обычно используется кусок материала формы, сходной с шаром. При этом нос и брови можно выделить дополнительными кусочками наполнителя в соответствующих местах, а можно сделать каркас из проволоки для этих деталей лица. Нос, губы, глаза формируются с помощью иголки с ниткой, которыми делаются стежки в нужных местах на заготовке головы. Уши изготавливаются из резинки и пришиваются к голове.</a:t>
            </a:r>
          </a:p>
        </p:txBody>
      </p:sp>
    </p:spTree>
  </p:cSld>
  <p:clrMapOvr>
    <a:masterClrMapping/>
  </p:clrMapOvr>
  <p:transition spd="slow" advClick="0" advTm="7000">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p:txBody>
          <a:bodyPr/>
          <a:lstStyle/>
          <a:p>
            <a:endParaRPr lang="ru-RU" smtClean="0"/>
          </a:p>
        </p:txBody>
      </p:sp>
      <p:sp>
        <p:nvSpPr>
          <p:cNvPr id="19458" name="Rectangle 3"/>
          <p:cNvSpPr>
            <a:spLocks noGrp="1"/>
          </p:cNvSpPr>
          <p:nvPr>
            <p:ph type="body" idx="1"/>
          </p:nvPr>
        </p:nvSpPr>
        <p:spPr/>
        <p:txBody>
          <a:bodyPr/>
          <a:lstStyle/>
          <a:p>
            <a:endParaRPr lang="ru-RU" smtClean="0"/>
          </a:p>
        </p:txBody>
      </p:sp>
      <p:pic>
        <p:nvPicPr>
          <p:cNvPr id="19459"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19460" name="Picture 8" descr="DSC08205"/>
          <p:cNvPicPr>
            <a:picLocks noChangeAspect="1" noChangeArrowheads="1"/>
          </p:cNvPicPr>
          <p:nvPr/>
        </p:nvPicPr>
        <p:blipFill>
          <a:blip r:embed="rId3"/>
          <a:srcRect/>
          <a:stretch>
            <a:fillRect/>
          </a:stretch>
        </p:blipFill>
        <p:spPr bwMode="auto">
          <a:xfrm rot="331027">
            <a:off x="3708400" y="3357563"/>
            <a:ext cx="5103813" cy="3827462"/>
          </a:xfrm>
          <a:prstGeom prst="rect">
            <a:avLst/>
          </a:prstGeom>
          <a:noFill/>
          <a:ln w="9525">
            <a:noFill/>
            <a:miter lim="800000"/>
            <a:headEnd/>
            <a:tailEnd/>
          </a:ln>
        </p:spPr>
      </p:pic>
      <p:pic>
        <p:nvPicPr>
          <p:cNvPr id="19461" name="Picture 9" descr="DSC08203"/>
          <p:cNvPicPr>
            <a:picLocks noChangeAspect="1" noChangeArrowheads="1"/>
          </p:cNvPicPr>
          <p:nvPr/>
        </p:nvPicPr>
        <p:blipFill>
          <a:blip r:embed="rId4"/>
          <a:srcRect/>
          <a:stretch>
            <a:fillRect/>
          </a:stretch>
        </p:blipFill>
        <p:spPr bwMode="auto">
          <a:xfrm rot="-731102">
            <a:off x="-180975" y="-531813"/>
            <a:ext cx="5751513" cy="4313238"/>
          </a:xfrm>
          <a:prstGeom prst="rect">
            <a:avLst/>
          </a:prstGeom>
          <a:noFill/>
          <a:ln w="9525">
            <a:noFill/>
            <a:miter lim="800000"/>
            <a:headEnd/>
            <a:tailEnd/>
          </a:ln>
        </p:spPr>
      </p:pic>
      <p:sp>
        <p:nvSpPr>
          <p:cNvPr id="19463" name="Text Box 7"/>
          <p:cNvSpPr txBox="1">
            <a:spLocks noChangeArrowheads="1"/>
          </p:cNvSpPr>
          <p:nvPr/>
        </p:nvSpPr>
        <p:spPr bwMode="auto">
          <a:xfrm>
            <a:off x="5940425" y="549275"/>
            <a:ext cx="3111500" cy="1800225"/>
          </a:xfrm>
          <a:prstGeom prst="rect">
            <a:avLst/>
          </a:prstGeom>
          <a:noFill/>
          <a:ln w="9525">
            <a:noFill/>
            <a:miter lim="800000"/>
            <a:headEnd/>
            <a:tailEnd/>
          </a:ln>
          <a:effectLst/>
        </p:spPr>
        <p:txBody>
          <a:bodyPr>
            <a:spAutoFit/>
          </a:bodyPr>
          <a:lstStyle/>
          <a:p>
            <a:r>
              <a:rPr lang="ru-RU" sz="2800" b="1" i="1">
                <a:solidFill>
                  <a:srgbClr val="CC0000"/>
                </a:solidFill>
                <a:latin typeface="Times New Roman" pitchFamily="18" charset="0"/>
              </a:rPr>
              <a:t>Родители</a:t>
            </a:r>
            <a:r>
              <a:rPr lang="ru-RU" sz="2800" i="1">
                <a:solidFill>
                  <a:srgbClr val="CC0000"/>
                </a:solidFill>
                <a:latin typeface="Times New Roman" pitchFamily="18" charset="0"/>
              </a:rPr>
              <a:t> – </a:t>
            </a:r>
          </a:p>
          <a:p>
            <a:r>
              <a:rPr lang="ru-RU" sz="2800" b="1" i="1">
                <a:solidFill>
                  <a:srgbClr val="CC0000"/>
                </a:solidFill>
                <a:latin typeface="Times New Roman" pitchFamily="18" charset="0"/>
              </a:rPr>
              <a:t>мои незаменимые </a:t>
            </a:r>
          </a:p>
          <a:p>
            <a:r>
              <a:rPr lang="ru-RU" sz="2800" b="1" i="1">
                <a:solidFill>
                  <a:srgbClr val="CC0000"/>
                </a:solidFill>
                <a:latin typeface="Times New Roman" pitchFamily="18" charset="0"/>
              </a:rPr>
              <a:t>помощники</a:t>
            </a:r>
          </a:p>
        </p:txBody>
      </p:sp>
    </p:spTree>
  </p:cSld>
  <p:clrMapOvr>
    <a:masterClrMapping/>
  </p:clrMapOvr>
  <p:transition spd="slow" advClick="0" advTm="7000">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endParaRPr lang="ru-RU" smtClean="0"/>
          </a:p>
        </p:txBody>
      </p:sp>
      <p:sp>
        <p:nvSpPr>
          <p:cNvPr id="20482" name="Rectangle 3"/>
          <p:cNvSpPr>
            <a:spLocks noGrp="1"/>
          </p:cNvSpPr>
          <p:nvPr>
            <p:ph type="body" idx="1"/>
          </p:nvPr>
        </p:nvSpPr>
        <p:spPr/>
        <p:txBody>
          <a:bodyPr/>
          <a:lstStyle/>
          <a:p>
            <a:endParaRPr lang="ru-RU" smtClean="0"/>
          </a:p>
        </p:txBody>
      </p:sp>
      <p:pic>
        <p:nvPicPr>
          <p:cNvPr id="20483"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0484" name="Picture 6" descr="DSC08211"/>
          <p:cNvPicPr>
            <a:picLocks noChangeAspect="1" noChangeArrowheads="1"/>
          </p:cNvPicPr>
          <p:nvPr/>
        </p:nvPicPr>
        <p:blipFill>
          <a:blip r:embed="rId3"/>
          <a:srcRect/>
          <a:stretch>
            <a:fillRect/>
          </a:stretch>
        </p:blipFill>
        <p:spPr bwMode="auto">
          <a:xfrm>
            <a:off x="4067175" y="2435225"/>
            <a:ext cx="5895975" cy="4422775"/>
          </a:xfrm>
          <a:prstGeom prst="rect">
            <a:avLst/>
          </a:prstGeom>
          <a:noFill/>
          <a:ln w="9525">
            <a:noFill/>
            <a:miter lim="800000"/>
            <a:headEnd/>
            <a:tailEnd/>
          </a:ln>
        </p:spPr>
      </p:pic>
      <p:pic>
        <p:nvPicPr>
          <p:cNvPr id="20485" name="Picture 7" descr="DSC08208"/>
          <p:cNvPicPr>
            <a:picLocks noChangeAspect="1" noChangeArrowheads="1"/>
          </p:cNvPicPr>
          <p:nvPr/>
        </p:nvPicPr>
        <p:blipFill>
          <a:blip r:embed="rId4"/>
          <a:srcRect/>
          <a:stretch>
            <a:fillRect/>
          </a:stretch>
        </p:blipFill>
        <p:spPr bwMode="auto">
          <a:xfrm>
            <a:off x="-252413" y="0"/>
            <a:ext cx="5111751" cy="3833813"/>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endParaRPr lang="ru-RU" smtClean="0"/>
          </a:p>
        </p:txBody>
      </p:sp>
      <p:pic>
        <p:nvPicPr>
          <p:cNvPr id="21506" name="Picture 2"/>
          <p:cNvPicPr>
            <a:picLocks noChangeAspect="1" noChangeArrowheads="1"/>
          </p:cNvPicPr>
          <p:nvPr/>
        </p:nvPicPr>
        <p:blipFill>
          <a:blip r:embed="rId2"/>
          <a:srcRect/>
          <a:stretch>
            <a:fillRect/>
          </a:stretch>
        </p:blipFill>
        <p:spPr bwMode="auto">
          <a:xfrm>
            <a:off x="-23813" y="0"/>
            <a:ext cx="9144001" cy="6858000"/>
          </a:xfrm>
          <a:prstGeom prst="rect">
            <a:avLst/>
          </a:prstGeom>
          <a:noFill/>
          <a:ln w="9525">
            <a:noFill/>
            <a:miter lim="800000"/>
            <a:headEnd/>
            <a:tailEnd/>
          </a:ln>
        </p:spPr>
      </p:pic>
      <p:pic>
        <p:nvPicPr>
          <p:cNvPr id="21507"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850" y="-15875"/>
            <a:ext cx="4413250" cy="3429000"/>
          </a:xfrm>
          <a:prstGeom prst="rect">
            <a:avLst/>
          </a:prstGeom>
          <a:noFill/>
          <a:ln w="9525">
            <a:noFill/>
            <a:miter lim="800000"/>
            <a:headEnd/>
            <a:tailEnd/>
          </a:ln>
        </p:spPr>
      </p:pic>
      <p:pic>
        <p:nvPicPr>
          <p:cNvPr id="21508"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48150" y="-25400"/>
            <a:ext cx="4883150" cy="3714750"/>
          </a:xfrm>
          <a:prstGeom prst="rect">
            <a:avLst/>
          </a:prstGeom>
          <a:noFill/>
          <a:ln w="9525">
            <a:noFill/>
            <a:miter lim="800000"/>
            <a:headEnd/>
            <a:tailEnd/>
          </a:ln>
        </p:spPr>
      </p:pic>
      <p:pic>
        <p:nvPicPr>
          <p:cNvPr id="21509" name="Picture 6"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6838" y="3349625"/>
            <a:ext cx="4768851" cy="3714750"/>
          </a:xfrm>
          <a:prstGeom prst="rect">
            <a:avLst/>
          </a:prstGeom>
          <a:noFill/>
          <a:ln w="9525">
            <a:noFill/>
            <a:miter lim="800000"/>
            <a:headEnd/>
            <a:tailEnd/>
          </a:ln>
        </p:spPr>
      </p:pic>
      <p:pic>
        <p:nvPicPr>
          <p:cNvPr id="21510" name="Picture 8"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5111275">
            <a:off x="5183187" y="3284538"/>
            <a:ext cx="3013075" cy="42291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endParaRPr lang="ru-RU" smtClean="0"/>
          </a:p>
        </p:txBody>
      </p:sp>
      <p:pic>
        <p:nvPicPr>
          <p:cNvPr id="2253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22531" name="Picture 2"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4163" y="333375"/>
            <a:ext cx="3176588" cy="4572000"/>
          </a:xfrm>
          <a:prstGeom prst="rect">
            <a:avLst/>
          </a:prstGeom>
          <a:noFill/>
          <a:ln w="9525">
            <a:noFill/>
            <a:miter lim="800000"/>
            <a:headEnd/>
            <a:tailEnd/>
          </a:ln>
        </p:spPr>
      </p:pic>
      <p:pic>
        <p:nvPicPr>
          <p:cNvPr id="22532" name="Picture 4"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11193">
            <a:off x="2857500" y="576263"/>
            <a:ext cx="3154363" cy="4572000"/>
          </a:xfrm>
          <a:prstGeom prst="rect">
            <a:avLst/>
          </a:prstGeom>
          <a:noFill/>
          <a:ln w="9525">
            <a:noFill/>
            <a:miter lim="800000"/>
            <a:headEnd/>
            <a:tailEnd/>
          </a:ln>
        </p:spPr>
      </p:pic>
      <p:pic>
        <p:nvPicPr>
          <p:cNvPr id="22533" name="Picture 6" descr="Меня часто спрашивают, как я  шью таких пупсов. Все время давала ссылку на японские журналы, а вот теперь появилась возможность сделать мастер-класс. В детском саду заказали таких куколок  в подарок девочкам. фото 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208808">
            <a:off x="5803900" y="2171700"/>
            <a:ext cx="3132138" cy="4572000"/>
          </a:xfrm>
          <a:prstGeom prst="rect">
            <a:avLst/>
          </a:prstGeom>
          <a:noFill/>
          <a:ln w="9525">
            <a:noFill/>
            <a:miter lim="800000"/>
            <a:headEnd/>
            <a:tailEnd/>
          </a:ln>
        </p:spPr>
      </p:pic>
    </p:spTree>
  </p:cSld>
  <p:clrMapOvr>
    <a:masterClrMapping/>
  </p:clrMapOvr>
  <p:transition spd="slow" advClick="0" advTm="7000">
    <p:cover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TotalTime>
  <Words>241</Words>
  <Application>Microsoft Office PowerPoint</Application>
  <PresentationFormat>Экран (4:3)</PresentationFormat>
  <Paragraphs>50</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Презентация  «Куклы   из капрона»</vt:lpstr>
      <vt:lpstr>Презентация PowerPoint</vt:lpstr>
      <vt:lpstr>Кукла — первая среди игрушек. Ее история известна  с глубокой древности. Изначально кукла служила  тотемом, обрядовым символом, и уже позднее  превратилась в детскую игрушку. В наше время  существует огромное множество разнообразных  кукол. Но особой популярностью пользуются куклы  ручной работы. Очень часто любимой игрушкой  становится та, которая сделана своими руками,  потому что в нее вложена ваша фантазия и душа.</vt:lpstr>
      <vt:lpstr>    Куклы из колготок – это возможность изготовить игрушку с неповторимыми чертами лица, очень похожими на человеческие. Но для их изготовления может понадобиться ни одна пара колготок. При этом для создания внешнего слоя понадобятся все части этого предмета одежды.   Почему именно колготки? Они хорошо тянутся, и, наверняка, в каждом доме есть уже пришедшие в негодность. А изделия из капрона очень напоминают кожу, что очень важно при изготовлении кукол – они ведь похожи на человека. Но можно использовать изделия и из более плотной ткани, даже не обязательно телесного цвета. Очень интересные игрушки получаются из белого, чёрного или коричневого материала.   </vt:lpstr>
      <vt:lpstr> Для скульптурно-текстильных игрушек, изготовленных в чулочной технике, сначала нужно выбрать материал, который будет внутри изделия. Обычно это синтепон или поролон, холофайбер. Для головы обычно используется кусок материала формы, сходной с шаром. При этом нос и брови можно выделить дополнительными кусочками наполнителя в соответствующих местах, а можно сделать каркас из проволоки для этих деталей лица. Нос, губы, глаза формируются с помощью иголки с ниткой, которыми делаются стежки в нужных местах на заготовке головы. Уши изготавливаются из резинки и пришиваются к голове.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После этого можно приклеить или пришить волосы, ресницы, брови, если это требуется по задумке. Можно просто их нарисовать, изобразить мимику с помощью фломастеров или косметики. Глаза можно также нарисовать, изготовить из твёрдого материала или купить готовые кукольные и приклеить их.   Для тела можно сделать каркас, который потом нужно обязательно обёрнуть мягким материалом для набивки. Когда это сделано, всё тело или только его части, которые будут видны, обтягиваются капроном. Далее остаётся только сшить одежду. В качестве каркаса можно использовать обычную пластиковую бутылку.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Александр Шорохов</cp:lastModifiedBy>
  <cp:revision>75</cp:revision>
  <dcterms:modified xsi:type="dcterms:W3CDTF">2018-09-18T19:11:35Z</dcterms:modified>
</cp:coreProperties>
</file>