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334" r:id="rId4"/>
    <p:sldId id="333" r:id="rId5"/>
    <p:sldId id="325" r:id="rId6"/>
    <p:sldId id="335" r:id="rId7"/>
    <p:sldId id="327" r:id="rId8"/>
    <p:sldId id="326" r:id="rId9"/>
    <p:sldId id="338" r:id="rId10"/>
    <p:sldId id="329" r:id="rId11"/>
    <p:sldId id="337" r:id="rId12"/>
    <p:sldId id="336" r:id="rId13"/>
    <p:sldId id="332" r:id="rId14"/>
    <p:sldId id="341" r:id="rId15"/>
    <p:sldId id="342" r:id="rId16"/>
    <p:sldId id="321" r:id="rId17"/>
    <p:sldId id="32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8351" autoAdjust="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C38E-3B67-4F79-8487-E078DCE30DED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FB4C38E-3B67-4F79-8487-E078DCE30DED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0893AB5-0844-4D52-9B4D-A952115602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429000"/>
            <a:ext cx="8358246" cy="264320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Дидактические игры по развитию слухового </a:t>
            </a:r>
          </a:p>
          <a:p>
            <a:endParaRPr lang="ru-RU" sz="2800" b="1" dirty="0" smtClean="0">
              <a:ln w="18000">
                <a:solidFill>
                  <a:schemeClr val="accent2"/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sz="28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восприятия и речи  детей раннего возраста</a:t>
            </a:r>
          </a:p>
          <a:p>
            <a:endParaRPr lang="ru-RU" sz="2800" b="1" dirty="0" smtClean="0">
              <a:ln w="18000">
                <a:solidFill>
                  <a:schemeClr val="accent2"/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sz="28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13 месяцев (1год 1месяц)</a:t>
            </a:r>
          </a:p>
          <a:p>
            <a:endParaRPr lang="ru-RU" b="1" dirty="0">
              <a:ln w="18000">
                <a:solidFill>
                  <a:schemeClr val="accent2"/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500174"/>
            <a:ext cx="8443914" cy="1470025"/>
          </a:xfrm>
        </p:spPr>
        <p:txBody>
          <a:bodyPr/>
          <a:lstStyle/>
          <a:p>
            <a:r>
              <a:rPr lang="ru-RU" sz="2800" b="1" dirty="0" smtClean="0"/>
              <a:t>РАЗВИТИЕ СЛУХОВОГО ВОСПРИЯТИЯ,</a:t>
            </a:r>
            <a:br>
              <a:rPr lang="ru-RU" sz="2800" b="1" dirty="0" smtClean="0"/>
            </a:br>
            <a:r>
              <a:rPr lang="ru-RU" sz="2800" b="1" dirty="0" smtClean="0"/>
              <a:t>ВНИМАНИЯ И ПАМЯТИ ДЕТЕЙ</a:t>
            </a:r>
            <a:br>
              <a:rPr lang="ru-RU" sz="2800" b="1" dirty="0" smtClean="0"/>
            </a:br>
            <a:r>
              <a:rPr lang="ru-RU" sz="2800" b="1" dirty="0" smtClean="0"/>
              <a:t> ОТ 1 ГОДА ДО 2 ЛЕТ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35719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800" b="1" cap="all" dirty="0" smtClean="0">
                <a:ln>
                  <a:solidFill>
                    <a:schemeClr val="accent2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 год  1  месяц.</a:t>
            </a:r>
            <a:endParaRPr lang="ru-RU" sz="1800" b="1" cap="all" dirty="0">
              <a:ln>
                <a:solidFill>
                  <a:schemeClr val="accent2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2" y="642918"/>
          <a:ext cx="8501121" cy="58579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01121"/>
              </a:tblGrid>
              <a:tr h="5857916">
                <a:tc>
                  <a:txBody>
                    <a:bodyPr/>
                    <a:lstStyle/>
                    <a:p>
                      <a:pPr algn="ctr"/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1" kern="1200" baseline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5. ИГРА НА РАЗВИТИЕ ПОНИМАНИЯ ИНСТРУКЦИЙ И  ВЫПОЛНЕНИЕ ПОРУЧЕНИЙ</a:t>
                      </a:r>
                    </a:p>
                    <a:p>
                      <a:pPr algn="ctr"/>
                      <a:endParaRPr kumimoji="0" lang="ru-RU" sz="1400" b="1" kern="1200" baseline="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«ПОКАЖИ МНЕ»</a:t>
                      </a:r>
                    </a:p>
                    <a:p>
                      <a:pPr algn="ctr"/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Учим ребёнка дослушивать просьбу взрослого.  Понимать существительные, обозначающие части тела.</a:t>
                      </a:r>
                    </a:p>
                    <a:p>
                      <a:pPr algn="l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ru-RU" sz="1400" b="0" kern="1200" baseline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Оборудование:  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куклы- мальчик Ваня и девочка Маня, фотографии кукол, зеркало.</a:t>
                      </a:r>
                    </a:p>
                    <a:p>
                      <a:pPr algn="l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Предложите ребёнку поиграть. Посадите его на ковёр, сядьте  напротив малыша. </a:t>
                      </a:r>
                    </a:p>
                    <a:p>
                      <a:pPr algn="l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Посадите перед ним кукол и скажите: «ЭТО МАНЯ» Прикоснитесь к куле рукой.</a:t>
                      </a:r>
                    </a:p>
                    <a:p>
                      <a:pPr algn="l"/>
                      <a:endParaRPr kumimoji="0" lang="ru-RU" sz="1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Также представьте вторую куклу.</a:t>
                      </a:r>
                    </a:p>
                    <a:p>
                      <a:pPr algn="l"/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endParaRPr kumimoji="0" lang="ru-RU" sz="1400" b="1" kern="1200" baseline="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4130" marR="24130" marT="0" marB="0"/>
                </a:tc>
              </a:tr>
            </a:tbl>
          </a:graphicData>
        </a:graphic>
      </p:graphicFrame>
      <p:pic>
        <p:nvPicPr>
          <p:cNvPr id="1029" name="Picture 5" descr="C:\Users\Lenovo\Desktop\фотоаппарат\слуховое восприятие\это ван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852865"/>
            <a:ext cx="3528000" cy="223650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C:\Users\Lenovo\Desktop\фотоаппарат\слуховое восприятие\это ман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914778"/>
            <a:ext cx="3528000" cy="213412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 descr="C:\Users\Lenovo\Desktop\фотоаппарат\слуховое восприятие\это маня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857628"/>
            <a:ext cx="3528000" cy="22286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2" name="Picture 8" descr="C:\Users\Lenovo\Desktop\фотоаппарат\слуховое восприятие\это ван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786190"/>
            <a:ext cx="3691265" cy="234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35719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800" b="1" cap="all" dirty="0" smtClean="0">
                <a:ln>
                  <a:solidFill>
                    <a:schemeClr val="accent2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 год  1  месяц.</a:t>
            </a:r>
            <a:endParaRPr lang="ru-RU" sz="1800" b="1" cap="all" dirty="0">
              <a:ln>
                <a:solidFill>
                  <a:schemeClr val="accent2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2" y="642918"/>
          <a:ext cx="8501121" cy="58579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01121"/>
              </a:tblGrid>
              <a:tr h="5857916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Прочитайте ребёнку стих, выполняя действия по содержанию: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ЭТО МАНЯ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ЭТО ВАНЯ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У МАНИ ГОЛОВА,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У ВАНИ ГОЛОВА,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 У МАМЫ ГОЛОВА.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У МАНИ ГЛАЗКИ,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У ВАНИ ГЛАЗКИ,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У МАМЫ ГЛАЗКИ.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У МАНИ НОСИК,УШКИ, ЩЁЧКИ, РОТИК,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У ВАНИ НОСИК, УШКИ, ЩЁЧКИ, РОТИК,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У МАМЫ НОСИК, УШКИ , ЩЁЧКИ РОТИК.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У МАНИ РУЧКИ,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У ВАНИ РУЧКИ,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У МАМЫ РУЧКИ.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У МАНИ НОЖКИ, А НА НИХ САПОЖКИ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У ВАНИ НОЖКИ,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У МАМЫ НОЖКИ.</a:t>
                      </a:r>
                    </a:p>
                    <a:p>
                      <a:pPr algn="ctr"/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4130" marR="2413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35719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800" b="1" cap="all" dirty="0" smtClean="0">
                <a:ln>
                  <a:solidFill>
                    <a:schemeClr val="accent2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 год  1  месяц.</a:t>
            </a:r>
            <a:endParaRPr lang="ru-RU" sz="1800" b="1" cap="all" dirty="0">
              <a:ln>
                <a:solidFill>
                  <a:schemeClr val="accent2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2" y="642918"/>
          <a:ext cx="8501122" cy="5814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01122"/>
              </a:tblGrid>
              <a:tr h="5500726">
                <a:tc>
                  <a:txBody>
                    <a:bodyPr/>
                    <a:lstStyle/>
                    <a:p>
                      <a:pPr algn="ctr"/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0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Когда закончите читать стихотворение, поцелуйте ребёнка в носик, покажите указательным пальцем его нос, прижмите ребёнка к себе.</a:t>
                      </a:r>
                    </a:p>
                    <a:p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Посадите кукол перед ребёнком и попросите показать нос.</a:t>
                      </a:r>
                    </a:p>
                    <a:p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Спросите</a:t>
                      </a:r>
                      <a:r>
                        <a:rPr kumimoji="0" lang="ru-RU" sz="1600" b="1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« Где нос   у Мани? Где нос  у  Вани?»</a:t>
                      </a:r>
                    </a:p>
                    <a:p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Когда малыш научится хорошо показывать нос на игрушках, попросите показать нос у него.</a:t>
                      </a:r>
                    </a:p>
                    <a:p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Если малыш затрудняется это сделать, посадите его перед зеркалом, возьмите  его указательный палец в свою руку и покажите его нос.  Показывая нос, произносите: «Носик, это носик!»  Предложите ребёнку самостоятельно показать нос.</a:t>
                      </a:r>
                    </a:p>
                    <a:p>
                      <a:endParaRPr kumimoji="0" lang="ru-RU" sz="16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kumimoji="0"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Аналогично поиграйте с фотографиями  кукол.</a:t>
                      </a:r>
                    </a:p>
                    <a:p>
                      <a:endParaRPr kumimoji="0" lang="ru-RU" sz="16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1год – 1 год 6 месяцев – показывать 2 части тела ( ноги, руки)</a:t>
                      </a:r>
                    </a:p>
                    <a:p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1 год 6 месяцев -2 года – показывать 4 – 5  частей  тела ( ноги, руки + нос, рот, глаза)</a:t>
                      </a:r>
                    </a:p>
                    <a:p>
                      <a:endParaRPr kumimoji="0" lang="ru-RU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Показывать части тела в таком порядке:</a:t>
                      </a:r>
                    </a:p>
                    <a:p>
                      <a:pPr algn="ctr">
                        <a:buFont typeface="Wingdings" pitchFamily="2" charset="2"/>
                        <a:buChar char="q"/>
                      </a:pPr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на взрослом или другом ребёнке</a:t>
                      </a:r>
                    </a:p>
                    <a:p>
                      <a:pPr algn="ctr">
                        <a:buFont typeface="Wingdings" pitchFamily="2" charset="2"/>
                        <a:buNone/>
                      </a:pPr>
                      <a:endParaRPr kumimoji="0" lang="ru-RU" sz="16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buFont typeface="Wingdings" pitchFamily="2" charset="2"/>
                        <a:buChar char="q"/>
                      </a:pPr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на игрушке</a:t>
                      </a:r>
                    </a:p>
                    <a:p>
                      <a:pPr algn="ctr">
                        <a:buFont typeface="Wingdings" pitchFamily="2" charset="2"/>
                        <a:buChar char="q"/>
                      </a:pPr>
                      <a:endParaRPr kumimoji="0" lang="ru-RU" sz="16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buFont typeface="Wingdings" pitchFamily="2" charset="2"/>
                        <a:buChar char="q"/>
                      </a:pPr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 себе</a:t>
                      </a:r>
                      <a:endParaRPr kumimoji="0" lang="ru-RU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130" marR="2413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35719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800" b="1" cap="all" dirty="0" smtClean="0">
                <a:ln>
                  <a:solidFill>
                    <a:schemeClr val="accent2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 год  1  месяц.</a:t>
            </a:r>
            <a:endParaRPr lang="ru-RU" sz="1800" b="1" cap="all" dirty="0">
              <a:ln>
                <a:solidFill>
                  <a:schemeClr val="accent2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596" y="642918"/>
          <a:ext cx="8286808" cy="58579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86808"/>
              </a:tblGrid>
              <a:tr h="5857916">
                <a:tc>
                  <a:txBody>
                    <a:bodyPr/>
                    <a:lstStyle/>
                    <a:p>
                      <a:pPr algn="ctr"/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1" kern="1200" baseline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5. ИГРА НА РАЗВИТИЕ ПОНИМАНИЯ ИНСТРУКЦИЙ И  ВЫПОЛНЕНИЕ ПОРУЧЕНИЙ</a:t>
                      </a:r>
                    </a:p>
                    <a:p>
                      <a:pPr algn="ctr"/>
                      <a:endParaRPr kumimoji="0" lang="ru-RU" sz="1400" b="1" kern="1200" baseline="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2.  ИГРА «ПОРУЧЕНИЯ»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Помогаем малышу запомнить названия игрушек и учим его  выполнять действия по просьбе взрослого.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На видном месте на полу раскладываются уже знакомые ребёнку 2-3 игрушки: мяч, погремушка, зайчик.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Называя ребёнка по имени, скажите:  «Ваня, принеси мне мячик. Спасибо.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«А теперь , Ваня принеси мне погремушку. Молодец. Спасибо. А теперь принеси мне зайчика. Вот и нет игрушек на полу».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Игру можно провести ещё раз.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Аналогичные занятия рекомендуется проводить, используя разные знакомые игрушки и  давать поручения: «Покажи», «Брось», «Дай», «На»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4130" marR="24130" marT="0" marB="0"/>
                </a:tc>
              </a:tr>
            </a:tbl>
          </a:graphicData>
        </a:graphic>
      </p:graphicFrame>
      <p:pic>
        <p:nvPicPr>
          <p:cNvPr id="4" name="Picture 5" descr="C:\Users\Lenovo\Desktop\фотоаппарат\DSC011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429132"/>
            <a:ext cx="1875000" cy="1800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5" name="Picture 3" descr="C:\Users\Lenovo\Desktop\фотоаппарат\ИГРУШКИ\музыкальные инструменты\DSC010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4429132"/>
            <a:ext cx="2400000" cy="1800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6" name="Picture 4" descr="C:\Users\Lenovo\Desktop\фотоаппарат\ИГРУШКИ\дикие животные\DSC012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4357694"/>
            <a:ext cx="1192838" cy="1980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35719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800" b="1" cap="all" dirty="0" smtClean="0">
                <a:ln>
                  <a:solidFill>
                    <a:schemeClr val="accent2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 год  1  месяц.</a:t>
            </a:r>
            <a:endParaRPr lang="ru-RU" sz="1800" b="1" cap="all" dirty="0">
              <a:ln>
                <a:solidFill>
                  <a:schemeClr val="accent2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20" y="642918"/>
          <a:ext cx="8286808" cy="55007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86808"/>
              </a:tblGrid>
              <a:tr h="5500726">
                <a:tc>
                  <a:txBody>
                    <a:bodyPr/>
                    <a:lstStyle/>
                    <a:p>
                      <a:pPr algn="ctr"/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1" kern="1200" baseline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6. ИГРА НА РАЗВИТИЕ СЛУХОВОГО ВОСПРИЯТИЯ</a:t>
                      </a:r>
                      <a:endParaRPr kumimoji="0" lang="ru-RU" sz="14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2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«ДОРОЖКИ»</a:t>
                      </a:r>
                    </a:p>
                    <a:p>
                      <a:pPr algn="ctr"/>
                      <a:endParaRPr kumimoji="0"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Оборудование.</a:t>
                      </a:r>
                    </a:p>
                    <a:p>
                      <a:endParaRPr kumimoji="0" lang="ru-RU" sz="18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Две прямые дорожки, вырезанные из ткани или из  грубой наждачной бумаги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ЦЕЛЬ</a:t>
                      </a:r>
                    </a:p>
                    <a:p>
                      <a:pPr algn="l">
                        <a:lnSpc>
                          <a:spcPct val="200000"/>
                        </a:lnSpc>
                      </a:pPr>
                      <a:r>
                        <a:rPr kumimoji="0"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Помогаем установить связь между моторным и речевым компонентами, т.е </a:t>
                      </a:r>
                      <a:r>
                        <a:rPr kumimoji="0" lang="ru-RU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речь+</a:t>
                      </a:r>
                      <a:r>
                        <a:rPr kumimoji="0"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движения. </a:t>
                      </a:r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Желательно занятия проводить за столом, для мотивации можно использовать свечку ( дорожка закончилась – задули свечку) или какой-нибудь другой поощрительный приз, с учетом интересов ребёнка.</a:t>
                      </a:r>
                    </a:p>
                    <a:p>
                      <a:pPr algn="ctr"/>
                      <a:endParaRPr kumimoji="0" lang="ru-RU" sz="18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kumimoji="0"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130" marR="2413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35719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800" b="1" cap="all" dirty="0" smtClean="0">
                <a:ln>
                  <a:solidFill>
                    <a:schemeClr val="accent2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 год  1  месяц.</a:t>
            </a:r>
            <a:endParaRPr lang="ru-RU" sz="1800" b="1" cap="all" dirty="0">
              <a:ln>
                <a:solidFill>
                  <a:schemeClr val="accent2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58" y="642918"/>
          <a:ext cx="8358246" cy="58579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58246"/>
              </a:tblGrid>
              <a:tr h="5857916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ХОД ИГРЫ</a:t>
                      </a:r>
                    </a:p>
                    <a:p>
                      <a:pPr algn="l"/>
                      <a:r>
                        <a:rPr kumimoji="0"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Скажите ребёнку: 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«Наши пальчики пойдут гулять». </a:t>
                      </a:r>
                      <a:r>
                        <a:rPr kumimoji="0"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Возьмите малыша за руку,</a:t>
                      </a:r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выдвиньте его указательный и средний пальцы вперёд, наложите свою ладонь сверху и проведите его пальчиками по короткой дорожке, </a:t>
                      </a:r>
                      <a:r>
                        <a:rPr kumimoji="0" lang="ru-RU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пропевая</a:t>
                      </a:r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ru-RU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аааа</a:t>
                      </a:r>
                      <a:r>
                        <a:rPr kumimoji="0" lang="en-U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]</a:t>
                      </a:r>
                      <a:r>
                        <a:rPr kumimoji="0"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«Ой, какая короткая дорожка! Как быстро закончилась! Пойдём по другой».</a:t>
                      </a:r>
                    </a:p>
                    <a:p>
                      <a:pPr algn="l"/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Положите длинную дорожку перед ребёнком: </a:t>
                      </a:r>
                      <a:r>
                        <a:rPr kumimoji="0"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«Сейчас(имя ребёнка) пойдёт гулять по длинной дорожке и будет песенку петь: АААА». </a:t>
                      </a:r>
                      <a:r>
                        <a:rPr kumimoji="0" lang="ru-RU" sz="1800" b="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ru-RU" sz="1800" b="0" i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Пропевайте</a:t>
                      </a:r>
                      <a:r>
                        <a:rPr kumimoji="0" lang="ru-RU" sz="1800" b="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за малыша в случае необходимости)</a:t>
                      </a:r>
                    </a:p>
                    <a:p>
                      <a:pPr algn="l"/>
                      <a:r>
                        <a:rPr kumimoji="0" lang="ru-RU" sz="1800" b="1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Как (имя малыша) поёт? – «АААА»- «Долго идём – долго поём»</a:t>
                      </a:r>
                      <a:endParaRPr kumimoji="0" lang="ru-RU" sz="1800" b="1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4130" marR="24130" marT="0" marB="0"/>
                </a:tc>
              </a:tr>
            </a:tbl>
          </a:graphicData>
        </a:graphic>
      </p:graphicFrame>
      <p:pic>
        <p:nvPicPr>
          <p:cNvPr id="1026" name="Picture 2" descr="C:\Users\Lenovo\Desktop\РАННЕЕ РАЗВИТИЕ\от1 года до 2 лет\1 год 1 месяц\слуховое восприятие\дорожки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786190"/>
            <a:ext cx="3120000" cy="234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Lenovo\Desktop\РАННЕЕ РАЗВИТИЕ\от1 года до 2 лет\1 год 1 месяц\слуховое восприятие\дорожки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786190"/>
            <a:ext cx="3120000" cy="234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Lenovo\Desktop\фотоаппарат\ИГРУШКИ\DSC014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14818"/>
            <a:ext cx="2550599" cy="2160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3" y="285728"/>
          <a:ext cx="8643998" cy="6357982"/>
        </p:xfrm>
        <a:graphic>
          <a:graphicData uri="http://schemas.openxmlformats.org/drawingml/2006/table">
            <a:tbl>
              <a:tblPr/>
              <a:tblGrid>
                <a:gridCol w="8643998"/>
              </a:tblGrid>
              <a:tr h="635798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ru-RU" sz="1400" b="1" baseline="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ИГРА С ОДНОЙ КАРТИНКОЙ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Привлекаем внимание малыша к изображению. Развиваем понимание слов (изображение +слово)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на начальном этапе используем только одну картинку, хорошо знакомого предмета или животного.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Показать ребёнку картинку. Повторить 3-4 раза медленно:  «ЭТО КИСА: МЯУ-МЯУ»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Если внимание ребёнка привлечено к изображению, взрослый неожиданно прячет картинку за спину или поворачивает другой стороной и говорит: «ГДЕ КИСА? НЕТ КИСЫ».  Старайтесь вызвать реакцию на исчезновение картинки. Затем неожиданно Вы показываете картинку, сопровождая эмоциональными возгласами: «ААААА. ВОТ КИСА!!!»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Выждав момент, когда ребёнок посмотрит на картинку, Вы спрашиваете: «ГДЕ КИСА?» и сами после небольшой паузы отвечаете: «ВОТ КИСА!»(показываете указательным пальцем на изображение).  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                                                          Потом просите ребёнка: «Ваня, покажи, где киса?» 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                                                         и рукой ребёнка ( указательным пальцем)показываете на изображение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                                                          говорите при этом: «ВОТ КИСА, МЯУ МЯУ»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                                                             Показывать и прятать картинку можно повторить 2-3 раза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                                                               Переходить к  одновременному показу двух картинок, 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                                                               только если ребёнок  справляется с заданием по одной картинке.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endParaRPr lang="ru-RU" sz="1400" b="0" baseline="0" dirty="0" smtClean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ru-RU" sz="1400" b="1" baseline="0" dirty="0" smtClean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Lenovo\Desktop\фотоаппарат\ИГРУШКИ\DSC014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214554"/>
            <a:ext cx="3708317" cy="4104000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642918"/>
          <a:ext cx="8572560" cy="15001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72560"/>
              </a:tblGrid>
              <a:tr h="15001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Учим ребёнка устанавливать сходство предмета  с его изображением, узнавать, показывать пальчиком названный предмет и отдельные детали, подавать взрослому названную картинку.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596" y="428604"/>
          <a:ext cx="8286808" cy="607223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8286808"/>
              </a:tblGrid>
              <a:tr h="6072230">
                <a:tc>
                  <a:txBody>
                    <a:bodyPr/>
                    <a:lstStyle/>
                    <a:p>
                      <a:pPr marL="342900" indent="-342900" algn="ctr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ru-RU" sz="1400" dirty="0" smtClean="0"/>
                    </a:p>
                    <a:p>
                      <a:pPr marL="342900" indent="-342900" algn="ctr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kumimoji="0" lang="ru-RU" sz="2800" kern="1200" dirty="0" smtClean="0"/>
                    </a:p>
                    <a:p>
                      <a:pPr marL="342900" indent="-342900" algn="ctr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kumimoji="0" lang="ru-RU" sz="2800" kern="1200" dirty="0" smtClean="0"/>
                        <a:t>ДОСТИЖЕНИЯ РЕБЁНКА </a:t>
                      </a:r>
                    </a:p>
                    <a:p>
                      <a:pPr marL="342900" indent="-342900" algn="ctr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kumimoji="0" lang="ru-RU" sz="2800" kern="1200" dirty="0" smtClean="0"/>
                    </a:p>
                    <a:p>
                      <a:pPr marL="342900" indent="-342900" algn="ctr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kumimoji="0" lang="ru-RU" sz="2800" kern="1200" dirty="0" smtClean="0"/>
                        <a:t>В ВОЗРАСТЕ 1</a:t>
                      </a:r>
                      <a:r>
                        <a:rPr kumimoji="0" lang="ru-RU" sz="2800" kern="1200" baseline="0" dirty="0" smtClean="0"/>
                        <a:t> ГОД – 1 ГОД 6 МЕСЯЦЕВ!</a:t>
                      </a:r>
                    </a:p>
                    <a:p>
                      <a:pPr marL="342900" indent="-342900" algn="ctr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kumimoji="0" lang="ru-RU" sz="2800" kern="1200" baseline="0" dirty="0" smtClean="0"/>
                    </a:p>
                    <a:p>
                      <a:pPr marL="342900" indent="-342900" algn="l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kumimoji="0" lang="ru-RU" sz="2400" kern="1200" baseline="0" dirty="0" smtClean="0"/>
                        <a:t> 1. </a:t>
                      </a:r>
                      <a:r>
                        <a:rPr kumimoji="0" lang="ru-RU" sz="2400" kern="1200" dirty="0" smtClean="0"/>
                        <a:t>Ребёнок научился ходить.</a:t>
                      </a:r>
                    </a:p>
                    <a:p>
                      <a:pPr marL="342900" indent="-342900" algn="l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endParaRPr kumimoji="0" lang="ru-RU" sz="2400" kern="1200" dirty="0" smtClean="0"/>
                    </a:p>
                    <a:p>
                      <a:pPr marL="342900" indent="-342900" algn="l">
                        <a:lnSpc>
                          <a:spcPct val="100000"/>
                        </a:lnSpc>
                        <a:buFont typeface="+mj-lt"/>
                        <a:buAutoNum type="arabicPeriod" startAt="2"/>
                      </a:pPr>
                      <a:r>
                        <a:rPr kumimoji="0" lang="ru-RU" sz="2400" kern="1200" dirty="0" smtClean="0"/>
                        <a:t>Активно обследует пространство вокруг себя.</a:t>
                      </a:r>
                    </a:p>
                    <a:p>
                      <a:pPr marL="342900" indent="-342900" algn="l">
                        <a:lnSpc>
                          <a:spcPct val="100000"/>
                        </a:lnSpc>
                        <a:buFont typeface="+mj-lt"/>
                        <a:buAutoNum type="arabicPeriod" startAt="2"/>
                      </a:pPr>
                      <a:endParaRPr kumimoji="0" lang="ru-RU" sz="2400" kern="1200" dirty="0" smtClean="0"/>
                    </a:p>
                    <a:p>
                      <a:pPr marL="457200" indent="-457200" algn="l">
                        <a:lnSpc>
                          <a:spcPct val="100000"/>
                        </a:lnSpc>
                        <a:buFont typeface="+mj-lt"/>
                        <a:buAutoNum type="arabicPeriod" startAt="3"/>
                      </a:pPr>
                      <a:r>
                        <a:rPr kumimoji="0" lang="ru-RU" sz="2400" kern="1200" dirty="0" smtClean="0"/>
                        <a:t>Развивается</a:t>
                      </a:r>
                      <a:r>
                        <a:rPr kumimoji="0" lang="ru-RU" sz="2400" kern="1200" baseline="0" dirty="0" smtClean="0"/>
                        <a:t> </a:t>
                      </a:r>
                      <a:r>
                        <a:rPr kumimoji="0" lang="ru-RU" sz="2400" kern="1200" dirty="0" smtClean="0"/>
                        <a:t> понимание</a:t>
                      </a:r>
                      <a:r>
                        <a:rPr kumimoji="0" lang="ru-RU" sz="2400" kern="1200" baseline="0" dirty="0" smtClean="0"/>
                        <a:t> </a:t>
                      </a:r>
                      <a:r>
                        <a:rPr kumimoji="0" lang="ru-RU" sz="2400" kern="1200" dirty="0" smtClean="0"/>
                        <a:t> речи.</a:t>
                      </a:r>
                    </a:p>
                    <a:p>
                      <a:pPr marL="457200" indent="-457200" algn="l">
                        <a:lnSpc>
                          <a:spcPct val="100000"/>
                        </a:lnSpc>
                        <a:buFont typeface="+mj-lt"/>
                        <a:buAutoNum type="arabicPeriod" startAt="3"/>
                      </a:pPr>
                      <a:endParaRPr kumimoji="0" lang="ru-RU" sz="2400" kern="1200" dirty="0" smtClean="0"/>
                    </a:p>
                    <a:p>
                      <a:pPr marL="457200" indent="-457200" algn="l">
                        <a:lnSpc>
                          <a:spcPct val="100000"/>
                        </a:lnSpc>
                        <a:buFont typeface="+mj-lt"/>
                        <a:buAutoNum type="arabicPeriod" startAt="3"/>
                      </a:pPr>
                      <a:r>
                        <a:rPr kumimoji="0" lang="ru-RU" sz="2400" kern="1200" dirty="0" smtClean="0"/>
                        <a:t>Активный словарь  30-40</a:t>
                      </a:r>
                      <a:r>
                        <a:rPr kumimoji="0" lang="ru-RU" sz="2400" kern="1200" baseline="0" dirty="0" smtClean="0"/>
                        <a:t> слов ( звукоподражания, восклицания, облегчённые слова)</a:t>
                      </a:r>
                      <a:endParaRPr lang="ru-RU" sz="2400" dirty="0" smtClean="0"/>
                    </a:p>
                    <a:p>
                      <a:pPr marL="342900" indent="-342900" algn="ctr">
                        <a:lnSpc>
                          <a:spcPct val="150000"/>
                        </a:lnSpc>
                        <a:buFont typeface="+mj-lt"/>
                        <a:buNone/>
                      </a:pPr>
                      <a:endParaRPr lang="ru-RU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596" y="428604"/>
          <a:ext cx="8286808" cy="607223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8286808"/>
              </a:tblGrid>
              <a:tr h="6072230">
                <a:tc>
                  <a:txBody>
                    <a:bodyPr/>
                    <a:lstStyle/>
                    <a:p>
                      <a:pPr marL="342900" indent="-342900" algn="ctr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ru-RU" sz="1400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8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ПОКАЗАТЕЛИ СЛУХОВОГО ВОСПРИЯТИЯ, ВНИМАНИЯ И ПАМЯТИ  В ВОЗРАСТЕ  1 ГОД –</a:t>
                      </a:r>
                      <a:r>
                        <a:rPr kumimoji="0" lang="ru-RU" sz="1800" b="1" u="sng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1 ГОД 3 МЕСЯЦА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None/>
                      </a:pPr>
                      <a:r>
                        <a:rPr kumimoji="0" lang="ru-RU" sz="2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 Из двух предметов выбирает названный.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None/>
                      </a:pPr>
                      <a:endParaRPr kumimoji="0" lang="ru-RU" sz="20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lnSpc>
                          <a:spcPct val="150000"/>
                        </a:lnSpc>
                        <a:buNone/>
                      </a:pPr>
                      <a:r>
                        <a:rPr kumimoji="0" lang="ru-RU" sz="2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2. Выполняет простые поручения: даёт предмет по просьбе, указывает на предмет.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None/>
                      </a:pPr>
                      <a:endParaRPr kumimoji="0" lang="ru-RU" sz="20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lnSpc>
                          <a:spcPct val="150000"/>
                        </a:lnSpc>
                        <a:buNone/>
                      </a:pPr>
                      <a:r>
                        <a:rPr kumimoji="0" lang="ru-RU" sz="2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3. Показывает  две картинки из представленных четырёх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None/>
                      </a:pPr>
                      <a:endParaRPr kumimoji="0" lang="ru-RU" sz="20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lnSpc>
                          <a:spcPct val="150000"/>
                        </a:lnSpc>
                        <a:buNone/>
                      </a:pPr>
                      <a:r>
                        <a:rPr kumimoji="0" lang="ru-RU" sz="2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4. Танцует при звуках музыки, хлопает в ладоши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None/>
                      </a:pPr>
                      <a:endParaRPr kumimoji="0" lang="ru-RU" sz="20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lnSpc>
                          <a:spcPct val="150000"/>
                        </a:lnSpc>
                        <a:buNone/>
                      </a:pPr>
                      <a:r>
                        <a:rPr kumimoji="0" lang="ru-RU" sz="2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5. Откликается на своё имя</a:t>
                      </a:r>
                    </a:p>
                    <a:p>
                      <a:pPr marL="342900" indent="-342900" algn="l">
                        <a:buNone/>
                      </a:pPr>
                      <a:endParaRPr kumimoji="0" lang="ru-RU" sz="20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35719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800" b="1" cap="all" dirty="0" smtClean="0">
                <a:ln>
                  <a:solidFill>
                    <a:schemeClr val="accent2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 год  1  месяц.</a:t>
            </a:r>
            <a:endParaRPr lang="ru-RU" sz="1800" b="1" cap="all" dirty="0">
              <a:ln>
                <a:solidFill>
                  <a:schemeClr val="accent2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596" y="642918"/>
          <a:ext cx="8286808" cy="58579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86808"/>
              </a:tblGrid>
              <a:tr h="5857916">
                <a:tc>
                  <a:txBody>
                    <a:bodyPr/>
                    <a:lstStyle/>
                    <a:p>
                      <a:pPr marL="342900" indent="-342900" algn="ctr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ru-RU" sz="1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342900" indent="-342900" algn="ctr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ru-RU" sz="1400" b="1" dirty="0" smtClean="0">
                          <a:solidFill>
                            <a:srgbClr val="00B050"/>
                          </a:solidFill>
                        </a:rPr>
                        <a:t>1. ИГРА НА УГАДЫВАНИЕ     НАПРАВЛЕНИЯ     ЗВУКА</a:t>
                      </a:r>
                    </a:p>
                    <a:p>
                      <a:pPr marL="342900" indent="-342900" algn="ctr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ru-RU" sz="140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342900" indent="-342900" algn="ctr">
                        <a:lnSpc>
                          <a:spcPct val="150000"/>
                        </a:lnSpc>
                        <a:buFont typeface="+mj-lt"/>
                        <a:buNone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«КОЛОКОЛЬЧИКИ»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Учим</a:t>
                      </a:r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ребёнка угадывать направление звука.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Возьмите 2 колокольчика </a:t>
                      </a:r>
                      <a:r>
                        <a:rPr kumimoji="0" lang="ru-RU" sz="1800" b="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или  любые 2 игрушки с одинаковым звучанием.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8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Для этой игры нужен помощник ( папа, бабушка…)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Каждый</a:t>
                      </a:r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возьмите по колокольчику, спрячьте их у себя за спиной и по очереди звените ими.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Понаблюдайте за реакцией ребёнка: переводит ли он взгляд.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Если нет – дайте ему поиграть с колокольчиком.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 algn="ctr">
                        <a:lnSpc>
                          <a:spcPct val="150000"/>
                        </a:lnSpc>
                        <a:buFont typeface="+mj-lt"/>
                        <a:buNone/>
                      </a:pPr>
                      <a:endParaRPr lang="ru-RU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4" descr="C:\Users\Lenovo\Desktop\фотоаппарат\ИГРУШКИ\музыкальные инструменты\DSC015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72198" y="4357694"/>
            <a:ext cx="2389151" cy="1800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5" name="Picture 6" descr="C:\Users\Lenovo\Desktop\фотоаппарат\ИГРУШКИ\музыкальные инструменты\DSC015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572008"/>
            <a:ext cx="2981801" cy="1764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35719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800" b="1" cap="all" dirty="0" smtClean="0">
                <a:ln>
                  <a:solidFill>
                    <a:schemeClr val="accent2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 год  1  месяц.</a:t>
            </a:r>
            <a:endParaRPr lang="ru-RU" sz="1800" b="1" cap="all" dirty="0">
              <a:ln>
                <a:solidFill>
                  <a:schemeClr val="accent2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2" y="642918"/>
          <a:ext cx="8501122" cy="57864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01122"/>
              </a:tblGrid>
              <a:tr h="5786478">
                <a:tc>
                  <a:txBody>
                    <a:bodyPr/>
                    <a:lstStyle/>
                    <a:p>
                      <a:pPr marL="342900" indent="-342900" algn="ctr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ru-RU" sz="140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342900" indent="-342900" algn="ctr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ru-RU" sz="1400" b="1" dirty="0" smtClean="0">
                          <a:solidFill>
                            <a:srgbClr val="00B050"/>
                          </a:solidFill>
                        </a:rPr>
                        <a:t>2. ИГРА НА УЗНАВАНИЕ</a:t>
                      </a:r>
                      <a:r>
                        <a:rPr lang="ru-RU" sz="1400" b="1" baseline="0" dirty="0" smtClean="0">
                          <a:solidFill>
                            <a:srgbClr val="00B050"/>
                          </a:solidFill>
                        </a:rPr>
                        <a:t>  НЕРЕЧЕВЫХ ЗВУКОВ</a:t>
                      </a:r>
                    </a:p>
                    <a:p>
                      <a:pPr marL="342900" indent="-342900" algn="ctr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ru-RU" sz="1400" b="1" baseline="0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342900" indent="-342900" algn="ctr">
                        <a:lnSpc>
                          <a:spcPct val="150000"/>
                        </a:lnSpc>
                        <a:buFont typeface="+mj-lt"/>
                        <a:buNone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«НОЖКИ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</a:rPr>
                        <a:t> ТОПАЮТ – РУЧКИ ХЛОПАЮТ»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+mj-lt"/>
                        <a:buNone/>
                      </a:pP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</a:rPr>
                        <a:t>Знакомим ребёнка  с изображением предмета и звучанием: ножки топают, 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+mj-lt"/>
                        <a:buNone/>
                      </a:pP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</a:rPr>
                        <a:t>   а ручки хлопают.  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+mj-lt"/>
                        <a:buNone/>
                      </a:pP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</a:rPr>
                        <a:t>Учим сопровождать действия  + речь ( хлопаем: ОП-ОП; топаем: ТОП-ТОП)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+mj-lt"/>
                        <a:buNone/>
                      </a:pPr>
                      <a:endParaRPr lang="ru-RU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0" lang="ru-RU" sz="16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ОБОРУДОВАНИЕ</a:t>
                      </a:r>
                      <a:r>
                        <a:rPr kumimoji="0" lang="ru-RU" sz="16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две картинки или можно фото самого ребёнка — на одной изображение кисти руки, на другой — ступни</a:t>
                      </a:r>
                    </a:p>
                    <a:p>
                      <a:endParaRPr kumimoji="0" lang="ru-RU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Покажите ребёнку картинку: </a:t>
                      </a:r>
                    </a:p>
                    <a:p>
                      <a:pPr marL="342900" indent="-342900">
                        <a:buNone/>
                      </a:pPr>
                      <a:endParaRPr kumimoji="0" lang="ru-RU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«ЭТО РУКА. </a:t>
                      </a:r>
                    </a:p>
                    <a:p>
                      <a:pPr marL="342900" indent="-342900">
                        <a:buNone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Где у Тёмы рука? </a:t>
                      </a:r>
                    </a:p>
                    <a:p>
                      <a:pPr marL="342900" indent="-342900">
                        <a:buNone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Где у мамы рука?</a:t>
                      </a:r>
                    </a:p>
                    <a:p>
                      <a:pPr marL="342900" indent="-342900">
                        <a:buNone/>
                      </a:pPr>
                      <a:endParaRPr kumimoji="0" lang="ru-RU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Аналогично поговорите о второй  картинке: «ЭТО НОГА.</a:t>
                      </a:r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Где у Тёмы нога? Где у </a:t>
                      </a:r>
                      <a:r>
                        <a:rPr kumimoji="0" lang="ru-RU" sz="1600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мамы нога?</a:t>
                      </a:r>
                      <a:endParaRPr kumimoji="0" lang="ru-RU" sz="16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6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Picture 5" descr="C:\Users\Lenovo\Desktop\фотоаппарат\DSC015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29058" y="3786190"/>
            <a:ext cx="1183239" cy="1440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5" name="Picture 4" descr="C:\Users\Lenovo\Desktop\фотоаппарат\DSC015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2198" y="3786190"/>
            <a:ext cx="2093247" cy="1440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35719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800" b="1" cap="all" dirty="0" smtClean="0">
                <a:ln>
                  <a:solidFill>
                    <a:schemeClr val="accent2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 год  1  месяц.</a:t>
            </a:r>
            <a:endParaRPr lang="ru-RU" sz="1800" b="1" cap="all" dirty="0">
              <a:ln>
                <a:solidFill>
                  <a:schemeClr val="accent2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2" y="642918"/>
          <a:ext cx="8501122" cy="58579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01122"/>
              </a:tblGrid>
              <a:tr h="585791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kumimoji="0" lang="ru-RU" sz="16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Затем положите две картинки рядом перед ребёнком и проверьте, различает ли он изображения: «ГДЕ НОГА?», «ГДЕ РУКА?»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Ребёнок должен указательным пальцем показать, если не получается помогите ребёнку.</a:t>
                      </a:r>
                      <a:endParaRPr kumimoji="0" lang="ru-RU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endParaRPr kumimoji="0" lang="ru-RU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Читайте стихотворение и выполняйте движения по тексту: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Мы хлопаем</a:t>
                      </a:r>
                      <a:r>
                        <a:rPr kumimoji="0"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руками: ОП-ОП-ОП!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Мы топаем ногами: ТОП-ТОП-ТОП!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Учим подражать ребёнка простым действиям, стимулируем звукоподражания.</a:t>
                      </a:r>
                      <a:endParaRPr kumimoji="0" lang="ru-RU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случае необходимости</a:t>
                      </a:r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помогаем ребёнку(совместные действия)</a:t>
                      </a:r>
                      <a:endParaRPr kumimoji="0" lang="ru-RU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ctr">
                        <a:lnSpc>
                          <a:spcPct val="150000"/>
                        </a:lnSpc>
                        <a:buFont typeface="+mj-lt"/>
                        <a:buNone/>
                      </a:pPr>
                      <a:endParaRPr lang="ru-RU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Picture 3" descr="C:\Users\Lenovo\Desktop\фотоаппарат\хлоп 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4572008"/>
            <a:ext cx="1492351" cy="1800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3" name="Picture 2" descr="C:\Users\Lenovo\Desktop\фотоаппарат\топ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57950" y="4572008"/>
            <a:ext cx="2171060" cy="1800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026" name="Picture 2" descr="C:\Users\Lenovo\Desktop\фотоаппарат\слуховое восприятие\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10" y="4500570"/>
            <a:ext cx="1536106" cy="1800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027" name="Picture 3" descr="C:\Users\Lenovo\Desktop\фотоаппарат\слуховое восприятие\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4572008"/>
            <a:ext cx="1698642" cy="18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35719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800" b="1" cap="all" dirty="0" smtClean="0">
                <a:ln>
                  <a:solidFill>
                    <a:schemeClr val="accent2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 год  1  месяц.</a:t>
            </a:r>
            <a:endParaRPr lang="ru-RU" sz="1800" b="1" cap="all" dirty="0">
              <a:ln>
                <a:solidFill>
                  <a:schemeClr val="accent2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2" y="642918"/>
          <a:ext cx="8501122" cy="58579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01122"/>
              </a:tblGrid>
              <a:tr h="5857916">
                <a:tc>
                  <a:txBody>
                    <a:bodyPr/>
                    <a:lstStyle/>
                    <a:p>
                      <a:pPr marL="342900" indent="-342900" algn="ctr">
                        <a:lnSpc>
                          <a:spcPct val="100000"/>
                        </a:lnSpc>
                        <a:buFont typeface="+mj-lt"/>
                        <a:buNone/>
                      </a:pPr>
                      <a:endParaRPr lang="ru-RU" sz="140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342900" indent="-342900" algn="ctr">
                        <a:lnSpc>
                          <a:spcPct val="100000"/>
                        </a:lnSpc>
                        <a:buFont typeface="+mj-lt"/>
                        <a:buNone/>
                      </a:pPr>
                      <a:r>
                        <a:rPr lang="ru-RU" sz="1400" b="1" dirty="0" smtClean="0">
                          <a:solidFill>
                            <a:srgbClr val="00B050"/>
                          </a:solidFill>
                        </a:rPr>
                        <a:t>3. ИГРА НА</a:t>
                      </a:r>
                      <a:r>
                        <a:rPr lang="ru-RU" sz="1400" b="1" baseline="0" dirty="0" smtClean="0">
                          <a:solidFill>
                            <a:srgbClr val="00B050"/>
                          </a:solidFill>
                        </a:rPr>
                        <a:t> ДИФФЕРЕНЦИАЦИЮ ТИХОГО И ГРОМКОГО ЗВУЧАНИЯ</a:t>
                      </a:r>
                    </a:p>
                    <a:p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«БАРАБАН» (тихо)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Учим ребёнка соотносить звучащую тихо игрушку с картинкой;</a:t>
                      </a:r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расширяем активный словарь за счёт звукоподражаний : «БАМ-БАМ!»</a:t>
                      </a:r>
                    </a:p>
                    <a:p>
                      <a:r>
                        <a:rPr kumimoji="0" lang="ru-RU" sz="1800" b="1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Оборудование:</a:t>
                      </a:r>
                      <a:r>
                        <a:rPr kumimoji="0"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барабан</a:t>
                      </a:r>
                    </a:p>
                    <a:p>
                      <a:pPr algn="ctr"/>
                      <a:r>
                        <a:rPr kumimoji="0"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ХОД ИГРЫ:</a:t>
                      </a:r>
                    </a:p>
                    <a:p>
                      <a:pPr algn="l"/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Постучите тихо в барабан на виду у ребёнка:</a:t>
                      </a:r>
                    </a:p>
                    <a:p>
                      <a:pPr algn="l"/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«ЭТО БАРАБАН. Я СТУЧУ В БАРАБАН: БАМ-БАМ! Я СТУЧУ ТИХО»</a:t>
                      </a:r>
                    </a:p>
                    <a:p>
                      <a:pPr algn="l"/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Попросите малыша: «ТЕПЕРЬ (имя ребёнка) ПОСТУЧИТ, ТИХО ПОСТУЧИТ»</a:t>
                      </a:r>
                    </a:p>
                    <a:p>
                      <a:pPr algn="l"/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Сложите пальцы и покажите жестом на слово «ТИХО». Этот сигнал поможет ребёнку ориентироваться на слово «тихо» с помощью жеста.</a:t>
                      </a:r>
                      <a:endParaRPr kumimoji="0" lang="ru-RU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Lenovo\Desktop\фотоаппарат\DSC016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4000504"/>
            <a:ext cx="1012834" cy="2340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3" name="Picture 2" descr="C:\Users\Lenovo\Desktop\фотоаппарат\ИГРУШКИ\музыкальные инструменты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4286256"/>
            <a:ext cx="2137719" cy="2088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35719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800" b="1" cap="all" dirty="0" smtClean="0">
                <a:ln>
                  <a:solidFill>
                    <a:schemeClr val="accent2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 год  1  месяц.</a:t>
            </a:r>
            <a:endParaRPr lang="ru-RU" sz="1800" b="1" cap="all" dirty="0">
              <a:ln>
                <a:solidFill>
                  <a:schemeClr val="accent2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20" y="642918"/>
          <a:ext cx="8429684" cy="5577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29684"/>
              </a:tblGrid>
              <a:tr h="5214974">
                <a:tc>
                  <a:txBody>
                    <a:bodyPr/>
                    <a:lstStyle/>
                    <a:p>
                      <a:pPr algn="ctr"/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kern="1200" baseline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4. ИГРА НА ФОРМИРОВАНИЕ ФОНЕМАТИЧЕСКОГО КОМПОНЕНТА</a:t>
                      </a:r>
                    </a:p>
                    <a:p>
                      <a:pPr algn="ctr"/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kumimoji="0"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«УКЛАДЫВАЕМ КУКЛУ СПАТЬ»</a:t>
                      </a:r>
                      <a:endParaRPr kumimoji="0"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kumimoji="0" lang="ru-RU" sz="1800" b="1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У</a:t>
                      </a:r>
                      <a:r>
                        <a:rPr kumimoji="0"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чим</a:t>
                      </a:r>
                      <a:r>
                        <a:rPr kumimoji="0" lang="ru-RU" sz="1800" b="1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ребёнка:</a:t>
                      </a:r>
                    </a:p>
                    <a:p>
                      <a:pPr>
                        <a:lnSpc>
                          <a:spcPct val="200000"/>
                        </a:lnSpc>
                        <a:buFont typeface="Arial" pitchFamily="34" charset="0"/>
                        <a:buChar char="•"/>
                      </a:pPr>
                      <a:r>
                        <a:rPr kumimoji="0" lang="ru-RU" sz="1800" b="1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различать речевой  звук</a:t>
                      </a:r>
                      <a:r>
                        <a:rPr kumimoji="0" lang="en-U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АААА</a:t>
                      </a:r>
                      <a:r>
                        <a:rPr kumimoji="0" lang="en-U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повторять этот звук;</a:t>
                      </a:r>
                    </a:p>
                    <a:p>
                      <a:pPr>
                        <a:lnSpc>
                          <a:spcPct val="200000"/>
                        </a:lnSpc>
                        <a:buFont typeface="Arial" pitchFamily="34" charset="0"/>
                        <a:buChar char="•"/>
                      </a:pPr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пополнять активный словарь (А-А-А, Ляля, бай-бай);</a:t>
                      </a:r>
                    </a:p>
                    <a:p>
                      <a:pPr>
                        <a:lnSpc>
                          <a:spcPct val="200000"/>
                        </a:lnSpc>
                        <a:buFont typeface="Arial" pitchFamily="34" charset="0"/>
                        <a:buChar char="•"/>
                      </a:pPr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выполнять игровые действия (укладывать куклу спать)</a:t>
                      </a:r>
                    </a:p>
                    <a:p>
                      <a:pPr>
                        <a:lnSpc>
                          <a:spcPct val="200000"/>
                        </a:lnSpc>
                        <a:buFont typeface="Arial" pitchFamily="34" charset="0"/>
                        <a:buNone/>
                      </a:pPr>
                      <a:endParaRPr kumimoji="0" lang="ru-RU" sz="18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kumimoji="0"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ОБОРУДОВАНИЕ: кукла, кукольная кроватка</a:t>
                      </a:r>
                    </a:p>
                    <a:p>
                      <a:endParaRPr kumimoji="0" lang="ru-RU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kumimoji="0" lang="ru-RU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130" marR="2413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35719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800" b="1" cap="all" dirty="0" smtClean="0">
                <a:ln>
                  <a:solidFill>
                    <a:schemeClr val="accent2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 год  1  месяц.</a:t>
            </a:r>
            <a:endParaRPr lang="ru-RU" sz="1800" b="1" cap="all" dirty="0">
              <a:ln>
                <a:solidFill>
                  <a:schemeClr val="accent2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596" y="642918"/>
          <a:ext cx="8286808" cy="58579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86808"/>
              </a:tblGrid>
              <a:tr h="5857916">
                <a:tc>
                  <a:txBody>
                    <a:bodyPr/>
                    <a:lstStyle/>
                    <a:p>
                      <a:pPr algn="ctr"/>
                      <a:endParaRPr kumimoji="0" lang="ru-RU" sz="1400" b="1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Покажите ребёнку куклу, назовите её: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«Это Ляля, она хочет спать. Давай покачаем Лялю».</a:t>
                      </a:r>
                      <a:endParaRPr kumimoji="0" lang="ru-RU" sz="1800" b="1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Положите куклу на руки ребёнка и помогите покачать её, напевая: «АААА…».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Побуждайте ребёнка</a:t>
                      </a:r>
                      <a:r>
                        <a:rPr kumimoji="0" lang="ru-RU" sz="18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к повторению звукоподражаний.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kumimoji="0" lang="ru-RU" sz="1800" b="1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«Ляля спит, положим Лялю в кроватку», </a:t>
                      </a:r>
                      <a:r>
                        <a:rPr kumimoji="0" lang="ru-RU" sz="1800" b="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положите куклу в кровать.</a:t>
                      </a:r>
                      <a:endParaRPr kumimoji="0" lang="ru-RU" sz="18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b="1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4130" marR="24130" marT="0" marB="0"/>
                </a:tc>
              </a:tr>
            </a:tbl>
          </a:graphicData>
        </a:graphic>
      </p:graphicFrame>
      <p:pic>
        <p:nvPicPr>
          <p:cNvPr id="1026" name="Picture 2" descr="C:\Users\Lenovo\Desktop\фотоаппарат\DSC018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071810"/>
            <a:ext cx="4267200" cy="3200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3243</TotalTime>
  <Words>1528</Words>
  <Application>Microsoft Office PowerPoint</Application>
  <PresentationFormat>Экран (4:3)</PresentationFormat>
  <Paragraphs>207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Справедливость</vt:lpstr>
      <vt:lpstr>РАЗВИТИЕ СЛУХОВОГО ВОСПРИЯТИЯ, ВНИМАНИЯ И ПАМЯТИ ДЕТЕЙ  ОТ 1 ГОДА ДО 2 ЛЕТ</vt:lpstr>
      <vt:lpstr>Слайд 2</vt:lpstr>
      <vt:lpstr>Слайд 3</vt:lpstr>
      <vt:lpstr>1 год  1  месяц.</vt:lpstr>
      <vt:lpstr>1 год  1  месяц.</vt:lpstr>
      <vt:lpstr>1 год  1  месяц.</vt:lpstr>
      <vt:lpstr>1 год  1  месяц.</vt:lpstr>
      <vt:lpstr>1 год  1  месяц.</vt:lpstr>
      <vt:lpstr>1 год  1  месяц.</vt:lpstr>
      <vt:lpstr>1 год  1  месяц.</vt:lpstr>
      <vt:lpstr>1 год  1  месяц.</vt:lpstr>
      <vt:lpstr>1 год  1  месяц.</vt:lpstr>
      <vt:lpstr>1 год  1  месяц.</vt:lpstr>
      <vt:lpstr>1 год  1  месяц.</vt:lpstr>
      <vt:lpstr>1 год  1  месяц.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мелкой моторики у детей от 1 года до 3 лет</dc:title>
  <dc:creator>Lenovo</dc:creator>
  <cp:lastModifiedBy>Lenovo</cp:lastModifiedBy>
  <cp:revision>716</cp:revision>
  <dcterms:created xsi:type="dcterms:W3CDTF">2015-09-20T13:31:06Z</dcterms:created>
  <dcterms:modified xsi:type="dcterms:W3CDTF">2018-09-23T12:43:28Z</dcterms:modified>
</cp:coreProperties>
</file>