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2" r:id="rId5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00"/>
    <a:srgbClr val="004200"/>
    <a:srgbClr val="B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12C53E-100B-4DB3-AA07-06D0B07DFB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16F67-F394-4C2B-AD0C-AA4D282EBB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DD2A9-44BA-4F63-A75B-2416267F95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3D2E86-6361-4F5F-AFE8-E66AF3569C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125D4-2369-4CA1-B9BE-84E7EBCC96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C3D210-09A2-49EB-8BF9-9E5AD271C7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DB3AE-E822-473B-BD38-49B2BB69F8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1D670-8CCC-403C-8C3F-22DF533756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EAF4D-57F9-462E-8C01-430CDE306E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795D43-2461-46AC-A656-6A095E5289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8BA69-1605-4CEB-B16A-F6A6599766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EB45F7-FA0B-4A1B-88BD-9B00838F62C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713" y="260350"/>
            <a:ext cx="7129462" cy="1728490"/>
          </a:xfrm>
        </p:spPr>
        <p:txBody>
          <a:bodyPr/>
          <a:lstStyle/>
          <a:p>
            <a:r>
              <a:rPr lang="ru-RU" sz="4000" b="1" dirty="0">
                <a:solidFill>
                  <a:schemeClr val="tx2"/>
                </a:solidFill>
                <a:latin typeface="Calibri" pitchFamily="34" charset="0"/>
              </a:rPr>
              <a:t>«Медаль за бой, медаль за труд </a:t>
            </a:r>
            <a:r>
              <a:rPr lang="ru-RU" sz="4000" dirty="0">
                <a:solidFill>
                  <a:schemeClr val="tx2"/>
                </a:solidFill>
                <a:latin typeface="Calibri" pitchFamily="34" charset="0"/>
              </a:rPr>
              <a:t>и</a:t>
            </a:r>
            <a:r>
              <a:rPr lang="ru-RU" sz="4000" b="1" dirty="0">
                <a:solidFill>
                  <a:schemeClr val="tx2"/>
                </a:solidFill>
                <a:latin typeface="Calibri" pitchFamily="34" charset="0"/>
              </a:rPr>
              <a:t>з одного металла, льют…» </a:t>
            </a:r>
            <a:endParaRPr lang="ru-RU" sz="4000" dirty="0">
              <a:solidFill>
                <a:srgbClr val="820000"/>
              </a:solidFill>
              <a:latin typeface="Calibri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43174" y="2357430"/>
            <a:ext cx="5689600" cy="1152128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err="1" smtClean="0">
                <a:latin typeface="Calibri" pitchFamily="34" charset="0"/>
              </a:rPr>
              <a:t>Стрюк</a:t>
            </a:r>
            <a:r>
              <a:rPr lang="ru-RU" dirty="0" smtClean="0">
                <a:latin typeface="Calibri" pitchFamily="34" charset="0"/>
              </a:rPr>
              <a:t> Евдокия Стефановна </a:t>
            </a:r>
          </a:p>
          <a:p>
            <a:pPr algn="ctr">
              <a:buFontTx/>
              <a:buNone/>
            </a:pPr>
            <a:r>
              <a:rPr lang="ru-RU" dirty="0" smtClean="0">
                <a:latin typeface="Calibri" pitchFamily="34" charset="0"/>
              </a:rPr>
              <a:t>1927-2000год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 rot="10800000" flipV="1">
            <a:off x="0" y="4189607"/>
            <a:ext cx="99005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«Нам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</a:rPr>
              <a:t>сердце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приказало в тылу Отечество спасать»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71604" y="0"/>
            <a:ext cx="7572395" cy="1628800"/>
          </a:xfrm>
        </p:spPr>
        <p:txBody>
          <a:bodyPr/>
          <a:lstStyle/>
          <a:p>
            <a:r>
              <a:rPr lang="ru-RU" sz="2000" b="1" i="1" dirty="0">
                <a:solidFill>
                  <a:schemeClr val="tx2"/>
                </a:solidFill>
                <a:latin typeface="Calibri" pitchFamily="34" charset="0"/>
              </a:rPr>
              <a:t> </a:t>
            </a:r>
            <a:r>
              <a:rPr lang="ru-RU" sz="1400" dirty="0">
                <a:solidFill>
                  <a:schemeClr val="tx2"/>
                </a:solidFill>
                <a:latin typeface="Calibri" pitchFamily="34" charset="0"/>
              </a:rPr>
              <a:t>Нет, они не герои, они были просто дети, дети войны. Не доели…, не доиграли…, не доучили… </a:t>
            </a:r>
            <a:br>
              <a:rPr lang="ru-RU" sz="1400" dirty="0">
                <a:solidFill>
                  <a:schemeClr val="tx2"/>
                </a:solidFill>
                <a:latin typeface="Calibri" pitchFamily="34" charset="0"/>
              </a:rPr>
            </a:br>
            <a:r>
              <a:rPr lang="ru-RU" sz="1400" b="1" i="1" dirty="0">
                <a:solidFill>
                  <a:schemeClr val="tx2"/>
                </a:solidFill>
                <a:latin typeface="Calibri" pitchFamily="34" charset="0"/>
              </a:rPr>
              <a:t> </a:t>
            </a:r>
            <a:r>
              <a:rPr lang="ru-RU" sz="1400" dirty="0" smtClean="0">
                <a:latin typeface="Calibri" pitchFamily="34" charset="0"/>
              </a:rPr>
              <a:t>Они</a:t>
            </a:r>
            <a:r>
              <a:rPr lang="ru-RU" sz="14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ru-RU" sz="1400" dirty="0">
                <a:solidFill>
                  <a:schemeClr val="tx2"/>
                </a:solidFill>
                <a:latin typeface="Calibri" pitchFamily="34" charset="0"/>
              </a:rPr>
              <a:t>работали по 11 – 12 часов без выходных, недосыпали, часто ночевали прямо в </a:t>
            </a:r>
            <a:r>
              <a:rPr lang="ru-RU" sz="1400" dirty="0" smtClean="0">
                <a:latin typeface="Calibri" pitchFamily="34" charset="0"/>
              </a:rPr>
              <a:t>поле</a:t>
            </a:r>
            <a:r>
              <a:rPr lang="ru-RU" sz="14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ru-RU" sz="1400" dirty="0">
                <a:solidFill>
                  <a:schemeClr val="tx2"/>
                </a:solidFill>
                <a:latin typeface="Calibri" pitchFamily="34" charset="0"/>
              </a:rPr>
              <a:t>а утром опять </a:t>
            </a:r>
            <a:r>
              <a:rPr lang="ru-RU" sz="1400" dirty="0" smtClean="0">
                <a:latin typeface="Calibri" pitchFamily="34" charset="0"/>
              </a:rPr>
              <a:t>садились за руль трактора</a:t>
            </a:r>
            <a:r>
              <a:rPr lang="ru-RU" sz="1400" dirty="0" smtClean="0">
                <a:solidFill>
                  <a:schemeClr val="tx2"/>
                </a:solidFill>
                <a:latin typeface="Calibri" pitchFamily="34" charset="0"/>
              </a:rPr>
              <a:t>. </a:t>
            </a:r>
            <a:r>
              <a:rPr lang="ru-RU" sz="1400" dirty="0">
                <a:solidFill>
                  <a:schemeClr val="tx2"/>
                </a:solidFill>
                <a:latin typeface="Calibri" pitchFamily="34" charset="0"/>
              </a:rPr>
              <a:t>«Труженики тыла» - так их официально называют теперь. Но это был не труд – это был настоящий подвиг. Те, кто работал </a:t>
            </a:r>
            <a:r>
              <a:rPr lang="ru-RU" sz="1400" dirty="0" err="1">
                <a:solidFill>
                  <a:schemeClr val="tx2"/>
                </a:solidFill>
                <a:latin typeface="Calibri" pitchFamily="34" charset="0"/>
              </a:rPr>
              <a:t>непокладая</a:t>
            </a:r>
            <a:r>
              <a:rPr lang="ru-RU" sz="1400" dirty="0">
                <a:solidFill>
                  <a:schemeClr val="tx2"/>
                </a:solidFill>
                <a:latin typeface="Calibri" pitchFamily="34" charset="0"/>
              </a:rPr>
              <a:t> рук так же приближали Победу, как и те, кто воевал с оружием в руках. </a:t>
            </a:r>
            <a:r>
              <a:rPr lang="ru-RU" sz="1600" dirty="0">
                <a:solidFill>
                  <a:schemeClr val="tx2"/>
                </a:solidFill>
                <a:latin typeface="Calibri" pitchFamily="34" charset="0"/>
              </a:rPr>
              <a:t/>
            </a:r>
            <a:br>
              <a:rPr lang="ru-RU" sz="1600" dirty="0">
                <a:solidFill>
                  <a:schemeClr val="tx2"/>
                </a:solidFill>
                <a:latin typeface="Calibri" pitchFamily="34" charset="0"/>
              </a:rPr>
            </a:br>
            <a:r>
              <a:rPr lang="ru-RU" sz="2000" dirty="0">
                <a:solidFill>
                  <a:schemeClr val="tx2"/>
                </a:solidFill>
                <a:latin typeface="Calibri" pitchFamily="34" charset="0"/>
              </a:rPr>
              <a:t>  </a:t>
            </a:r>
            <a:br>
              <a:rPr lang="ru-RU" sz="2000" dirty="0">
                <a:solidFill>
                  <a:schemeClr val="tx2"/>
                </a:solidFill>
                <a:latin typeface="Calibri" pitchFamily="34" charset="0"/>
              </a:rPr>
            </a:br>
            <a:endParaRPr lang="ru-RU" sz="2000" dirty="0">
              <a:solidFill>
                <a:srgbClr val="820000"/>
              </a:solidFill>
              <a:latin typeface="Calibri" pitchFamily="34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56792"/>
            <a:ext cx="7058025" cy="4392612"/>
          </a:xfrm>
        </p:spPr>
        <p:txBody>
          <a:bodyPr/>
          <a:lstStyle/>
          <a:p>
            <a:pPr>
              <a:buFontTx/>
              <a:buNone/>
            </a:pPr>
            <a:endParaRPr lang="ru-RU" dirty="0"/>
          </a:p>
        </p:txBody>
      </p:sp>
      <p:pic>
        <p:nvPicPr>
          <p:cNvPr id="18436" name="Picture 4" descr="G:\DCIM\102_FUJI\DSCF2117.JPG"/>
          <p:cNvPicPr>
            <a:picLocks noChangeAspect="1" noChangeArrowheads="1"/>
          </p:cNvPicPr>
          <p:nvPr/>
        </p:nvPicPr>
        <p:blipFill>
          <a:blip r:embed="rId2" cstate="print">
            <a:lum bright="19000"/>
          </a:blip>
          <a:srcRect/>
          <a:stretch>
            <a:fillRect/>
          </a:stretch>
        </p:blipFill>
        <p:spPr bwMode="auto">
          <a:xfrm>
            <a:off x="2195736" y="1700808"/>
            <a:ext cx="3168352" cy="4320480"/>
          </a:xfrm>
          <a:prstGeom prst="rect">
            <a:avLst/>
          </a:prstGeom>
          <a:noFill/>
        </p:spPr>
      </p:pic>
      <p:pic>
        <p:nvPicPr>
          <p:cNvPr id="18437" name="Picture 5" descr="G:\DCIM\102_FUJI\DSCF21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700808"/>
            <a:ext cx="3456384" cy="4725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713" y="260350"/>
            <a:ext cx="7129462" cy="1368450"/>
          </a:xfrm>
        </p:spPr>
        <p:txBody>
          <a:bodyPr/>
          <a:lstStyle/>
          <a:p>
            <a:r>
              <a:rPr lang="ru-RU" sz="3200" dirty="0" smtClean="0">
                <a:solidFill>
                  <a:srgbClr val="820000"/>
                </a:solidFill>
              </a:rPr>
              <a:t>Награды за доблестный труд</a:t>
            </a:r>
            <a:br>
              <a:rPr lang="ru-RU" sz="3200" dirty="0" smtClean="0">
                <a:solidFill>
                  <a:srgbClr val="820000"/>
                </a:solidFill>
              </a:rPr>
            </a:br>
            <a:r>
              <a:rPr lang="ru-RU" sz="3200" dirty="0" smtClean="0">
                <a:solidFill>
                  <a:srgbClr val="820000"/>
                </a:solidFill>
              </a:rPr>
              <a:t>во имя Отечества 1941-1945</a:t>
            </a:r>
            <a:br>
              <a:rPr lang="ru-RU" sz="3200" dirty="0" smtClean="0">
                <a:solidFill>
                  <a:srgbClr val="820000"/>
                </a:solidFill>
              </a:rPr>
            </a:br>
            <a:r>
              <a:rPr lang="ru-RU" sz="3200" dirty="0" err="1" smtClean="0">
                <a:solidFill>
                  <a:srgbClr val="820000"/>
                </a:solidFill>
              </a:rPr>
              <a:t>Стрюк</a:t>
            </a:r>
            <a:r>
              <a:rPr lang="ru-RU" sz="3200" dirty="0" smtClean="0">
                <a:solidFill>
                  <a:srgbClr val="820000"/>
                </a:solidFill>
              </a:rPr>
              <a:t> Евдокии </a:t>
            </a:r>
            <a:r>
              <a:rPr lang="ru-RU" sz="3200" dirty="0" err="1" smtClean="0">
                <a:solidFill>
                  <a:srgbClr val="820000"/>
                </a:solidFill>
              </a:rPr>
              <a:t>Стефавновны</a:t>
            </a:r>
            <a:r>
              <a:rPr lang="ru-RU" sz="3200" dirty="0" smtClean="0">
                <a:solidFill>
                  <a:srgbClr val="820000"/>
                </a:solidFill>
              </a:rPr>
              <a:t/>
            </a:r>
            <a:br>
              <a:rPr lang="ru-RU" sz="3200" dirty="0" smtClean="0">
                <a:solidFill>
                  <a:srgbClr val="820000"/>
                </a:solidFill>
              </a:rPr>
            </a:br>
            <a:r>
              <a:rPr lang="ru-RU" dirty="0" smtClean="0">
                <a:solidFill>
                  <a:srgbClr val="820000"/>
                </a:solidFill>
              </a:rPr>
              <a:t> </a:t>
            </a:r>
            <a:endParaRPr lang="ru-RU" dirty="0">
              <a:solidFill>
                <a:srgbClr val="8200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150" y="1557338"/>
            <a:ext cx="7058025" cy="4392612"/>
          </a:xfrm>
        </p:spPr>
        <p:txBody>
          <a:bodyPr/>
          <a:lstStyle/>
          <a:p>
            <a:pPr>
              <a:buClr>
                <a:srgbClr val="800000"/>
              </a:buClr>
              <a:buSzPct val="50000"/>
              <a:buNone/>
            </a:pPr>
            <a:endParaRPr lang="ru-RU" dirty="0"/>
          </a:p>
        </p:txBody>
      </p:sp>
      <p:pic>
        <p:nvPicPr>
          <p:cNvPr id="20484" name="Picture 4" descr="G:\DCIM\102_FUJI\DSCF2112.JPG"/>
          <p:cNvPicPr>
            <a:picLocks noChangeAspect="1" noChangeArrowheads="1"/>
          </p:cNvPicPr>
          <p:nvPr/>
        </p:nvPicPr>
        <p:blipFill>
          <a:blip r:embed="rId2" cstate="print">
            <a:lum bright="15000"/>
          </a:blip>
          <a:srcRect/>
          <a:stretch>
            <a:fillRect/>
          </a:stretch>
        </p:blipFill>
        <p:spPr bwMode="auto">
          <a:xfrm>
            <a:off x="2483768" y="1700808"/>
            <a:ext cx="3312368" cy="4320480"/>
          </a:xfrm>
          <a:prstGeom prst="rect">
            <a:avLst/>
          </a:prstGeom>
          <a:noFill/>
        </p:spPr>
      </p:pic>
      <p:pic>
        <p:nvPicPr>
          <p:cNvPr id="20485" name="Picture 5" descr="G:\DCIM\102_FUJI\DSCF2113.JPG"/>
          <p:cNvPicPr>
            <a:picLocks noChangeAspect="1" noChangeArrowheads="1"/>
          </p:cNvPicPr>
          <p:nvPr/>
        </p:nvPicPr>
        <p:blipFill>
          <a:blip r:embed="rId3" cstate="print">
            <a:lum bright="18000"/>
          </a:blip>
          <a:srcRect/>
          <a:stretch>
            <a:fillRect/>
          </a:stretch>
        </p:blipFill>
        <p:spPr bwMode="auto">
          <a:xfrm>
            <a:off x="6156176" y="1700808"/>
            <a:ext cx="2592288" cy="4293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35696" y="260649"/>
            <a:ext cx="680424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Calibri" pitchFamily="34" charset="0"/>
              </a:rPr>
              <a:t>Незабываем подвиг советского солдата, освободившего Европу от зверств фашизма. Но мы не можем и не имеем права забывать и  о подвиге простого трудового  народа, который во время  войны ставил всё  на алтарь победы. Сотни тысяч  стариков, женщин и детей по 24 часа в сутки трудились на обеспечение нужд фронта. Колхозники отправляли весь  </a:t>
            </a:r>
            <a:r>
              <a:rPr lang="ru-RU" sz="1400" dirty="0" smtClean="0">
                <a:latin typeface="Calibri" pitchFamily="34" charset="0"/>
              </a:rPr>
              <a:t>хлеб солдатам</a:t>
            </a:r>
            <a:r>
              <a:rPr lang="ru-RU" sz="1400" dirty="0">
                <a:latin typeface="Calibri" pitchFamily="34" charset="0"/>
              </a:rPr>
              <a:t> « Мы готовы были отдать последнее, только бы враг был разбит»,- так часто вспоминала моя </a:t>
            </a:r>
            <a:r>
              <a:rPr lang="ru-RU" sz="1400" dirty="0" smtClean="0">
                <a:latin typeface="Calibri" pitchFamily="34" charset="0"/>
              </a:rPr>
              <a:t>бабушка </a:t>
            </a:r>
            <a:r>
              <a:rPr lang="ru-RU" sz="1400" dirty="0" err="1" smtClean="0">
                <a:latin typeface="Calibri" pitchFamily="34" charset="0"/>
              </a:rPr>
              <a:t>Стрюк</a:t>
            </a:r>
            <a:r>
              <a:rPr lang="ru-RU" sz="1400" dirty="0" smtClean="0">
                <a:latin typeface="Calibri" pitchFamily="34" charset="0"/>
              </a:rPr>
              <a:t> Евдокия Стефановна, </a:t>
            </a:r>
            <a:r>
              <a:rPr lang="ru-RU" sz="1400" dirty="0">
                <a:latin typeface="Calibri" pitchFamily="34" charset="0"/>
              </a:rPr>
              <a:t>рассказывая мне о тех страшных годах</a:t>
            </a:r>
            <a:r>
              <a:rPr lang="ru-RU" sz="1400" dirty="0" smtClean="0">
                <a:latin typeface="Calibri" pitchFamily="34" charset="0"/>
              </a:rPr>
              <a:t>.</a:t>
            </a:r>
            <a:r>
              <a:rPr lang="ru-RU" sz="1400" dirty="0">
                <a:latin typeface="Calibri" pitchFamily="34" charset="0"/>
              </a:rPr>
              <a:t>  На ее женскую долю выпали тяжелые военные годы, голод и много других испытаний. Родилась </a:t>
            </a:r>
            <a:r>
              <a:rPr lang="ru-RU" sz="1400" dirty="0" smtClean="0">
                <a:latin typeface="Calibri" pitchFamily="34" charset="0"/>
              </a:rPr>
              <a:t>Евдокия Стефановна 26 февраля 1927 </a:t>
            </a:r>
            <a:r>
              <a:rPr lang="ru-RU" sz="1400" dirty="0">
                <a:latin typeface="Calibri" pitchFamily="34" charset="0"/>
              </a:rPr>
              <a:t>года в </a:t>
            </a:r>
            <a:r>
              <a:rPr lang="ru-RU" sz="1400" dirty="0" smtClean="0">
                <a:latin typeface="Calibri" pitchFamily="34" charset="0"/>
              </a:rPr>
              <a:t>станице Канеловской </a:t>
            </a:r>
            <a:r>
              <a:rPr lang="ru-RU" sz="1400" dirty="0">
                <a:latin typeface="Calibri" pitchFamily="34" charset="0"/>
              </a:rPr>
              <a:t>в крестьянской многодетной семье. Жизнь была очень тяжелой. Родители работали в колхозе </a:t>
            </a:r>
            <a:r>
              <a:rPr lang="ru-RU" sz="1400" dirty="0" smtClean="0">
                <a:latin typeface="Calibri" pitchFamily="34" charset="0"/>
              </a:rPr>
              <a:t>, </a:t>
            </a:r>
            <a:r>
              <a:rPr lang="ru-RU" sz="1400" dirty="0">
                <a:latin typeface="Calibri" pitchFamily="34" charset="0"/>
              </a:rPr>
              <a:t>зарабатывая трудодни. Зарплату давали натурой - хлеб, зерно, корм для скота. А дети, их было семеро, помогали им в ведении домашнего хозяйства.</a:t>
            </a:r>
          </a:p>
          <a:p>
            <a:r>
              <a:rPr lang="ru-RU" sz="1400" dirty="0">
                <a:latin typeface="Calibri" pitchFamily="34" charset="0"/>
              </a:rPr>
              <a:t>В хозяйстве держали корову, </a:t>
            </a:r>
            <a:r>
              <a:rPr lang="ru-RU" sz="1400" dirty="0" smtClean="0">
                <a:latin typeface="Calibri" pitchFamily="34" charset="0"/>
              </a:rPr>
              <a:t>а </a:t>
            </a:r>
            <a:r>
              <a:rPr lang="ru-RU" sz="1400" dirty="0">
                <a:latin typeface="Calibri" pitchFamily="34" charset="0"/>
              </a:rPr>
              <a:t>для обработки земель имели соху и деревянную борону. Жили бедно. Изба была небольшая, а жило в ней 9 человек. Но дома всегда была чистота и порядок. На столе лампа керосиновая без стекла горела. Ложились спать рано, чтобы не жечь много керосина. Голодно было.</a:t>
            </a:r>
          </a:p>
          <a:p>
            <a:r>
              <a:rPr lang="ru-RU" sz="1400" dirty="0">
                <a:latin typeface="Calibri" pitchFamily="34" charset="0"/>
              </a:rPr>
              <a:t>Из </a:t>
            </a:r>
            <a:r>
              <a:rPr lang="ru-RU" sz="1400" dirty="0" smtClean="0">
                <a:latin typeface="Calibri" pitchFamily="34" charset="0"/>
              </a:rPr>
              <a:t>воспоминаний Евдокии Стефановны:</a:t>
            </a:r>
            <a:r>
              <a:rPr lang="ru-RU" sz="1400" dirty="0">
                <a:latin typeface="Calibri" pitchFamily="34" charset="0"/>
              </a:rPr>
              <a:t> «Так вот сидели как-то мы за столом, а отец и говорит: «Самый вкусный хлеб, с медом». Так мне эти слова запомнились, что стала я мечтать, как хлеб с медом поесть. Годы были тяжелые, не то, что меда, сахара не едали. Ждала, ждала, а хлеба с медом все нет на столе. Не утерпела тут я и спросила отца: «А где же хлеб с медом?» А отец сказал: «А ты встань-ка пораньше, до зари, да иди в поле работать. Воздух ядреный, дымится, хорошо, работается легко. Работа такую радость дает сердцу, да бодрость телу. А после работы краюха черного ржаного хлеба с молоком покажется вкуснее всего на свете, словно хлеб медом помазан». На всю жизнь я запомнила отцовские слова. Поняла, что хлеб невкусным не бывает, если хорошенько потрудиться</a:t>
            </a:r>
            <a:r>
              <a:rPr lang="ru-RU" sz="1400" dirty="0" smtClean="0">
                <a:latin typeface="Calibri" pitchFamily="34" charset="0"/>
              </a:rPr>
              <a:t>». И всю жизнь свою отдала </a:t>
            </a:r>
            <a:r>
              <a:rPr lang="ru-RU" sz="1400" dirty="0">
                <a:latin typeface="Calibri" pitchFamily="34" charset="0"/>
              </a:rPr>
              <a:t> </a:t>
            </a:r>
            <a:r>
              <a:rPr lang="ru-RU" sz="1400" dirty="0" smtClean="0">
                <a:latin typeface="Calibri" pitchFamily="34" charset="0"/>
              </a:rPr>
              <a:t>крестьянскому труду за , что и была награждена медалями .</a:t>
            </a:r>
            <a:endParaRPr lang="ru-RU" sz="1400" dirty="0">
              <a:latin typeface="Calibri" pitchFamily="34" charset="0"/>
            </a:endParaRPr>
          </a:p>
          <a:p>
            <a:endParaRPr lang="ru-RU" sz="1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 мая_01">
  <a:themeElements>
    <a:clrScheme name="9 мая_01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9 мая_0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 мая_0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1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1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9 мая_01</Template>
  <TotalTime>97</TotalTime>
  <Words>46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9 мая_01</vt:lpstr>
      <vt:lpstr>«Медаль за бой, медаль за труд из одного металла, льют…» </vt:lpstr>
      <vt:lpstr> Нет, они не герои, они были просто дети, дети войны. Не доели…, не доиграли…, не доучили…   Они работали по 11 – 12 часов без выходных, недосыпали, часто ночевали прямо в поле, а утром опять садились за руль трактора. «Труженики тыла» - так их официально называют теперь. Но это был не труд – это был настоящий подвиг. Те, кто работал непокладая рук так же приближали Победу, как и те, кто воевал с оружием в руках.     </vt:lpstr>
      <vt:lpstr>Награды за доблестный труд во имя Отечества 1941-1945 Стрюк Евдокии Стефавновны  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«Медаль за бой, медаль за труд из одного металла, льют…»</dc:title>
  <dc:subject>ветераны труда</dc:subject>
  <dc:creator>Пользователь; Горб И.П.</dc:creator>
  <cp:lastModifiedBy>User</cp:lastModifiedBy>
  <cp:revision>12</cp:revision>
  <dcterms:created xsi:type="dcterms:W3CDTF">2015-04-20T14:46:10Z</dcterms:created>
  <dcterms:modified xsi:type="dcterms:W3CDTF">2018-10-04T20:37:50Z</dcterms:modified>
  <cp:category>презентация</cp:category>
</cp:coreProperties>
</file>