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2" r:id="rId5"/>
    <p:sldId id="260" r:id="rId6"/>
    <p:sldId id="264" r:id="rId7"/>
    <p:sldId id="263" r:id="rId8"/>
    <p:sldId id="261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1244" y="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21880-B549-4D9E-9356-016B5E7C73C9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2474C-797E-4658-9EA6-75770219142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29794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21880-B549-4D9E-9356-016B5E7C73C9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2474C-797E-4658-9EA6-75770219142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96725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21880-B549-4D9E-9356-016B5E7C73C9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2474C-797E-4658-9EA6-75770219142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16045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21880-B549-4D9E-9356-016B5E7C73C9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2474C-797E-4658-9EA6-75770219142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3927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21880-B549-4D9E-9356-016B5E7C73C9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2474C-797E-4658-9EA6-75770219142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47619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21880-B549-4D9E-9356-016B5E7C73C9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2474C-797E-4658-9EA6-75770219142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72169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21880-B549-4D9E-9356-016B5E7C73C9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2474C-797E-4658-9EA6-75770219142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20181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21880-B549-4D9E-9356-016B5E7C73C9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2474C-797E-4658-9EA6-75770219142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4078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21880-B549-4D9E-9356-016B5E7C73C9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2474C-797E-4658-9EA6-75770219142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24464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21880-B549-4D9E-9356-016B5E7C73C9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2474C-797E-4658-9EA6-75770219142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13588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21880-B549-4D9E-9356-016B5E7C73C9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2474C-797E-4658-9EA6-75770219142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2237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821880-B549-4D9E-9356-016B5E7C73C9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2474C-797E-4658-9EA6-75770219142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4628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88336"/>
            <a:ext cx="7772400" cy="792087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Умножение дробей.</a:t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5800" y="2353586"/>
            <a:ext cx="792472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умножить дробь на дробь, нужно перемножить их числители и знаменатели и первое произведение записать числителем, а второе – знаменателем.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Прямоугольник 2"/>
              <p:cNvSpPr/>
              <p:nvPr/>
            </p:nvSpPr>
            <p:spPr>
              <a:xfrm>
                <a:off x="1115616" y="5502546"/>
                <a:ext cx="3108030" cy="88652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/>
                <a14:m>
                  <m:oMath xmlns:m="http://schemas.openxmlformats.org/officeDocument/2006/math">
                    <m:f>
                      <m:fPr>
                        <m:ctrlPr>
                          <a:rPr lang="ru-RU" sz="360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6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sz="36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ru-RU" sz="36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6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∙</a:t>
                </a:r>
                <a:r>
                  <a:rPr lang="ru-RU" sz="36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6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sz="36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ru-RU" sz="36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6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36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∙</m:t>
                        </m:r>
                        <m:r>
                          <a:rPr lang="en-US" sz="36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sz="36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sz="36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∙</m:t>
                        </m:r>
                        <m:r>
                          <a:rPr lang="en-US" sz="36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  <m:r>
                      <a:rPr lang="en-US" sz="36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num>
                      <m:den>
                        <m:r>
                          <a:rPr lang="en-US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21</m:t>
                        </m:r>
                      </m:den>
                    </m:f>
                    <m:r>
                      <a:rPr lang="ru-RU" sz="360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r>
                  <a:rPr lang="ru-RU" sz="36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ru-RU" sz="3600" dirty="0">
                  <a:solidFill>
                    <a:prstClr val="black"/>
                  </a:solidFill>
                </a:endParaRPr>
              </a:p>
            </p:txBody>
          </p:sp>
        </mc:Choice>
        <mc:Fallback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5616" y="5502546"/>
                <a:ext cx="3108030" cy="886525"/>
              </a:xfrm>
              <a:prstGeom prst="rect">
                <a:avLst/>
              </a:prstGeom>
              <a:blipFill>
                <a:blip r:embed="rId2"/>
                <a:stretch>
                  <a:fillRect b="-1310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Прямоугольник 4"/>
              <p:cNvSpPr/>
              <p:nvPr/>
            </p:nvSpPr>
            <p:spPr>
              <a:xfrm>
                <a:off x="970310" y="1166709"/>
                <a:ext cx="2087431" cy="83362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/>
                <a14:m>
                  <m:oMath xmlns:m="http://schemas.openxmlformats.org/officeDocument/2006/math">
                    <m:f>
                      <m:fPr>
                        <m:ctrlPr>
                          <a:rPr lang="ru-RU" sz="360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а</m:t>
                        </m:r>
                      </m:num>
                      <m:den>
                        <m:r>
                          <a:rPr lang="en-US" sz="36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</m:den>
                    </m:f>
                  </m:oMath>
                </a14:m>
                <a:r>
                  <a:rPr lang="ru-RU" sz="36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6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∙</a:t>
                </a:r>
                <a:r>
                  <a:rPr lang="ru-RU" sz="36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6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num>
                      <m:den>
                        <m:r>
                          <a:rPr lang="en-US" sz="36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</m:den>
                    </m:f>
                  </m:oMath>
                </a14:m>
                <a:r>
                  <a:rPr lang="ru-RU" sz="36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а</m:t>
                        </m:r>
                        <m:r>
                          <a:rPr lang="en-US" sz="36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num>
                      <m:den>
                        <m:r>
                          <a:rPr lang="en-US" sz="36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𝑏𝑑</m:t>
                        </m:r>
                      </m:den>
                    </m:f>
                    <m:r>
                      <a:rPr lang="ru-RU" sz="360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r>
                  <a:rPr lang="ru-RU" sz="36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ru-RU" sz="3600" dirty="0">
                  <a:solidFill>
                    <a:prstClr val="black"/>
                  </a:solidFill>
                </a:endParaRPr>
              </a:p>
            </p:txBody>
          </p:sp>
        </mc:Choice>
        <mc:Fallback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0310" y="1166709"/>
                <a:ext cx="2087431" cy="833626"/>
              </a:xfrm>
              <a:prstGeom prst="rect">
                <a:avLst/>
              </a:prstGeom>
              <a:blipFill>
                <a:blip r:embed="rId3"/>
                <a:stretch>
                  <a:fillRect t="-2190" b="-1313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335118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Выполните умножение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Прямоугольник 3"/>
              <p:cNvSpPr/>
              <p:nvPr/>
            </p:nvSpPr>
            <p:spPr>
              <a:xfrm>
                <a:off x="1348454" y="1988840"/>
                <a:ext cx="7039970" cy="178119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3200" dirty="0" smtClean="0">
                    <a:solidFill>
                      <a:prstClr val="black"/>
                    </a:solidFill>
                    <a:ea typeface="Calibri" panose="020F0502020204030204" pitchFamily="34" charset="0"/>
                    <a:cs typeface="Times New Roman" panose="02020603050405020304" pitchFamily="18" charset="0"/>
                  </a:rPr>
                  <a:t>а</a:t>
                </a:r>
                <a:r>
                  <a:rPr lang="en-US" sz="3200" dirty="0">
                    <a:solidFill>
                      <a:prstClr val="black"/>
                    </a:solidFill>
                    <a:ea typeface="Calibri" panose="020F0502020204030204" pitchFamily="34" charset="0"/>
                    <a:cs typeface="Times New Roman" panose="02020603050405020304" pitchFamily="18" charset="0"/>
                  </a:rPr>
                  <a:t>)</a:t>
                </a:r>
                <a:r>
                  <a:rPr lang="ru-RU" sz="3200" dirty="0">
                    <a:solidFill>
                      <a:prstClr val="black"/>
                    </a:solidFill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en-US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∙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num>
                      <m:den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 в)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num>
                      <m:den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en-US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∙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</m:t>
                        </m:r>
                      </m:num>
                      <m:den>
                        <m:r>
                          <a:rPr lang="en-US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     д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)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∙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 5</m:t>
                        </m:r>
                      </m:num>
                      <m:den>
                        <m:r>
                          <a:rPr lang="en-US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          </a:t>
                </a:r>
                <a:endParaRPr lang="ru-RU" sz="3200" dirty="0">
                  <a:solidFill>
                    <a:prstClr val="black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lvl="0"/>
                <a:r>
                  <a:rPr lang="ru-RU" sz="3200" dirty="0">
                    <a:solidFill>
                      <a:prstClr val="black"/>
                    </a:solidFill>
                  </a:rPr>
                  <a:t>б)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en-US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∙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г)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10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en-US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∙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 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 е</a:t>
                </a:r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)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en-US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∙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ru-RU" sz="320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ru-RU" sz="3200" dirty="0">
                  <a:solidFill>
                    <a:prstClr val="black"/>
                  </a:solidFill>
                </a:endParaRPr>
              </a:p>
            </p:txBody>
          </p:sp>
        </mc:Choice>
        <mc:Fallback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48454" y="1988840"/>
                <a:ext cx="7039970" cy="1781193"/>
              </a:xfrm>
              <a:prstGeom prst="rect">
                <a:avLst/>
              </a:prstGeom>
              <a:blipFill>
                <a:blip r:embed="rId2"/>
                <a:stretch>
                  <a:fillRect l="-2165" r="-7532" b="-205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468360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Выполните умножение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Прямоугольник 3"/>
              <p:cNvSpPr/>
              <p:nvPr/>
            </p:nvSpPr>
            <p:spPr>
              <a:xfrm>
                <a:off x="1348454" y="1988840"/>
                <a:ext cx="7039970" cy="178119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3200" dirty="0" smtClean="0">
                    <a:solidFill>
                      <a:prstClr val="black"/>
                    </a:solidFill>
                    <a:ea typeface="Calibri" panose="020F0502020204030204" pitchFamily="34" charset="0"/>
                    <a:cs typeface="Times New Roman" panose="02020603050405020304" pitchFamily="18" charset="0"/>
                  </a:rPr>
                  <a:t>а</a:t>
                </a:r>
                <a:r>
                  <a:rPr lang="en-US" sz="3200" dirty="0">
                    <a:solidFill>
                      <a:prstClr val="black"/>
                    </a:solidFill>
                    <a:ea typeface="Calibri" panose="020F0502020204030204" pitchFamily="34" charset="0"/>
                    <a:cs typeface="Times New Roman" panose="02020603050405020304" pitchFamily="18" charset="0"/>
                  </a:rPr>
                  <a:t>)</a:t>
                </a:r>
                <a:r>
                  <a:rPr lang="ru-RU" sz="3200" dirty="0">
                    <a:solidFill>
                      <a:prstClr val="black"/>
                    </a:solidFill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num>
                      <m:den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∙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</m:t>
                        </m:r>
                      </m:num>
                      <m:den>
                        <m:r>
                          <a:rPr lang="en-US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</a:t>
                </a:r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в)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8</m:t>
                        </m:r>
                      </m:num>
                      <m:den>
                        <m:r>
                          <a:rPr lang="en-US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∙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num>
                      <m:den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   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д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)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num>
                      <m:den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∙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 5</m:t>
                        </m:r>
                      </m:num>
                      <m:den>
                        <m:r>
                          <a:rPr lang="en-US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12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          </a:t>
                </a:r>
                <a:endParaRPr lang="ru-RU" sz="3200" dirty="0">
                  <a:solidFill>
                    <a:prstClr val="black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lvl="0"/>
                <a:r>
                  <a:rPr lang="ru-RU" sz="3200" dirty="0">
                    <a:solidFill>
                      <a:prstClr val="black"/>
                    </a:solidFill>
                  </a:rPr>
                  <a:t>б)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∙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г) 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∙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е</a:t>
                </a:r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)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∙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  <m:r>
                      <a:rPr lang="ru-RU" sz="320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ru-RU" sz="3200" dirty="0">
                  <a:solidFill>
                    <a:prstClr val="black"/>
                  </a:solidFill>
                </a:endParaRPr>
              </a:p>
            </p:txBody>
          </p:sp>
        </mc:Choice>
        <mc:Fallback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48454" y="1988840"/>
                <a:ext cx="7039970" cy="1781193"/>
              </a:xfrm>
              <a:prstGeom prst="rect">
                <a:avLst/>
              </a:prstGeom>
              <a:blipFill>
                <a:blip r:embed="rId2"/>
                <a:stretch>
                  <a:fillRect l="-2165" r="-7706" b="-239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952792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 flipH="1">
            <a:off x="1187624" y="764704"/>
            <a:ext cx="65527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Вычислите квадрат и куб числа: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Прямоугольник 4"/>
              <p:cNvSpPr/>
              <p:nvPr/>
            </p:nvSpPr>
            <p:spPr>
              <a:xfrm>
                <a:off x="1691680" y="2348880"/>
                <a:ext cx="5544616" cy="172662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3200" dirty="0" smtClean="0">
                    <a:solidFill>
                      <a:prstClr val="black"/>
                    </a:solidFill>
                    <a:ea typeface="Calibri" panose="020F0502020204030204" pitchFamily="34" charset="0"/>
                    <a:cs typeface="Times New Roman" panose="02020603050405020304" pitchFamily="18" charset="0"/>
                  </a:rPr>
                  <a:t>а</a:t>
                </a:r>
                <a:r>
                  <a:rPr lang="en-US" sz="3200" dirty="0" smtClean="0">
                    <a:solidFill>
                      <a:prstClr val="black"/>
                    </a:solidFill>
                    <a:ea typeface="Calibri" panose="020F0502020204030204" pitchFamily="34" charset="0"/>
                    <a:cs typeface="Times New Roman" panose="02020603050405020304" pitchFamily="18" charset="0"/>
                  </a:rPr>
                  <a:t>)</a:t>
                </a:r>
                <a:r>
                  <a:rPr lang="ru-RU" sz="3200" dirty="0" smtClean="0">
                    <a:solidFill>
                      <a:prstClr val="black"/>
                    </a:solidFill>
                    <a:ea typeface="Calibri" panose="020F0502020204030204" pitchFamily="34" charset="0"/>
                    <a:cs typeface="Times New Roman" panose="02020603050405020304" pitchFamily="18" charset="0"/>
                  </a:rPr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      б)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      </a:t>
                </a:r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в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)  1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          </a:t>
                </a:r>
                <a:endParaRPr lang="ru-RU" sz="3200" dirty="0">
                  <a:solidFill>
                    <a:prstClr val="black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lvl="0"/>
                <a:r>
                  <a:rPr lang="ru-RU" sz="3200" dirty="0">
                    <a:solidFill>
                      <a:prstClr val="black"/>
                    </a:solidFill>
                  </a:rPr>
                  <a:t>г</a:t>
                </a:r>
                <a:r>
                  <a:rPr lang="ru-RU" sz="3200" dirty="0" smtClean="0">
                    <a:solidFill>
                      <a:prstClr val="black"/>
                    </a:solidFill>
                  </a:rPr>
                  <a:t>)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      </a:t>
                </a:r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д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) 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        </a:t>
                </a:r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е) 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3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ru-RU" sz="320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ru-RU" sz="3200" dirty="0">
                  <a:solidFill>
                    <a:prstClr val="black"/>
                  </a:solidFill>
                </a:endParaRPr>
              </a:p>
            </p:txBody>
          </p:sp>
        </mc:Choice>
        <mc:Fallback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1680" y="2348880"/>
                <a:ext cx="5544616" cy="1726627"/>
              </a:xfrm>
              <a:prstGeom prst="rect">
                <a:avLst/>
              </a:prstGeom>
              <a:blipFill>
                <a:blip r:embed="rId2"/>
                <a:stretch>
                  <a:fillRect l="-2860" r="-23982" b="-493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021985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Выполните умножение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Прямоугольник 3"/>
              <p:cNvSpPr/>
              <p:nvPr/>
            </p:nvSpPr>
            <p:spPr>
              <a:xfrm>
                <a:off x="963383" y="1772816"/>
                <a:ext cx="7704856" cy="173643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3200" dirty="0" smtClean="0">
                    <a:solidFill>
                      <a:prstClr val="black"/>
                    </a:solidFill>
                    <a:ea typeface="Calibri" panose="020F0502020204030204" pitchFamily="34" charset="0"/>
                    <a:cs typeface="Times New Roman" panose="02020603050405020304" pitchFamily="18" charset="0"/>
                  </a:rPr>
                  <a:t>а</a:t>
                </a:r>
                <a:r>
                  <a:rPr lang="en-US" sz="3200" dirty="0">
                    <a:solidFill>
                      <a:prstClr val="black"/>
                    </a:solidFill>
                    <a:ea typeface="Calibri" panose="020F0502020204030204" pitchFamily="34" charset="0"/>
                    <a:cs typeface="Times New Roman" panose="02020603050405020304" pitchFamily="18" charset="0"/>
                  </a:rPr>
                  <a:t>)</a:t>
                </a:r>
                <a:r>
                  <a:rPr lang="ru-RU" sz="3200" dirty="0">
                    <a:solidFill>
                      <a:prstClr val="black"/>
                    </a:solidFill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ru-RU" sz="3200" dirty="0" smtClean="0">
                    <a:solidFill>
                      <a:prstClr val="black"/>
                    </a:solidFill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7</m:t>
                        </m:r>
                      </m:num>
                      <m:den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∙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a:rPr lang="en-US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</m:t>
                        </m:r>
                      </m:num>
                      <m:den>
                        <m:r>
                          <a:rPr lang="en-US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14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  </a:t>
                </a:r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в)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9</m:t>
                        </m:r>
                      </m:num>
                      <m:den>
                        <m:r>
                          <a:rPr lang="en-US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13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∙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13</m:t>
                        </m:r>
                      </m:num>
                      <m:den>
                        <m:r>
                          <a:rPr lang="en-US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15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</a:t>
                </a:r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д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)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num>
                      <m:den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a:rPr lang="en-US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∙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 5</m:t>
                        </m:r>
                      </m:num>
                      <m:den>
                        <m:r>
                          <a:rPr lang="en-US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22</m:t>
                        </m:r>
                      </m:den>
                    </m:f>
                  </m:oMath>
                </a14:m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          </a:t>
                </a:r>
                <a:endParaRPr lang="ru-RU" sz="3200" dirty="0">
                  <a:solidFill>
                    <a:prstClr val="black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lvl="0"/>
                <a:r>
                  <a:rPr lang="ru-RU" sz="3200" dirty="0">
                    <a:solidFill>
                      <a:prstClr val="black"/>
                    </a:solidFill>
                  </a:rPr>
                  <a:t>б</a:t>
                </a:r>
                <a:r>
                  <a:rPr lang="ru-RU" sz="3200" dirty="0" smtClean="0">
                    <a:solidFill>
                      <a:prstClr val="black"/>
                    </a:solidFill>
                  </a:rPr>
                  <a:t>)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∙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   </a:t>
                </a:r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г)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8</m:t>
                        </m:r>
                      </m:num>
                      <m:den>
                        <m:r>
                          <a:rPr lang="en-US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21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∙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10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 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е</a:t>
                </a:r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)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8</m:t>
                        </m:r>
                      </m:num>
                      <m:den>
                        <m:r>
                          <a:rPr lang="en-US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15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∙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28</m:t>
                        </m:r>
                      </m:den>
                    </m:f>
                    <m:r>
                      <a:rPr lang="ru-RU" sz="320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ru-RU" sz="3200" dirty="0">
                  <a:solidFill>
                    <a:prstClr val="black"/>
                  </a:solidFill>
                </a:endParaRPr>
              </a:p>
            </p:txBody>
          </p:sp>
        </mc:Choice>
        <mc:Fallback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3383" y="1772816"/>
                <a:ext cx="7704856" cy="1736437"/>
              </a:xfrm>
              <a:prstGeom prst="rect">
                <a:avLst/>
              </a:prstGeom>
              <a:blipFill>
                <a:blip r:embed="rId2"/>
                <a:stretch>
                  <a:fillRect l="-1978" r="-4905" b="-491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001167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5" name="Прямоугольник 4"/>
              <p:cNvSpPr/>
              <p:nvPr/>
            </p:nvSpPr>
            <p:spPr>
              <a:xfrm>
                <a:off x="899592" y="1772816"/>
                <a:ext cx="7344816" cy="177458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3200" dirty="0" smtClean="0">
                    <a:solidFill>
                      <a:prstClr val="black"/>
                    </a:solidFill>
                    <a:ea typeface="Calibri" panose="020F0502020204030204" pitchFamily="34" charset="0"/>
                    <a:cs typeface="Times New Roman" panose="02020603050405020304" pitchFamily="18" charset="0"/>
                  </a:rPr>
                  <a:t>а</a:t>
                </a:r>
                <a:r>
                  <a:rPr lang="en-US" sz="3200" dirty="0">
                    <a:solidFill>
                      <a:prstClr val="black"/>
                    </a:solidFill>
                    <a:ea typeface="Calibri" panose="020F0502020204030204" pitchFamily="34" charset="0"/>
                    <a:cs typeface="Times New Roman" panose="02020603050405020304" pitchFamily="18" charset="0"/>
                  </a:rPr>
                  <a:t>)</a:t>
                </a:r>
                <a:r>
                  <a:rPr lang="ru-RU" sz="3200" dirty="0">
                    <a:solidFill>
                      <a:prstClr val="black"/>
                    </a:solidFill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ru-RU" sz="3200" dirty="0" smtClean="0">
                    <a:solidFill>
                      <a:prstClr val="black"/>
                    </a:solidFill>
                    <a:ea typeface="Calibri" panose="020F0502020204030204" pitchFamily="34" charset="0"/>
                    <a:cs typeface="Times New Roman" panose="02020603050405020304" pitchFamily="18" charset="0"/>
                  </a:rPr>
                  <a:t> 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∙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2;          </a:t>
                </a:r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в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) 1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∙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9;           </a:t>
                </a:r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д)  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∙ 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          </a:t>
                </a:r>
                <a:endParaRPr lang="ru-RU" sz="3200" dirty="0">
                  <a:solidFill>
                    <a:prstClr val="black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lvl="0"/>
                <a:r>
                  <a:rPr lang="ru-RU" sz="3200" dirty="0">
                    <a:solidFill>
                      <a:prstClr val="black"/>
                    </a:solidFill>
                  </a:rPr>
                  <a:t>б) </a:t>
                </a:r>
                <a:r>
                  <a:rPr lang="ru-RU" sz="3200" dirty="0" smtClean="0">
                    <a:solidFill>
                      <a:prstClr val="black"/>
                    </a:solidFill>
                  </a:rPr>
                  <a:t> </a:t>
                </a:r>
                <a:r>
                  <a:rPr lang="ru-RU" sz="3200" dirty="0" smtClean="0">
                    <a:solidFill>
                      <a:prstClr val="black"/>
                    </a:solidFill>
                  </a:rPr>
                  <a:t>4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∙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  </a:t>
                </a:r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г) 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∙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1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  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</a:t>
                </a:r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е) 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5</a:t>
                </a:r>
                <a:r>
                  <a:rPr lang="en-US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∙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  <m:r>
                      <a:rPr lang="ru-RU" sz="320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ru-RU" sz="3200" dirty="0">
                  <a:solidFill>
                    <a:prstClr val="black"/>
                  </a:solidFill>
                </a:endParaRPr>
              </a:p>
            </p:txBody>
          </p:sp>
        </mc:Choice>
        <mc:Fallback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9592" y="1772816"/>
                <a:ext cx="7344816" cy="1774588"/>
              </a:xfrm>
              <a:prstGeom prst="rect">
                <a:avLst/>
              </a:prstGeom>
              <a:blipFill>
                <a:blip r:embed="rId2"/>
                <a:stretch>
                  <a:fillRect l="-2159" r="-13289" b="-206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 flipH="1">
            <a:off x="2123728" y="620688"/>
            <a:ext cx="53285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Выполните умножение: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34201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 flipH="1">
            <a:off x="1449367" y="692696"/>
            <a:ext cx="62189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с выбором ответа: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115616" y="2060848"/>
                <a:ext cx="6984776" cy="22685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 сутках 24 часа. Поход продолжался </a:t>
                </a:r>
                <a:r>
                  <a:rPr lang="ru-RU" sz="32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3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ru-RU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суток. Сколько это часов?</a:t>
                </a:r>
              </a:p>
              <a:p>
                <a:endParaRPr lang="ru-RU" sz="3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ru-RU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А. 80 ч.     Б. 88 ч.     В. 72 ч.     Г. 44 ч.</a:t>
                </a:r>
                <a:endParaRPr lang="ru-RU" sz="3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5616" y="2060848"/>
                <a:ext cx="6984776" cy="2268570"/>
              </a:xfrm>
              <a:prstGeom prst="rect">
                <a:avLst/>
              </a:prstGeom>
              <a:blipFill>
                <a:blip r:embed="rId2"/>
                <a:stretch>
                  <a:fillRect l="-2182" t="-3763" b="-779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017952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Выполните умножение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Прямоугольник 3"/>
              <p:cNvSpPr/>
              <p:nvPr/>
            </p:nvSpPr>
            <p:spPr>
              <a:xfrm>
                <a:off x="1052015" y="1556792"/>
                <a:ext cx="7039970" cy="178119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3200" dirty="0" smtClean="0">
                    <a:solidFill>
                      <a:prstClr val="black"/>
                    </a:solidFill>
                    <a:ea typeface="Calibri" panose="020F0502020204030204" pitchFamily="34" charset="0"/>
                    <a:cs typeface="Times New Roman" panose="02020603050405020304" pitchFamily="18" charset="0"/>
                  </a:rPr>
                  <a:t>а</a:t>
                </a:r>
                <a:r>
                  <a:rPr lang="en-US" sz="3200" dirty="0" smtClean="0">
                    <a:solidFill>
                      <a:prstClr val="black"/>
                    </a:solidFill>
                    <a:ea typeface="Calibri" panose="020F0502020204030204" pitchFamily="34" charset="0"/>
                    <a:cs typeface="Times New Roman" panose="02020603050405020304" pitchFamily="18" charset="0"/>
                  </a:rPr>
                  <a:t>)</a:t>
                </a:r>
                <a:r>
                  <a:rPr lang="ru-RU" sz="3200" dirty="0" smtClean="0">
                    <a:solidFill>
                      <a:prstClr val="black"/>
                    </a:solidFill>
                    <a:ea typeface="Calibri" panose="020F0502020204030204" pitchFamily="34" charset="0"/>
                    <a:cs typeface="Times New Roman" panose="02020603050405020304" pitchFamily="18" charset="0"/>
                  </a:rPr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∙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num>
                      <m:den>
                        <m:r>
                          <a:rPr lang="en-US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 в)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num>
                      <m:den>
                        <m:r>
                          <a:rPr lang="en-US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∙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 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д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)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∙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 5</m:t>
                        </m:r>
                      </m:num>
                      <m:den>
                        <m:r>
                          <a:rPr lang="en-US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          </a:t>
                </a:r>
                <a:endParaRPr lang="ru-RU" sz="3200" dirty="0">
                  <a:solidFill>
                    <a:prstClr val="black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lvl="0"/>
                <a:r>
                  <a:rPr lang="ru-RU" sz="3200" dirty="0">
                    <a:solidFill>
                      <a:prstClr val="black"/>
                    </a:solidFill>
                  </a:rPr>
                  <a:t>б</a:t>
                </a:r>
                <a:r>
                  <a:rPr lang="ru-RU" sz="3200" dirty="0" smtClean="0">
                    <a:solidFill>
                      <a:prstClr val="black"/>
                    </a:solidFill>
                  </a:rPr>
                  <a:t>)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∙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</a:t>
                </a:r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г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)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∙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 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е</a:t>
                </a:r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)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∙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ru-RU" sz="320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ru-RU" sz="3200" dirty="0">
                  <a:solidFill>
                    <a:prstClr val="black"/>
                  </a:solidFill>
                </a:endParaRPr>
              </a:p>
            </p:txBody>
          </p:sp>
        </mc:Choice>
        <mc:Fallback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2015" y="1556792"/>
                <a:ext cx="7039970" cy="1781193"/>
              </a:xfrm>
              <a:prstGeom prst="rect">
                <a:avLst/>
              </a:prstGeom>
              <a:blipFill>
                <a:blip r:embed="rId2"/>
                <a:stretch>
                  <a:fillRect l="-2253" r="-6239" b="-170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072931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 flipH="1">
            <a:off x="1907704" y="620688"/>
            <a:ext cx="53285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Выполните умножение: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Прямоугольник 4"/>
              <p:cNvSpPr/>
              <p:nvPr/>
            </p:nvSpPr>
            <p:spPr>
              <a:xfrm>
                <a:off x="1007604" y="1628800"/>
                <a:ext cx="7128792" cy="177458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3200" dirty="0" smtClean="0">
                    <a:solidFill>
                      <a:prstClr val="black"/>
                    </a:solidFill>
                    <a:ea typeface="Calibri" panose="020F0502020204030204" pitchFamily="34" charset="0"/>
                    <a:cs typeface="Times New Roman" panose="02020603050405020304" pitchFamily="18" charset="0"/>
                  </a:rPr>
                  <a:t>а</a:t>
                </a:r>
                <a:r>
                  <a:rPr lang="en-US" sz="3200" dirty="0">
                    <a:solidFill>
                      <a:prstClr val="black"/>
                    </a:solidFill>
                    <a:ea typeface="Calibri" panose="020F0502020204030204" pitchFamily="34" charset="0"/>
                    <a:cs typeface="Times New Roman" panose="02020603050405020304" pitchFamily="18" charset="0"/>
                  </a:rPr>
                  <a:t>)</a:t>
                </a:r>
                <a:r>
                  <a:rPr lang="ru-RU" sz="3200" dirty="0">
                    <a:solidFill>
                      <a:prstClr val="black"/>
                    </a:solidFill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ru-RU" sz="3200" dirty="0" smtClean="0">
                    <a:solidFill>
                      <a:prstClr val="black"/>
                    </a:solidFill>
                    <a:ea typeface="Calibri" panose="020F0502020204030204" pitchFamily="34" charset="0"/>
                    <a:cs typeface="Times New Roman" panose="02020603050405020304" pitchFamily="18" charset="0"/>
                  </a:rPr>
                  <a:t>2</a:t>
                </a:r>
                <a:r>
                  <a:rPr lang="en-US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∙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</a:t>
                </a:r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в)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∙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15;           </a:t>
                </a:r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д)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13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∙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3;                </a:t>
                </a:r>
                <a:endParaRPr lang="ru-RU" sz="3200" dirty="0">
                  <a:solidFill>
                    <a:prstClr val="black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lvl="0"/>
                <a:r>
                  <a:rPr lang="ru-RU" sz="3200" dirty="0">
                    <a:solidFill>
                      <a:prstClr val="black"/>
                    </a:solidFill>
                  </a:rPr>
                  <a:t>б</a:t>
                </a:r>
                <a:r>
                  <a:rPr lang="ru-RU" sz="3200" dirty="0" smtClean="0">
                    <a:solidFill>
                      <a:prstClr val="black"/>
                    </a:solidFill>
                  </a:rPr>
                  <a:t>)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∙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2;        </a:t>
                </a:r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г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)  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3 </a:t>
                </a:r>
                <a:r>
                  <a:rPr lang="en-US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∙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  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   </a:t>
                </a:r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е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)  9 </a:t>
                </a:r>
                <a:r>
                  <a:rPr lang="en-US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∙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ru-RU" sz="320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ru-RU" sz="3200" dirty="0">
                  <a:solidFill>
                    <a:prstClr val="black"/>
                  </a:solidFill>
                </a:endParaRPr>
              </a:p>
            </p:txBody>
          </p:sp>
        </mc:Choice>
        <mc:Fallback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7604" y="1628800"/>
                <a:ext cx="7128792" cy="1774588"/>
              </a:xfrm>
              <a:prstGeom prst="rect">
                <a:avLst/>
              </a:prstGeom>
              <a:blipFill>
                <a:blip r:embed="rId2"/>
                <a:stretch>
                  <a:fillRect l="-2137" r="-10684" b="-240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023698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</TotalTime>
  <Words>76</Words>
  <Application>Microsoft Office PowerPoint</Application>
  <PresentationFormat>Экран (4:3)</PresentationFormat>
  <Paragraphs>29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Cambria Math</vt:lpstr>
      <vt:lpstr>Times New Roman</vt:lpstr>
      <vt:lpstr>Тема Office</vt:lpstr>
      <vt:lpstr>Умножение дробей. </vt:lpstr>
      <vt:lpstr>Выполните умножение</vt:lpstr>
      <vt:lpstr>Выполните умножение</vt:lpstr>
      <vt:lpstr>Презентация PowerPoint</vt:lpstr>
      <vt:lpstr>Выполните умножение</vt:lpstr>
      <vt:lpstr>Презентация PowerPoint</vt:lpstr>
      <vt:lpstr>Презентация PowerPoint</vt:lpstr>
      <vt:lpstr>Выполните умножение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Умножение дробей</dc:title>
  <dc:creator>Пользователь</dc:creator>
  <cp:lastModifiedBy>Hewlett-Packard Company</cp:lastModifiedBy>
  <cp:revision>28</cp:revision>
  <dcterms:created xsi:type="dcterms:W3CDTF">2018-01-04T14:53:58Z</dcterms:created>
  <dcterms:modified xsi:type="dcterms:W3CDTF">2018-08-23T16:24:28Z</dcterms:modified>
</cp:coreProperties>
</file>