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0F557-D7E5-4AE7-ABDD-B28251268B06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F14C2-BF40-4C28-B0C9-906C8637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5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F14C2-BF40-4C28-B0C9-906C8637746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97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5038B0-962E-4CEE-9CEA-D76D8F217E1E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6CA697E-041A-4BBD-9E8A-AFDDF8AC5F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Guess the topic of the lesson?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3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Many activities that we do can be dangerous, and some are much more dangerous than others. Did you know, for example, that the risk of death through riding a bicycle was 1 in 1,000? People usually think that travelling by plane is the most dangerous, but the risk of dying in an air accident is only 1 in 25,000. Driving a car is much more dangerous. The risk of dying in a car crash is 1 in 11,000! The two most dangerous things that we do in our daily lives are riding a motorcycle and smoking. The risk of death from a motorcycle accident is 1 in 500, but smoking is the worst.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02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0000"/>
                </a:solidFill>
                <a:effectLst/>
                <a:latin typeface="Times New Roman, serif"/>
              </a:rPr>
              <a:t>Prohibition Signs</a:t>
            </a:r>
            <a:r>
              <a:rPr lang="en-US" sz="4800" dirty="0">
                <a:solidFill>
                  <a:srgbClr val="000000"/>
                </a:solidFill>
                <a:effectLst/>
                <a:latin typeface="&amp;quot"/>
              </a:rPr>
              <a:t/>
            </a:r>
            <a:br>
              <a:rPr lang="en-US" sz="4800" dirty="0">
                <a:solidFill>
                  <a:srgbClr val="000000"/>
                </a:solidFill>
                <a:effectLst/>
                <a:latin typeface="&amp;quot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/>
              </a:rPr>
              <a:t>For example, to indicate that smoking is not allowed or that, where a particular material reacts dangerously with </a:t>
            </a:r>
            <a:r>
              <a:rPr lang="en-US" sz="1800" b="1" dirty="0" smtClean="0">
                <a:solidFill>
                  <a:schemeClr val="tx1"/>
                </a:solidFill>
                <a:latin typeface="Times New Roman"/>
              </a:rPr>
              <a:t>water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80928"/>
            <a:ext cx="381642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3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333333"/>
                </a:solidFill>
                <a:effectLst/>
                <a:latin typeface="Times New Roman"/>
              </a:rPr>
              <a:t>Warning Signs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0" u="none" strike="noStrike" dirty="0" smtClean="0">
                <a:solidFill>
                  <a:srgbClr val="333333"/>
                </a:solidFill>
                <a:effectLst/>
                <a:latin typeface="Times New Roman"/>
              </a:rPr>
              <a:t> </a:t>
            </a:r>
            <a:r>
              <a:rPr lang="ru-RU" sz="4400" b="1" i="0" u="none" strike="noStrike" dirty="0" smtClean="0">
                <a:solidFill>
                  <a:srgbClr val="333333"/>
                </a:solidFill>
                <a:effectLst/>
                <a:latin typeface="Times New Roman"/>
              </a:rPr>
              <a:t>    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signs should be used to make people aware of a nearby danger.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i="0" u="none" strike="noStrike" dirty="0" smtClean="0">
                <a:solidFill>
                  <a:srgbClr val="333333"/>
                </a:solidFill>
                <a:effectLst/>
                <a:latin typeface="Times New Roman"/>
              </a:rPr>
              <a:t> 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924944"/>
            <a:ext cx="428875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333333"/>
                </a:solidFill>
                <a:effectLst/>
                <a:latin typeface="Times New Roman"/>
              </a:rPr>
              <a:t>Mandatory Signs</a:t>
            </a:r>
            <a:r>
              <a:rPr lang="ru-RU" sz="4800" b="1" dirty="0">
                <a:solidFill>
                  <a:srgbClr val="333333"/>
                </a:solidFill>
                <a:effectLst/>
                <a:latin typeface="Times New Roman"/>
              </a:rPr>
              <a:t> 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These </a:t>
            </a:r>
            <a:r>
              <a:rPr lang="en-US" sz="1800" b="1" dirty="0">
                <a:solidFill>
                  <a:schemeClr val="tx1"/>
                </a:solidFill>
              </a:rPr>
              <a:t>signs should he used to indicate self-closing fire doors that must be kept closed to comply with the fire risk assessment should be labeled with “FIRE DOOR KEEP SHUT” signs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068960"/>
            <a:ext cx="2736304" cy="31683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2763" y="2492896"/>
            <a:ext cx="3131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2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en-US" sz="4800" b="1" dirty="0">
                <a:solidFill>
                  <a:srgbClr val="333333"/>
                </a:solidFill>
                <a:effectLst/>
                <a:latin typeface="Times New Roman"/>
              </a:rPr>
              <a:t>Safe Condition Signs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b="1" dirty="0" smtClean="0">
              <a:solidFill>
                <a:schemeClr val="tx1"/>
              </a:solidFill>
              <a:latin typeface="Times New Roman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Times New Roman"/>
              </a:rPr>
              <a:t>These </a:t>
            </a:r>
            <a:r>
              <a:rPr lang="en-US" sz="1800" b="1" dirty="0">
                <a:solidFill>
                  <a:schemeClr val="tx1"/>
                </a:solidFill>
                <a:latin typeface="Times New Roman"/>
              </a:rPr>
              <a:t>signs should he used to indicate escape routes, emergency exits, first aid </a:t>
            </a:r>
            <a:r>
              <a:rPr lang="en-US" sz="1800" b="1" dirty="0" smtClean="0">
                <a:solidFill>
                  <a:schemeClr val="tx1"/>
                </a:solidFill>
                <a:latin typeface="Times New Roman"/>
              </a:rPr>
              <a:t>equipment</a:t>
            </a:r>
            <a:r>
              <a:rPr lang="en-US" sz="1800" b="1" dirty="0">
                <a:solidFill>
                  <a:schemeClr val="tx1"/>
                </a:solidFill>
                <a:latin typeface="Times New Roman"/>
              </a:rPr>
              <a:t>, emergency </a:t>
            </a:r>
            <a:r>
              <a:rPr lang="en-US" sz="1800" b="1" dirty="0" smtClean="0">
                <a:solidFill>
                  <a:schemeClr val="tx1"/>
                </a:solidFill>
                <a:latin typeface="Times New Roman"/>
              </a:rPr>
              <a:t>showers.</a:t>
            </a:r>
            <a:r>
              <a:rPr lang="ru-RU" sz="4000" b="1" i="0" u="none" strike="noStrike" dirty="0" smtClean="0">
                <a:solidFill>
                  <a:srgbClr val="333333"/>
                </a:solidFill>
                <a:effectLst/>
                <a:latin typeface="Times New Roman"/>
              </a:rPr>
              <a:t> 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605" y="3192529"/>
            <a:ext cx="252028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1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effectLst/>
                <a:latin typeface="Times New Roman, serif"/>
              </a:rPr>
              <a:t>Fire Fighting Equipment Signs</a:t>
            </a:r>
            <a:r>
              <a:rPr lang="en-US" dirty="0">
                <a:solidFill>
                  <a:srgbClr val="000000"/>
                </a:solidFill>
                <a:effectLst/>
                <a:latin typeface="&amp;quot"/>
              </a:rPr>
              <a:t/>
            </a:r>
            <a:br>
              <a:rPr lang="en-US" dirty="0">
                <a:solidFill>
                  <a:srgbClr val="000000"/>
                </a:solidFill>
                <a:effectLst/>
                <a:latin typeface="&amp;quot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800" b="1" dirty="0">
                <a:solidFill>
                  <a:srgbClr val="333333"/>
                </a:solidFill>
                <a:latin typeface="Times New Roman"/>
              </a:rPr>
              <a:t>These signs are used </a:t>
            </a:r>
            <a:r>
              <a:rPr lang="en-US" sz="1800" b="1" dirty="0" smtClean="0">
                <a:solidFill>
                  <a:srgbClr val="333333"/>
                </a:solidFill>
                <a:latin typeface="Times New Roman"/>
              </a:rPr>
              <a:t>to </a:t>
            </a:r>
            <a:r>
              <a:rPr lang="en-US" sz="1800" b="1" dirty="0">
                <a:solidFill>
                  <a:srgbClr val="333333"/>
                </a:solidFill>
                <a:latin typeface="Times New Roman"/>
              </a:rPr>
              <a:t>mark the location </a:t>
            </a:r>
            <a:r>
              <a:rPr lang="en-US" sz="1800" b="1" dirty="0" smtClean="0">
                <a:solidFill>
                  <a:srgbClr val="333333"/>
                </a:solidFill>
                <a:latin typeface="Times New Roman"/>
              </a:rPr>
              <a:t>of </a:t>
            </a:r>
            <a:r>
              <a:rPr lang="en-US" sz="1800" b="1" dirty="0">
                <a:solidFill>
                  <a:srgbClr val="333333"/>
                </a:solidFill>
                <a:latin typeface="Times New Roman"/>
              </a:rPr>
              <a:t>fire fighting equipment </a:t>
            </a:r>
            <a:r>
              <a:rPr lang="en-US" sz="1800" b="1" dirty="0" smtClean="0">
                <a:solidFill>
                  <a:srgbClr val="333333"/>
                </a:solidFill>
                <a:latin typeface="Times New Roman"/>
              </a:rPr>
              <a:t>and </a:t>
            </a:r>
            <a:r>
              <a:rPr lang="en-US" sz="1800" b="1" dirty="0">
                <a:solidFill>
                  <a:srgbClr val="333333"/>
                </a:solidFill>
                <a:latin typeface="Times New Roman"/>
              </a:rPr>
              <a:t>fire alarm activation </a:t>
            </a:r>
            <a:r>
              <a:rPr lang="en-US" sz="1800" b="1" dirty="0" smtClean="0">
                <a:solidFill>
                  <a:srgbClr val="333333"/>
                </a:solidFill>
                <a:latin typeface="Times New Roman"/>
              </a:rPr>
              <a:t>                     points</a:t>
            </a:r>
            <a:r>
              <a:rPr lang="en-US" sz="1800" dirty="0" smtClean="0">
                <a:solidFill>
                  <a:srgbClr val="333333"/>
                </a:solidFill>
                <a:latin typeface="Times New Roman"/>
              </a:rPr>
              <a:t>.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&amp;quo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08920"/>
            <a:ext cx="316835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The  </a:t>
            </a:r>
            <a:endParaRPr lang="en-US" sz="48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          Fire</a:t>
            </a:r>
          </a:p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                    </a:t>
            </a:r>
            <a:r>
              <a:rPr lang="en-US" sz="4800" b="1" i="1" smtClean="0">
                <a:solidFill>
                  <a:srgbClr val="C00000"/>
                </a:solidFill>
              </a:rPr>
              <a:t>Safety!!!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59</TotalTime>
  <Words>261</Words>
  <Application>Microsoft Office PowerPoint</Application>
  <PresentationFormat>Экран (4:3)</PresentationFormat>
  <Paragraphs>19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Guess the topic of the lesson?</vt:lpstr>
      <vt:lpstr>Презентация PowerPoint</vt:lpstr>
      <vt:lpstr>Prohibition Signs </vt:lpstr>
      <vt:lpstr>Warning Signs </vt:lpstr>
      <vt:lpstr>Mandatory Signs  </vt:lpstr>
      <vt:lpstr>Safe Condition Signs</vt:lpstr>
      <vt:lpstr>Fire Fighting Equipment Signs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2018-04-04T18:56:14Z</dcterms:created>
  <dcterms:modified xsi:type="dcterms:W3CDTF">2018-10-14T19:38:46Z</dcterms:modified>
</cp:coreProperties>
</file>