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7" r:id="rId2"/>
    <p:sldId id="262" r:id="rId3"/>
    <p:sldId id="263" r:id="rId4"/>
    <p:sldId id="258" r:id="rId5"/>
    <p:sldId id="259" r:id="rId6"/>
    <p:sldId id="260" r:id="rId7"/>
    <p:sldId id="261" r:id="rId8"/>
    <p:sldId id="264" r:id="rId9"/>
    <p:sldId id="265" r:id="rId10"/>
    <p:sldId id="266" r:id="rId11"/>
    <p:sldId id="267" r:id="rId12"/>
    <p:sldId id="271" r:id="rId13"/>
    <p:sldId id="272" r:id="rId14"/>
    <p:sldId id="273" r:id="rId15"/>
    <p:sldId id="274" r:id="rId16"/>
    <p:sldId id="275" r:id="rId17"/>
    <p:sldId id="268" r:id="rId18"/>
    <p:sldId id="269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5C538747-F1A6-4B3B-83E1-4DC6C9D24363}" type="datetimeFigureOut">
              <a:rPr lang="ru-RU" smtClean="0"/>
              <a:pPr/>
              <a:t>04.10.2016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E5B1C1B7-3568-4923-A041-202E28E838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38747-F1A6-4B3B-83E1-4DC6C9D24363}" type="datetimeFigureOut">
              <a:rPr lang="ru-RU" smtClean="0"/>
              <a:pPr/>
              <a:t>04.10.2016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1C1B7-3568-4923-A041-202E28E838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38747-F1A6-4B3B-83E1-4DC6C9D24363}" type="datetimeFigureOut">
              <a:rPr lang="ru-RU" smtClean="0"/>
              <a:pPr/>
              <a:t>04.10.2016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1C1B7-3568-4923-A041-202E28E838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38747-F1A6-4B3B-83E1-4DC6C9D24363}" type="datetimeFigureOut">
              <a:rPr lang="ru-RU" smtClean="0"/>
              <a:pPr/>
              <a:t>04.10.2016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1C1B7-3568-4923-A041-202E28E838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38747-F1A6-4B3B-83E1-4DC6C9D24363}" type="datetimeFigureOut">
              <a:rPr lang="ru-RU" smtClean="0"/>
              <a:pPr/>
              <a:t>04.10.2016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1C1B7-3568-4923-A041-202E28E838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38747-F1A6-4B3B-83E1-4DC6C9D24363}" type="datetimeFigureOut">
              <a:rPr lang="ru-RU" smtClean="0"/>
              <a:pPr/>
              <a:t>04.10.2016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1C1B7-3568-4923-A041-202E28E838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C538747-F1A6-4B3B-83E1-4DC6C9D24363}" type="datetimeFigureOut">
              <a:rPr lang="ru-RU" smtClean="0"/>
              <a:pPr/>
              <a:t>04.10.2016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E5B1C1B7-3568-4923-A041-202E28E838A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5C538747-F1A6-4B3B-83E1-4DC6C9D24363}" type="datetimeFigureOut">
              <a:rPr lang="ru-RU" smtClean="0"/>
              <a:pPr/>
              <a:t>04.10.2016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E5B1C1B7-3568-4923-A041-202E28E838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38747-F1A6-4B3B-83E1-4DC6C9D24363}" type="datetimeFigureOut">
              <a:rPr lang="ru-RU" smtClean="0"/>
              <a:pPr/>
              <a:t>04.10.2016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1C1B7-3568-4923-A041-202E28E838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38747-F1A6-4B3B-83E1-4DC6C9D24363}" type="datetimeFigureOut">
              <a:rPr lang="ru-RU" smtClean="0"/>
              <a:pPr/>
              <a:t>04.10.2016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1C1B7-3568-4923-A041-202E28E838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38747-F1A6-4B3B-83E1-4DC6C9D24363}" type="datetimeFigureOut">
              <a:rPr lang="ru-RU" smtClean="0"/>
              <a:pPr/>
              <a:t>04.10.2016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1C1B7-3568-4923-A041-202E28E838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5C538747-F1A6-4B3B-83E1-4DC6C9D24363}" type="datetimeFigureOut">
              <a:rPr lang="ru-RU" smtClean="0"/>
              <a:pPr/>
              <a:t>04.10.2016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E5B1C1B7-3568-4923-A041-202E28E838A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8" descr="b_603_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85728"/>
            <a:ext cx="9144000" cy="6335514"/>
          </a:xfrm>
          <a:prstGeom prst="rect">
            <a:avLst/>
          </a:prstGeom>
          <a:noFill/>
          <a:ln w="38100">
            <a:solidFill>
              <a:srgbClr val="CC9900"/>
            </a:solidFill>
            <a:miter lim="800000"/>
            <a:headEnd/>
            <a:tailEnd/>
          </a:ln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28596" y="642918"/>
            <a:ext cx="8258204" cy="4143404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СКОРОСТЬ ХИМИЧЕСКИХ  РЕАКЦИЙ </a:t>
            </a:r>
            <a:endParaRPr lang="ru-RU" sz="5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642918"/>
            <a:ext cx="8258204" cy="1000132"/>
          </a:xfrm>
        </p:spPr>
        <p:txBody>
          <a:bodyPr/>
          <a:lstStyle/>
          <a:p>
            <a:r>
              <a:rPr lang="ru-RU" dirty="0" smtClean="0"/>
              <a:t>   Химическое равновесие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2071678"/>
            <a:ext cx="8401080" cy="4502858"/>
          </a:xfrm>
        </p:spPr>
        <p:txBody>
          <a:bodyPr>
            <a:normAutofit/>
          </a:bodyPr>
          <a:lstStyle/>
          <a:p>
            <a:r>
              <a:rPr lang="ru-RU" sz="4400" dirty="0" smtClean="0"/>
              <a:t>Состояние системы, при которой скорость прямой реакции равна скорости обратной реакции. </a:t>
            </a:r>
            <a:endParaRPr lang="ru-RU" sz="44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71480"/>
            <a:ext cx="8258204" cy="1143008"/>
          </a:xfrm>
        </p:spPr>
        <p:txBody>
          <a:bodyPr>
            <a:noAutofit/>
          </a:bodyPr>
          <a:lstStyle/>
          <a:p>
            <a:r>
              <a:rPr lang="ru-RU" sz="3600" dirty="0" smtClean="0"/>
              <a:t>Факторы, вызывающие смещение химического равновесия: 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857364"/>
            <a:ext cx="8258204" cy="4717172"/>
          </a:xfrm>
        </p:spPr>
        <p:txBody>
          <a:bodyPr/>
          <a:lstStyle/>
          <a:p>
            <a:r>
              <a:rPr lang="ru-RU" sz="4000" dirty="0" smtClean="0"/>
              <a:t>1. Изменение концентрации исходных или конечных продуктов реакции. </a:t>
            </a:r>
          </a:p>
          <a:p>
            <a:r>
              <a:rPr lang="ru-RU" sz="4000" dirty="0" smtClean="0"/>
              <a:t>2. Влияние изменения давления. </a:t>
            </a:r>
          </a:p>
          <a:p>
            <a:r>
              <a:rPr lang="ru-RU" sz="4000" dirty="0" smtClean="0"/>
              <a:t>3. Влияние изменения температуры.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928670"/>
            <a:ext cx="8401080" cy="1571636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Смещение химического равновесия можно предсказать, пользуясь принципом Ле Шателье (1884 г.).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643182"/>
            <a:ext cx="8258204" cy="393135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200" dirty="0" smtClean="0"/>
              <a:t>При воздействии на равновесную систему извне ( изменение концентрации, давления, температуры) равновесие смещается в сторону той реакции (прямой или обратной), которая ослабляет это воздействие. </a:t>
            </a:r>
            <a:endParaRPr lang="ru-RU" sz="32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571480"/>
            <a:ext cx="8329642" cy="1000132"/>
          </a:xfrm>
        </p:spPr>
        <p:txBody>
          <a:bodyPr/>
          <a:lstStyle/>
          <a:p>
            <a:r>
              <a:rPr lang="ru-RU" dirty="0" smtClean="0"/>
              <a:t>   1. Изменение концентрации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571612"/>
            <a:ext cx="8401080" cy="5002924"/>
          </a:xfrm>
        </p:spPr>
        <p:txBody>
          <a:bodyPr>
            <a:normAutofit/>
          </a:bodyPr>
          <a:lstStyle/>
          <a:p>
            <a:r>
              <a:rPr lang="ru-RU" dirty="0" smtClean="0"/>
              <a:t>Если увеличить концентрацию конечных продуктов, то преобладает обратная реакция. </a:t>
            </a:r>
          </a:p>
          <a:p>
            <a:r>
              <a:rPr lang="ru-RU" dirty="0" smtClean="0"/>
              <a:t>Если увеличить концентрацию исходных продуктов, то преобладает прямая реакция. </a:t>
            </a:r>
          </a:p>
          <a:p>
            <a:r>
              <a:rPr lang="ru-RU" dirty="0" smtClean="0"/>
              <a:t>При уменьшении концентрации конечных продуктов реакции, преобладает прямая реакция. </a:t>
            </a:r>
          </a:p>
          <a:p>
            <a:r>
              <a:rPr lang="ru-RU" dirty="0" smtClean="0"/>
              <a:t>При уменьшении концентрации исходных продуктов реакции, преобладает обратная реакция. </a:t>
            </a: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785794"/>
            <a:ext cx="8258204" cy="92869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2. Влияние изменения давления.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785926"/>
            <a:ext cx="8258204" cy="4788610"/>
          </a:xfrm>
        </p:spPr>
        <p:txBody>
          <a:bodyPr/>
          <a:lstStyle/>
          <a:p>
            <a:r>
              <a:rPr lang="ru-RU" dirty="0" smtClean="0"/>
              <a:t>При увеличении давления равновесие смещается в сторону той реакции, при которой объем образовавшихся газообразных продуктов уменьшается. </a:t>
            </a:r>
          </a:p>
          <a:p>
            <a:endParaRPr lang="ru-RU" dirty="0" smtClean="0"/>
          </a:p>
          <a:p>
            <a:r>
              <a:rPr lang="ru-RU" dirty="0" smtClean="0"/>
              <a:t>При уменьшении давления равновесие смещается в сторону той реакции, при которой объем образовавшихся газообразных продуктов увеличивается. </a:t>
            </a:r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71480"/>
            <a:ext cx="8258204" cy="121444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3. Влияние изменения температуры.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785926"/>
            <a:ext cx="8258204" cy="4788610"/>
          </a:xfrm>
        </p:spPr>
        <p:txBody>
          <a:bodyPr/>
          <a:lstStyle/>
          <a:p>
            <a:r>
              <a:rPr lang="ru-RU" dirty="0" smtClean="0"/>
              <a:t>При повышении температуры химическое равновесие смещается в сторону эндотермической реакции, т.е. поглощения теплоты. </a:t>
            </a:r>
          </a:p>
          <a:p>
            <a:endParaRPr lang="ru-RU" dirty="0" smtClean="0"/>
          </a:p>
          <a:p>
            <a:r>
              <a:rPr lang="ru-RU" dirty="0" smtClean="0"/>
              <a:t>При понижении температуры химическое равновесие смещается в сторону экзотермической реакции, т.е. выделения теплоты. </a:t>
            </a:r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143000"/>
            <a:ext cx="8258204" cy="3643322"/>
          </a:xfrm>
        </p:spPr>
        <p:txBody>
          <a:bodyPr/>
          <a:lstStyle/>
          <a:p>
            <a:r>
              <a:rPr lang="ru-RU" dirty="0" smtClean="0"/>
              <a:t>    </a:t>
            </a:r>
            <a:r>
              <a:rPr lang="ru-RU" sz="6000" dirty="0" smtClean="0"/>
              <a:t>Выполнение  теста </a:t>
            </a:r>
            <a:endParaRPr lang="ru-RU" sz="6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6429396"/>
            <a:ext cx="8258204" cy="145140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714356"/>
            <a:ext cx="8258204" cy="1214446"/>
          </a:xfrm>
        </p:spPr>
        <p:txBody>
          <a:bodyPr/>
          <a:lstStyle/>
          <a:p>
            <a:r>
              <a:rPr lang="ru-RU" dirty="0" smtClean="0"/>
              <a:t>   Домашнее задание: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&amp; </a:t>
            </a:r>
            <a:r>
              <a:rPr lang="ru-RU" sz="3200" dirty="0" smtClean="0"/>
              <a:t>14. </a:t>
            </a:r>
          </a:p>
          <a:p>
            <a:pPr>
              <a:buNone/>
            </a:pPr>
            <a:endParaRPr lang="ru-RU" sz="3200" dirty="0" smtClean="0"/>
          </a:p>
          <a:p>
            <a:r>
              <a:rPr lang="ru-RU" sz="3200" dirty="0" smtClean="0"/>
              <a:t>Выполнить задание № 1 (1) и № 2 (1). </a:t>
            </a:r>
            <a:endParaRPr lang="ru-RU" sz="3200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143000"/>
            <a:ext cx="8186766" cy="5000644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7200" dirty="0" smtClean="0"/>
              <a:t>СПАСИБО  ЗА</a:t>
            </a:r>
          </a:p>
          <a:p>
            <a:pPr>
              <a:buNone/>
            </a:pPr>
            <a:r>
              <a:rPr lang="ru-RU" sz="7200" dirty="0" smtClean="0"/>
              <a:t>  ВНИМАНИЕ. </a:t>
            </a:r>
            <a:endParaRPr lang="ru-RU" sz="7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500042"/>
            <a:ext cx="8401080" cy="857256"/>
          </a:xfrm>
        </p:spPr>
        <p:txBody>
          <a:bodyPr/>
          <a:lstStyle/>
          <a:p>
            <a:r>
              <a:rPr lang="ru-RU" dirty="0" smtClean="0"/>
              <a:t>Цели и задачи урока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357298"/>
            <a:ext cx="8329642" cy="5217238"/>
          </a:xfrm>
        </p:spPr>
        <p:txBody>
          <a:bodyPr>
            <a:normAutofit/>
          </a:bodyPr>
          <a:lstStyle/>
          <a:p>
            <a:r>
              <a:rPr lang="ru-RU" sz="3200" dirty="0" smtClean="0"/>
              <a:t>1. Познакомиться с понятиями скорости химических реакций и химического равновесия, «обратимости» и «необратимости». </a:t>
            </a:r>
          </a:p>
          <a:p>
            <a:r>
              <a:rPr lang="ru-RU" sz="3200" dirty="0" smtClean="0"/>
              <a:t>2. Познакомиться с факторами, влияющими на скорость химической реакции. </a:t>
            </a:r>
          </a:p>
          <a:p>
            <a:r>
              <a:rPr lang="ru-RU" sz="3200" dirty="0" smtClean="0"/>
              <a:t>3. Познакомиться с факторами, влияющими на смещение химического равновесия. </a:t>
            </a:r>
            <a:endParaRPr lang="ru-RU" sz="32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357166"/>
            <a:ext cx="8401080" cy="714380"/>
          </a:xfrm>
        </p:spPr>
        <p:txBody>
          <a:bodyPr/>
          <a:lstStyle/>
          <a:p>
            <a:r>
              <a:rPr lang="ru-RU" dirty="0" smtClean="0"/>
              <a:t>   План урока: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000108"/>
            <a:ext cx="8715436" cy="5857892"/>
          </a:xfrm>
        </p:spPr>
        <p:txBody>
          <a:bodyPr>
            <a:normAutofit/>
          </a:bodyPr>
          <a:lstStyle/>
          <a:p>
            <a:pPr marL="624078" indent="-514350">
              <a:buAutoNum type="arabicPeriod"/>
            </a:pPr>
            <a:r>
              <a:rPr lang="ru-RU" sz="3200" dirty="0" smtClean="0"/>
              <a:t>Понятие «скорости химической  </a:t>
            </a:r>
          </a:p>
          <a:p>
            <a:pPr marL="624078" indent="-514350">
              <a:buNone/>
            </a:pPr>
            <a:r>
              <a:rPr lang="ru-RU" sz="3200" dirty="0" smtClean="0"/>
              <a:t>     реакции», формула выражения скорости реакции. </a:t>
            </a:r>
          </a:p>
          <a:p>
            <a:pPr>
              <a:buNone/>
            </a:pPr>
            <a:r>
              <a:rPr lang="ru-RU" sz="3200" dirty="0" smtClean="0">
                <a:solidFill>
                  <a:schemeClr val="accent3"/>
                </a:solidFill>
              </a:rPr>
              <a:t>2.</a:t>
            </a:r>
            <a:r>
              <a:rPr lang="ru-RU" sz="3200" dirty="0" smtClean="0"/>
              <a:t> Реакции гомогенные и гетерогенные. </a:t>
            </a:r>
          </a:p>
          <a:p>
            <a:pPr>
              <a:buNone/>
            </a:pPr>
            <a:r>
              <a:rPr lang="ru-RU" sz="3200" dirty="0" smtClean="0">
                <a:solidFill>
                  <a:schemeClr val="accent3"/>
                </a:solidFill>
              </a:rPr>
              <a:t>3.</a:t>
            </a:r>
            <a:r>
              <a:rPr lang="ru-RU" sz="3200" dirty="0" smtClean="0"/>
              <a:t> Факторы, влияющие на скорость   </a:t>
            </a:r>
          </a:p>
          <a:p>
            <a:pPr>
              <a:buNone/>
            </a:pPr>
            <a:r>
              <a:rPr lang="ru-RU" sz="3200" dirty="0" smtClean="0"/>
              <a:t>     химической реакции. </a:t>
            </a:r>
          </a:p>
          <a:p>
            <a:pPr>
              <a:buNone/>
            </a:pPr>
            <a:r>
              <a:rPr lang="ru-RU" sz="3200" dirty="0" smtClean="0">
                <a:solidFill>
                  <a:schemeClr val="accent3"/>
                </a:solidFill>
              </a:rPr>
              <a:t>4.</a:t>
            </a:r>
            <a:r>
              <a:rPr lang="ru-RU" sz="3200" dirty="0" smtClean="0"/>
              <a:t> Реакции обратимые и необратимые. </a:t>
            </a:r>
          </a:p>
          <a:p>
            <a:pPr>
              <a:buNone/>
            </a:pPr>
            <a:r>
              <a:rPr lang="ru-RU" sz="3200" dirty="0" smtClean="0"/>
              <a:t>     Признаки необратимости. </a:t>
            </a:r>
          </a:p>
          <a:p>
            <a:pPr>
              <a:buNone/>
            </a:pPr>
            <a:r>
              <a:rPr lang="ru-RU" sz="3200" dirty="0" smtClean="0">
                <a:solidFill>
                  <a:schemeClr val="accent3"/>
                </a:solidFill>
              </a:rPr>
              <a:t>5.</a:t>
            </a:r>
            <a:r>
              <a:rPr lang="ru-RU" sz="3200" dirty="0" smtClean="0"/>
              <a:t> Химическое равновесие. </a:t>
            </a:r>
          </a:p>
          <a:p>
            <a:pPr>
              <a:buNone/>
            </a:pPr>
            <a:r>
              <a:rPr lang="ru-RU" sz="3200" dirty="0" smtClean="0">
                <a:solidFill>
                  <a:schemeClr val="accent3"/>
                </a:solidFill>
              </a:rPr>
              <a:t>6. </a:t>
            </a:r>
            <a:r>
              <a:rPr lang="ru-RU" sz="3200" dirty="0" smtClean="0"/>
              <a:t>Факторы, вызывающие смещение химического равновесия.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8"/>
          <p:cNvSpPr>
            <a:spLocks noGrp="1" noChangeArrowheads="1"/>
          </p:cNvSpPr>
          <p:nvPr>
            <p:ph type="title"/>
          </p:nvPr>
        </p:nvSpPr>
        <p:spPr>
          <a:xfrm>
            <a:off x="214282" y="274638"/>
            <a:ext cx="8472518" cy="1939916"/>
          </a:xfrm>
          <a:ln/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ХИМИЧЕСКИЕ  РЕАКЦИИ ПРОТЕКАЮТ  С  РАЗНЫМИ  СКОРОСТЯМИ 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/>
              <a:t>Быстрые химические процессы</a:t>
            </a:r>
            <a:r>
              <a:rPr lang="ru-RU" sz="2400" dirty="0" smtClean="0"/>
              <a:t>: взрывы, ионные реакции в растворах, передача нервного импульса</a:t>
            </a:r>
            <a:br>
              <a:rPr lang="ru-RU" sz="2400" dirty="0" smtClean="0"/>
            </a:br>
            <a:endParaRPr lang="ru-RU" sz="2400" dirty="0">
              <a:solidFill>
                <a:srgbClr val="CC9900"/>
              </a:solidFill>
              <a:latin typeface="Palatino Linotype" pitchFamily="18" charset="0"/>
            </a:endParaRPr>
          </a:p>
        </p:txBody>
      </p:sp>
      <p:pic>
        <p:nvPicPr>
          <p:cNvPr id="13" name="Picture 17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3788" y="3357562"/>
            <a:ext cx="4092012" cy="3143272"/>
          </a:xfrm>
          <a:prstGeom prst="rect">
            <a:avLst/>
          </a:prstGeom>
          <a:noFill/>
          <a:ln w="38100">
            <a:solidFill>
              <a:srgbClr val="CC9900"/>
            </a:solidFill>
            <a:miter lim="800000"/>
            <a:headEnd/>
            <a:tailEnd/>
          </a:ln>
          <a:effectLst/>
        </p:spPr>
      </p:pic>
      <p:pic>
        <p:nvPicPr>
          <p:cNvPr id="14" name="Picture 19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4648200" y="3429000"/>
            <a:ext cx="4038600" cy="3071834"/>
          </a:xfrm>
          <a:prstGeom prst="rect">
            <a:avLst/>
          </a:prstGeom>
          <a:noFill/>
          <a:ln w="38100">
            <a:solidFill>
              <a:srgbClr val="CC9900"/>
            </a:solidFill>
            <a:miter lim="800000"/>
            <a:headEnd/>
            <a:tailEnd/>
          </a:ln>
          <a:effectLst/>
        </p:spPr>
      </p:pic>
      <p:pic>
        <p:nvPicPr>
          <p:cNvPr id="15" name="Picture 1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86050" y="1785926"/>
            <a:ext cx="3600450" cy="2643205"/>
          </a:xfrm>
          <a:prstGeom prst="rect">
            <a:avLst/>
          </a:prstGeom>
          <a:noFill/>
          <a:ln w="38100">
            <a:solidFill>
              <a:srgbClr val="CC990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3500438"/>
            <a:ext cx="4281518" cy="3143272"/>
          </a:xfrm>
          <a:prstGeom prst="rect">
            <a:avLst/>
          </a:prstGeom>
          <a:noFill/>
          <a:ln w="38100">
            <a:solidFill>
              <a:srgbClr val="CC9900"/>
            </a:solidFill>
            <a:miter lim="800000"/>
            <a:headEnd/>
            <a:tailEnd/>
          </a:ln>
          <a:effectLst/>
        </p:spPr>
      </p:pic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84438" y="1714488"/>
            <a:ext cx="4121150" cy="2500330"/>
          </a:xfrm>
          <a:prstGeom prst="rect">
            <a:avLst/>
          </a:prstGeom>
          <a:noFill/>
          <a:ln w="38100">
            <a:solidFill>
              <a:srgbClr val="CC9900"/>
            </a:solidFill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85728"/>
            <a:ext cx="8329642" cy="1924072"/>
          </a:xfrm>
        </p:spPr>
        <p:txBody>
          <a:bodyPr>
            <a:noAutofit/>
          </a:bodyPr>
          <a:lstStyle/>
          <a:p>
            <a:pPr>
              <a:spcBef>
                <a:spcPct val="50000"/>
              </a:spcBef>
            </a:pPr>
            <a:r>
              <a:rPr lang="ru-RU" sz="2400" b="1" dirty="0" smtClean="0"/>
              <a:t>Медленные химические процессы</a:t>
            </a:r>
            <a:r>
              <a:rPr lang="ru-RU" sz="2400" dirty="0" smtClean="0"/>
              <a:t>: коррозия, фотосинтез, биосинтез белка.</a:t>
            </a:r>
            <a:br>
              <a:rPr lang="ru-RU" sz="2400" dirty="0" smtClean="0"/>
            </a:br>
            <a:r>
              <a:rPr lang="ru-RU" sz="2400" dirty="0" smtClean="0"/>
              <a:t>Белки обновляются наполовину за </a:t>
            </a:r>
            <a:r>
              <a:rPr lang="ru-RU" sz="2400" b="1" dirty="0" smtClean="0"/>
              <a:t>70</a:t>
            </a:r>
            <a:r>
              <a:rPr lang="ru-RU" sz="2400" dirty="0" smtClean="0"/>
              <a:t> суток</a:t>
            </a:r>
            <a:br>
              <a:rPr lang="ru-RU" sz="2400" dirty="0" smtClean="0"/>
            </a:br>
            <a:r>
              <a:rPr lang="ru-RU" sz="2400" dirty="0" smtClean="0"/>
              <a:t>Неорганическая основа костных тканей за </a:t>
            </a:r>
            <a:r>
              <a:rPr lang="ru-RU" sz="2400" b="1" dirty="0" smtClean="0"/>
              <a:t>4-7</a:t>
            </a:r>
            <a:r>
              <a:rPr lang="ru-RU" sz="2400" dirty="0" smtClean="0"/>
              <a:t> лет</a:t>
            </a:r>
            <a:endParaRPr lang="ru-RU" sz="2400" dirty="0"/>
          </a:p>
        </p:txBody>
      </p:sp>
      <p:pic>
        <p:nvPicPr>
          <p:cNvPr id="7" name="Picture 8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/>
          <a:stretch>
            <a:fillRect/>
          </a:stretch>
        </p:blipFill>
        <p:spPr bwMode="auto">
          <a:xfrm>
            <a:off x="4648200" y="3571876"/>
            <a:ext cx="4281518" cy="3071834"/>
          </a:xfrm>
          <a:prstGeom prst="rect">
            <a:avLst/>
          </a:prstGeom>
          <a:noFill/>
          <a:ln w="38100">
            <a:solidFill>
              <a:srgbClr val="CC990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428604"/>
            <a:ext cx="8401080" cy="1357322"/>
          </a:xfrm>
        </p:spPr>
        <p:txBody>
          <a:bodyPr/>
          <a:lstStyle/>
          <a:p>
            <a:r>
              <a:rPr lang="ru-RU" dirty="0" smtClean="0"/>
              <a:t>Что же такое скорость химических реакций ?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2143116"/>
            <a:ext cx="8401080" cy="4431420"/>
          </a:xfrm>
        </p:spPr>
        <p:txBody>
          <a:bodyPr>
            <a:normAutofit/>
          </a:bodyPr>
          <a:lstStyle/>
          <a:p>
            <a:r>
              <a:rPr lang="ru-RU" sz="4800" dirty="0" smtClean="0"/>
              <a:t>Это изменение количества вещества в единицу времени в единице объема реакционной среды. </a:t>
            </a:r>
          </a:p>
          <a:p>
            <a:pPr>
              <a:buNone/>
            </a:pPr>
            <a:endParaRPr lang="ru-RU" sz="48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500042"/>
            <a:ext cx="8405842" cy="857256"/>
          </a:xfrm>
        </p:spPr>
        <p:txBody>
          <a:bodyPr/>
          <a:lstStyle/>
          <a:p>
            <a:r>
              <a:rPr lang="ru-RU" dirty="0" smtClean="0"/>
              <a:t>                Виды реакций  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285720" y="1428736"/>
            <a:ext cx="4136928" cy="785818"/>
          </a:xfrm>
        </p:spPr>
        <p:txBody>
          <a:bodyPr/>
          <a:lstStyle/>
          <a:p>
            <a:r>
              <a:rPr lang="ru-RU" sz="2400" dirty="0" smtClean="0"/>
              <a:t>Гомогенные реакции </a:t>
            </a:r>
            <a:endParaRPr lang="ru-RU" sz="2400" dirty="0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643438" y="1428736"/>
            <a:ext cx="4119563" cy="785818"/>
          </a:xfrm>
        </p:spPr>
        <p:txBody>
          <a:bodyPr/>
          <a:lstStyle/>
          <a:p>
            <a:r>
              <a:rPr lang="ru-RU" sz="2400" dirty="0" smtClean="0"/>
              <a:t>Гетерогенные реакции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2"/>
          </p:nvPr>
        </p:nvSpPr>
        <p:spPr>
          <a:xfrm>
            <a:off x="357158" y="2428868"/>
            <a:ext cx="4065490" cy="416585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200" dirty="0" smtClean="0">
                <a:cs typeface="Times New Roman" pitchFamily="18" charset="0"/>
              </a:rPr>
              <a:t>Если реакции происходят в однородной среде (например, в растворе или в газовой фазе). </a:t>
            </a:r>
          </a:p>
          <a:p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3438" y="2357430"/>
            <a:ext cx="4116641" cy="4237289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800" dirty="0" smtClean="0"/>
              <a:t>Если реакция идет между веществами, находящимися в разных агрегатных состояниях (например, между твердым веществом и газом или жидкостью).</a:t>
            </a:r>
            <a:endParaRPr lang="ru-RU" sz="28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642918"/>
            <a:ext cx="8329642" cy="114300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Факторы, влияющие на скорость химической реакции: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2000240"/>
            <a:ext cx="8472518" cy="4574296"/>
          </a:xfrm>
        </p:spPr>
        <p:txBody>
          <a:bodyPr/>
          <a:lstStyle/>
          <a:p>
            <a:r>
              <a:rPr lang="ru-RU" sz="3600" dirty="0" smtClean="0"/>
              <a:t>1. Природа реагирующих веществ. </a:t>
            </a:r>
          </a:p>
          <a:p>
            <a:r>
              <a:rPr lang="ru-RU" sz="3600" dirty="0" smtClean="0"/>
              <a:t>2. Концентрация реагирующих веществ ; давление (для газов). </a:t>
            </a:r>
          </a:p>
          <a:p>
            <a:r>
              <a:rPr lang="ru-RU" sz="3600" dirty="0" smtClean="0"/>
              <a:t>3. Поверхность соприкосновения реагирующих веществ.  </a:t>
            </a:r>
          </a:p>
          <a:p>
            <a:r>
              <a:rPr lang="ru-RU" sz="3600" dirty="0" smtClean="0"/>
              <a:t>4. Температура. </a:t>
            </a:r>
          </a:p>
          <a:p>
            <a:r>
              <a:rPr lang="ru-RU" sz="3600" dirty="0" smtClean="0"/>
              <a:t>5. Катализатор; ингибитор. </a:t>
            </a:r>
            <a:endParaRPr lang="ru-RU" sz="36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357158" y="571480"/>
            <a:ext cx="8405842" cy="714380"/>
          </a:xfrm>
        </p:spPr>
        <p:txBody>
          <a:bodyPr/>
          <a:lstStyle/>
          <a:p>
            <a:r>
              <a:rPr lang="ru-RU" dirty="0" smtClean="0"/>
              <a:t>                   РЕАКЦИИ </a:t>
            </a:r>
            <a:endParaRPr lang="ru-RU" dirty="0"/>
          </a:p>
        </p:txBody>
      </p:sp>
      <p:sp>
        <p:nvSpPr>
          <p:cNvPr id="10" name="Текст 9"/>
          <p:cNvSpPr>
            <a:spLocks noGrp="1"/>
          </p:cNvSpPr>
          <p:nvPr>
            <p:ph type="body" idx="1"/>
          </p:nvPr>
        </p:nvSpPr>
        <p:spPr>
          <a:xfrm>
            <a:off x="357158" y="1285860"/>
            <a:ext cx="4065490" cy="857256"/>
          </a:xfrm>
        </p:spPr>
        <p:txBody>
          <a:bodyPr/>
          <a:lstStyle/>
          <a:p>
            <a:r>
              <a:rPr lang="ru-RU" sz="3200" dirty="0" smtClean="0"/>
              <a:t>   Необратимые </a:t>
            </a:r>
            <a:endParaRPr lang="ru-RU" sz="3200" dirty="0"/>
          </a:p>
        </p:txBody>
      </p:sp>
      <p:sp>
        <p:nvSpPr>
          <p:cNvPr id="12" name="Текст 11"/>
          <p:cNvSpPr>
            <a:spLocks noGrp="1"/>
          </p:cNvSpPr>
          <p:nvPr>
            <p:ph type="body" sz="half" idx="3"/>
          </p:nvPr>
        </p:nvSpPr>
        <p:spPr>
          <a:xfrm>
            <a:off x="4643438" y="1285860"/>
            <a:ext cx="4119563" cy="857256"/>
          </a:xfrm>
        </p:spPr>
        <p:txBody>
          <a:bodyPr/>
          <a:lstStyle/>
          <a:p>
            <a:r>
              <a:rPr lang="ru-RU" sz="3200" dirty="0" smtClean="0"/>
              <a:t>       Обратимые </a:t>
            </a:r>
            <a:endParaRPr lang="ru-RU" sz="3200" dirty="0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357158" y="2214554"/>
            <a:ext cx="4065490" cy="4380165"/>
          </a:xfrm>
        </p:spPr>
        <p:txBody>
          <a:bodyPr>
            <a:normAutofit/>
          </a:bodyPr>
          <a:lstStyle/>
          <a:p>
            <a:r>
              <a:rPr lang="ru-RU" sz="2400" dirty="0" smtClean="0"/>
              <a:t>Реакции протекают только в одном направлении. </a:t>
            </a:r>
          </a:p>
          <a:p>
            <a:pPr>
              <a:buNone/>
            </a:pPr>
            <a:r>
              <a:rPr lang="ru-RU" sz="2400" b="1" dirty="0" smtClean="0"/>
              <a:t>Имеют признаки необратимости: </a:t>
            </a:r>
          </a:p>
          <a:p>
            <a:pPr marL="566928" indent="-457200">
              <a:buFont typeface="+mj-lt"/>
              <a:buAutoNum type="arabicPeriod"/>
            </a:pPr>
            <a:r>
              <a:rPr lang="ru-RU" sz="2400" dirty="0" smtClean="0"/>
              <a:t>Выпадение осадка. </a:t>
            </a:r>
          </a:p>
          <a:p>
            <a:pPr marL="566928" indent="-457200">
              <a:buFont typeface="+mj-lt"/>
              <a:buAutoNum type="arabicPeriod"/>
            </a:pPr>
            <a:r>
              <a:rPr lang="ru-RU" sz="2400" dirty="0" smtClean="0"/>
              <a:t>Образование воды. </a:t>
            </a:r>
          </a:p>
          <a:p>
            <a:pPr marL="566928" indent="-457200">
              <a:buFont typeface="+mj-lt"/>
              <a:buAutoNum type="arabicPeriod"/>
            </a:pPr>
            <a:r>
              <a:rPr lang="ru-RU" sz="2400" dirty="0" smtClean="0"/>
              <a:t>Образование слабого электролита, который разлагается на воду и углекислый газ. </a:t>
            </a:r>
            <a:endParaRPr lang="ru-RU" sz="2400" dirty="0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714876" y="2214554"/>
            <a:ext cx="4045203" cy="4380165"/>
          </a:xfrm>
        </p:spPr>
        <p:txBody>
          <a:bodyPr>
            <a:normAutofit/>
          </a:bodyPr>
          <a:lstStyle/>
          <a:p>
            <a:r>
              <a:rPr lang="ru-RU" sz="2800" dirty="0" smtClean="0"/>
              <a:t>Реакции при одних и тех же условиях могут протекать как в прямом, так и в обратном направлении. </a:t>
            </a:r>
            <a:endParaRPr lang="ru-RU" sz="28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100</TotalTime>
  <Words>534</Words>
  <Application>Microsoft Office PowerPoint</Application>
  <PresentationFormat>Экран (4:3)</PresentationFormat>
  <Paragraphs>73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Городская</vt:lpstr>
      <vt:lpstr>СКОРОСТЬ ХИМИЧЕСКИХ  РЕАКЦИЙ </vt:lpstr>
      <vt:lpstr>Цели и задачи урока </vt:lpstr>
      <vt:lpstr>   План урока: </vt:lpstr>
      <vt:lpstr>ХИМИЧЕСКИЕ  РЕАКЦИИ ПРОТЕКАЮТ  С  РАЗНЫМИ  СКОРОСТЯМИ  Быстрые химические процессы: взрывы, ионные реакции в растворах, передача нервного импульса </vt:lpstr>
      <vt:lpstr>Медленные химические процессы: коррозия, фотосинтез, биосинтез белка. Белки обновляются наполовину за 70 суток Неорганическая основа костных тканей за 4-7 лет</vt:lpstr>
      <vt:lpstr>Что же такое скорость химических реакций ? </vt:lpstr>
      <vt:lpstr>                Виды реакций  </vt:lpstr>
      <vt:lpstr>Факторы, влияющие на скорость химической реакции: </vt:lpstr>
      <vt:lpstr>                   РЕАКЦИИ </vt:lpstr>
      <vt:lpstr>   Химическое равновесие </vt:lpstr>
      <vt:lpstr>Факторы, вызывающие смещение химического равновесия: </vt:lpstr>
      <vt:lpstr>Смещение химического равновесия можно предсказать, пользуясь принципом Ле Шателье (1884 г.).  </vt:lpstr>
      <vt:lpstr>   1. Изменение концентрации </vt:lpstr>
      <vt:lpstr>  2. Влияние изменения давления. </vt:lpstr>
      <vt:lpstr>3. Влияние изменения температуры. </vt:lpstr>
      <vt:lpstr>    Выполнение  теста </vt:lpstr>
      <vt:lpstr>   Домашнее задание: </vt:lpstr>
      <vt:lpstr>Слайд 18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fayanova.yaa</dc:creator>
  <cp:lastModifiedBy>fayanova.yaa</cp:lastModifiedBy>
  <cp:revision>13</cp:revision>
  <dcterms:created xsi:type="dcterms:W3CDTF">2013-12-10T10:22:18Z</dcterms:created>
  <dcterms:modified xsi:type="dcterms:W3CDTF">2016-10-04T07:19:00Z</dcterms:modified>
</cp:coreProperties>
</file>