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2" r:id="rId3"/>
    <p:sldId id="273" r:id="rId4"/>
    <p:sldId id="277" r:id="rId5"/>
    <p:sldId id="276" r:id="rId6"/>
    <p:sldId id="259" r:id="rId7"/>
    <p:sldId id="275" r:id="rId8"/>
    <p:sldId id="263" r:id="rId9"/>
    <p:sldId id="264" r:id="rId10"/>
    <p:sldId id="265" r:id="rId11"/>
    <p:sldId id="268" r:id="rId12"/>
    <p:sldId id="274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оисеева Ирина" initials="МИ" lastIdx="1" clrIdx="0">
    <p:extLst>
      <p:ext uri="{19B8F6BF-5375-455C-9EA6-DF929625EA0E}">
        <p15:presenceInfo xmlns:p15="http://schemas.microsoft.com/office/powerpoint/2012/main" userId="S-1-5-21-1312411573-3327980241-1232186131-48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611693-00CF-4A4E-A465-C820419ED802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4B8591-563D-4338-84DD-6DAB3C610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172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C259-EAC0-4DEE-95EB-56752BDEFC03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36E7-73B2-4BDD-B8B9-D073287E4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001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C259-EAC0-4DEE-95EB-56752BDEFC03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36E7-73B2-4BDD-B8B9-D073287E4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747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C259-EAC0-4DEE-95EB-56752BDEFC03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36E7-73B2-4BDD-B8B9-D073287E4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4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C259-EAC0-4DEE-95EB-56752BDEFC03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36E7-73B2-4BDD-B8B9-D073287E4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17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C259-EAC0-4DEE-95EB-56752BDEFC03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36E7-73B2-4BDD-B8B9-D073287E4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244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C259-EAC0-4DEE-95EB-56752BDEFC03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36E7-73B2-4BDD-B8B9-D073287E4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0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C259-EAC0-4DEE-95EB-56752BDEFC03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36E7-73B2-4BDD-B8B9-D073287E4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06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C259-EAC0-4DEE-95EB-56752BDEFC03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36E7-73B2-4BDD-B8B9-D073287E4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934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C259-EAC0-4DEE-95EB-56752BDEFC03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36E7-73B2-4BDD-B8B9-D073287E4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987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C259-EAC0-4DEE-95EB-56752BDEFC03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36E7-73B2-4BDD-B8B9-D073287E4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415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C259-EAC0-4DEE-95EB-56752BDEFC03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36E7-73B2-4BDD-B8B9-D073287E4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112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3C259-EAC0-4DEE-95EB-56752BDEFC03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D36E7-73B2-4BDD-B8B9-D073287E4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610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6458" y="1280160"/>
            <a:ext cx="10116589" cy="2842952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prstTxWarp prst="textChevronInverted">
              <a:avLst/>
            </a:prstTxWarp>
            <a:norm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sz="72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Комплексный анализ текста</a:t>
            </a:r>
            <a:endParaRPr lang="ru-RU" sz="72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6458" y="4721629"/>
            <a:ext cx="10116589" cy="1612669"/>
          </a:xfr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 fontScale="92500" lnSpcReduction="1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endParaRPr lang="ru-RU" b="1" dirty="0" smtClean="0">
              <a:ln/>
              <a:solidFill>
                <a:schemeClr val="accent4"/>
              </a:solidFill>
            </a:endParaRPr>
          </a:p>
          <a:p>
            <a:r>
              <a:rPr lang="ru-RU" sz="4400" b="1" dirty="0" smtClean="0">
                <a:ln/>
                <a:solidFill>
                  <a:schemeClr val="accent4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Цель: познакомиться </a:t>
            </a:r>
            <a:r>
              <a:rPr lang="ru-RU" sz="4400" b="1" dirty="0">
                <a:ln/>
                <a:solidFill>
                  <a:schemeClr val="accent4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 основами строения текста </a:t>
            </a:r>
          </a:p>
        </p:txBody>
      </p:sp>
    </p:spTree>
    <p:extLst>
      <p:ext uri="{BB962C8B-B14F-4D97-AF65-F5344CB8AC3E}">
        <p14:creationId xmlns:p14="http://schemas.microsoft.com/office/powerpoint/2010/main" val="344366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074" y="768927"/>
            <a:ext cx="10515600" cy="1558637"/>
          </a:xfrm>
          <a:ln>
            <a:solidFill>
              <a:srgbClr val="C0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n-US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 речи 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описание, повествование и </a:t>
            </a:r>
            <a:r>
              <a:rPr lang="en-US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рассуждение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073" y="3358341"/>
            <a:ext cx="10515600" cy="2818621"/>
          </a:xfrm>
          <a:ln>
            <a:solidFill>
              <a:srgbClr val="C00000"/>
            </a:solidFill>
          </a:ln>
          <a:effectLst/>
        </p:spPr>
        <p:txBody>
          <a:bodyPr/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Тип речи данного текста – </a:t>
            </a:r>
            <a:r>
              <a:rPr lang="ru-RU" sz="44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повествование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2987" y="1965960"/>
            <a:ext cx="9199772" cy="1753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415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62191"/>
          </a:xfrm>
          <a:ln>
            <a:solidFill>
              <a:srgbClr val="C0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Стили речи- </a:t>
            </a:r>
            <a:r>
              <a:rPr lang="ru-RU" sz="4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официально-деловой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4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разговорный; художественный; </a:t>
            </a:r>
            <a:r>
              <a:rPr lang="ru-RU" sz="4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публицистический</a:t>
            </a:r>
            <a:endParaRPr lang="ru-RU" sz="49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089861"/>
            <a:ext cx="10515600" cy="2527069"/>
          </a:xfrm>
          <a:ln>
            <a:solidFill>
              <a:srgbClr val="C00000"/>
            </a:solidFill>
          </a:ln>
          <a:effectLst/>
        </p:spPr>
        <p:txBody>
          <a:bodyPr/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Стил</a:t>
            </a:r>
            <a:r>
              <a:rPr lang="ru-RU" sz="54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ь</a:t>
            </a:r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речи данного текста – </a:t>
            </a:r>
          </a:p>
          <a:p>
            <a:pPr marL="0" indent="0">
              <a:buNone/>
            </a:pPr>
            <a:r>
              <a:rPr lang="ru-RU" sz="4400" b="1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художественный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717" y="2551100"/>
            <a:ext cx="9524280" cy="17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965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582" y="365125"/>
            <a:ext cx="10837718" cy="1325563"/>
          </a:xfrm>
          <a:ln>
            <a:solidFill>
              <a:srgbClr val="C0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6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</a:t>
            </a:r>
            <a:endParaRPr lang="ru-RU" sz="6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6582" y="1825625"/>
            <a:ext cx="10837718" cy="4351338"/>
          </a:xfrm>
          <a:ln>
            <a:solidFill>
              <a:srgbClr val="C00000"/>
            </a:solidFill>
          </a:ln>
          <a:effectLst/>
        </p:spPr>
        <p:txBody>
          <a:bodyPr/>
          <a:lstStyle/>
          <a:p>
            <a:endParaRPr lang="ru-RU" dirty="0" smtClean="0"/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отдыхает -  </a:t>
            </a:r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олицетворение</a:t>
            </a:r>
          </a:p>
          <a:p>
            <a:endParaRPr lang="ru-RU" dirty="0"/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переливчатое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тело - </a:t>
            </a:r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эпитет </a:t>
            </a:r>
            <a:endParaRPr lang="ru-RU" sz="4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94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C0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Выпишите слова с орфограммой «Правописание корней с чередованием»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solidFill>
              <a:srgbClr val="C00000"/>
            </a:solidFill>
          </a:ln>
          <a:effectLst/>
        </p:spPr>
        <p:txBody>
          <a:bodyPr>
            <a:normAutofit lnSpcReduction="10000"/>
          </a:bodyPr>
          <a:lstStyle/>
          <a:p>
            <a:r>
              <a:rPr lang="ru-RU" u="sng" dirty="0" err="1">
                <a:solidFill>
                  <a:srgbClr val="C00000"/>
                </a:solidFill>
                <a:latin typeface="Arial" panose="020B0604020202020204" pitchFamily="34" charset="0"/>
              </a:rPr>
              <a:t>бир</a:t>
            </a:r>
            <a:r>
              <a:rPr lang="ru-RU" u="sng" dirty="0">
                <a:solidFill>
                  <a:srgbClr val="C00000"/>
                </a:solidFill>
                <a:latin typeface="Arial" panose="020B0604020202020204" pitchFamily="34" charset="0"/>
              </a:rPr>
              <a:t>-а // -</a:t>
            </a:r>
            <a:r>
              <a:rPr lang="ru-RU" u="sng" dirty="0" err="1">
                <a:solidFill>
                  <a:srgbClr val="C00000"/>
                </a:solidFill>
                <a:latin typeface="Arial" panose="020B0604020202020204" pitchFamily="34" charset="0"/>
              </a:rPr>
              <a:t>бер</a:t>
            </a:r>
            <a:r>
              <a:rPr lang="ru-RU" u="sng" dirty="0">
                <a:solidFill>
                  <a:srgbClr val="C00000"/>
                </a:solidFill>
                <a:latin typeface="Arial" panose="020B0604020202020204" pitchFamily="34" charset="0"/>
              </a:rPr>
              <a:t>- (</a:t>
            </a:r>
            <a:r>
              <a:rPr lang="ru-RU" u="sng" dirty="0" err="1">
                <a:solidFill>
                  <a:srgbClr val="C00000"/>
                </a:solidFill>
                <a:latin typeface="Arial" panose="020B0604020202020204" pitchFamily="34" charset="0"/>
              </a:rPr>
              <a:t>со</a:t>
            </a:r>
            <a:r>
              <a:rPr lang="ru-RU" b="1" i="1" u="sng" dirty="0" err="1">
                <a:solidFill>
                  <a:srgbClr val="C00000"/>
                </a:solidFill>
                <a:latin typeface="Arial" panose="020B0604020202020204" pitchFamily="34" charset="0"/>
              </a:rPr>
              <a:t>бИр</a:t>
            </a:r>
            <a:r>
              <a:rPr lang="ru-RU" u="sng" dirty="0" err="1">
                <a:solidFill>
                  <a:srgbClr val="C00000"/>
                </a:solidFill>
                <a:latin typeface="Arial" panose="020B0604020202020204" pitchFamily="34" charset="0"/>
              </a:rPr>
              <a:t>ать</a:t>
            </a:r>
            <a:r>
              <a:rPr lang="ru-RU" u="sng" dirty="0">
                <a:solidFill>
                  <a:srgbClr val="C00000"/>
                </a:solidFill>
                <a:latin typeface="Arial" panose="020B0604020202020204" pitchFamily="34" charset="0"/>
              </a:rPr>
              <a:t> — </a:t>
            </a:r>
            <a:r>
              <a:rPr lang="ru-RU" u="sng" dirty="0" err="1">
                <a:solidFill>
                  <a:srgbClr val="C00000"/>
                </a:solidFill>
                <a:latin typeface="Arial" panose="020B0604020202020204" pitchFamily="34" charset="0"/>
              </a:rPr>
              <a:t>за</a:t>
            </a:r>
            <a:r>
              <a:rPr lang="ru-RU" b="1" i="1" u="sng" dirty="0" err="1">
                <a:solidFill>
                  <a:srgbClr val="C00000"/>
                </a:solidFill>
                <a:latin typeface="Arial" panose="020B0604020202020204" pitchFamily="34" charset="0"/>
              </a:rPr>
              <a:t>бЕр</a:t>
            </a:r>
            <a:r>
              <a:rPr lang="ru-RU" u="sng" dirty="0" err="1">
                <a:solidFill>
                  <a:srgbClr val="C00000"/>
                </a:solidFill>
                <a:latin typeface="Arial" panose="020B0604020202020204" pitchFamily="34" charset="0"/>
              </a:rPr>
              <a:t>ёшь</a:t>
            </a:r>
            <a:r>
              <a:rPr lang="ru-RU" u="sng" dirty="0">
                <a:solidFill>
                  <a:srgbClr val="C00000"/>
                </a:solidFill>
                <a:latin typeface="Arial" panose="020B0604020202020204" pitchFamily="34" charset="0"/>
              </a:rPr>
              <a:t>)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-пир-а // -пер- (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за</a:t>
            </a:r>
            <a:r>
              <a:rPr lang="ru-RU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пИр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ает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—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под</a:t>
            </a:r>
            <a:r>
              <a:rPr lang="ru-RU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пЕр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еть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дир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-а //-дер- (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с</a:t>
            </a:r>
            <a:r>
              <a:rPr lang="ru-RU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дИр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ать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— </a:t>
            </a:r>
            <a:r>
              <a:rPr lang="ru-RU" b="1" i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дЕр</a:t>
            </a:r>
            <a:r>
              <a:rPr lang="ru-RU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ёт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-тир-а // -тер- (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с</a:t>
            </a:r>
            <a:r>
              <a:rPr lang="ru-RU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тИр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ать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—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вы</a:t>
            </a:r>
            <a:r>
              <a:rPr lang="ru-RU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тЕр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еть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-жиг-а //-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жеч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 (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с</a:t>
            </a:r>
            <a:r>
              <a:rPr lang="ru-RU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жИг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ать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—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с</a:t>
            </a:r>
            <a:r>
              <a:rPr lang="ru-RU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жЕч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ь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блист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-а // -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блест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 (</a:t>
            </a:r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r>
              <a:rPr lang="ru-RU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блИст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ать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— </a:t>
            </a:r>
            <a:r>
              <a:rPr lang="ru-RU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блЕст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еть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стил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-а // -стел- (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пере</a:t>
            </a:r>
            <a:r>
              <a:rPr lang="ru-RU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стИл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ать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—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за</a:t>
            </a:r>
            <a:r>
              <a:rPr lang="ru-RU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стЕл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ешь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чит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-а //-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чест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 (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по</a:t>
            </a:r>
            <a:r>
              <a:rPr lang="ru-RU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чИт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ать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—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по</a:t>
            </a:r>
            <a:r>
              <a:rPr lang="ru-RU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чЕс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ти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-мир-а //-мер- (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за</a:t>
            </a:r>
            <a:r>
              <a:rPr lang="ru-RU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мИр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ал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—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за</a:t>
            </a:r>
            <a:r>
              <a:rPr lang="ru-RU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мЕр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еть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851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36418"/>
            <a:ext cx="10515600" cy="1132610"/>
          </a:xfrm>
          <a:ln>
            <a:solidFill>
              <a:srgbClr val="C0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Однокоренные </a:t>
            </a:r>
            <a:r>
              <a:rPr lang="ru-RU" sz="5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solidFill>
              <a:srgbClr val="C00000"/>
            </a:solidFill>
          </a:ln>
          <a:effectLst/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Избиратели </a:t>
            </a:r>
            <a:r>
              <a:rPr lang="ru-RU" dirty="0"/>
              <a:t>Бирка Вбирать Вбираться Взбираться Выбирание Выбирать Выбираться Добирать Добираться Доизбирать Забирать Избиратель Избирательница Избирательность Избирательный Избирательский Избирать Избираться Набирать Набираться </a:t>
            </a:r>
            <a:r>
              <a:rPr lang="ru-RU" dirty="0" smtClean="0"/>
              <a:t>Насобирать </a:t>
            </a:r>
            <a:r>
              <a:rPr lang="ru-RU" dirty="0"/>
              <a:t>Недобирать </a:t>
            </a:r>
            <a:r>
              <a:rPr lang="ru-RU" dirty="0" smtClean="0"/>
              <a:t>Обираловка </a:t>
            </a:r>
            <a:r>
              <a:rPr lang="ru-RU" dirty="0"/>
              <a:t>Обирать Обираться Отбирать Отбираться Перебирание Перебирать Перебираться Перевыбирать Перевыбираться Переизбирать Переизбираться </a:t>
            </a:r>
            <a:r>
              <a:rPr lang="ru-RU" dirty="0" err="1"/>
              <a:t>Побирать</a:t>
            </a:r>
            <a:r>
              <a:rPr lang="ru-RU" dirty="0"/>
              <a:t> Побираться Побируха Побирушка Подбирание Подбирать Подбираться Позабирать </a:t>
            </a:r>
            <a:r>
              <a:rPr lang="ru-RU" dirty="0" err="1"/>
              <a:t>Позабираться</a:t>
            </a:r>
            <a:r>
              <a:rPr lang="ru-RU" dirty="0"/>
              <a:t> </a:t>
            </a:r>
            <a:r>
              <a:rPr lang="ru-RU" dirty="0" err="1"/>
              <a:t>Посбирать</a:t>
            </a:r>
            <a:r>
              <a:rPr lang="ru-RU" dirty="0"/>
              <a:t> Пособирать Прибирать Пробирать Пробираться Прособирать Прособираться Разбирательство Разбирать Разбираться Сбирать Сбираться Собирание Собиратель Собирательница Собирательство Собирать Собираться Убирать Убираться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129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C0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О-Е </a:t>
            </a:r>
            <a:r>
              <a:rPr lang="ru-RU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шипящих в суффиксах </a:t>
            </a:r>
            <a:r>
              <a:rPr lang="ru-RU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существительных</a:t>
            </a:r>
            <a:endParaRPr lang="ru-RU" sz="3600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57560"/>
          </a:xfrm>
          <a:ln>
            <a:solidFill>
              <a:srgbClr val="C00000"/>
            </a:solidFill>
          </a:ln>
          <a:effectLst/>
        </p:spPr>
        <p:txBody>
          <a:bodyPr>
            <a:normAutofit/>
          </a:bodyPr>
          <a:lstStyle/>
          <a:p>
            <a:endParaRPr lang="ru-RU" sz="4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лягу</a:t>
            </a:r>
            <a:r>
              <a:rPr lang="ru-RU" sz="44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</a:t>
            </a:r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4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нок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пры</a:t>
            </a:r>
            <a:r>
              <a:rPr lang="ru-RU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шипящих под ударением </a:t>
            </a:r>
            <a:endParaRPr lang="ru-RU" sz="4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суффиксах имён существительных  </a:t>
            </a:r>
          </a:p>
          <a:p>
            <a:pPr marL="0" indent="0">
              <a:buNone/>
            </a:pPr>
            <a:r>
              <a:rPr lang="ru-RU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пишется </a:t>
            </a:r>
            <a:r>
              <a:rPr lang="ru-RU" sz="4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буква </a:t>
            </a:r>
            <a:r>
              <a:rPr lang="ru-RU" sz="44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о, </a:t>
            </a:r>
            <a:r>
              <a:rPr lang="ru-RU" sz="4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ударения – буква </a:t>
            </a:r>
            <a:r>
              <a:rPr lang="ru-RU" sz="44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2726575" y="2443942"/>
            <a:ext cx="523701" cy="2743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241964" y="2443942"/>
            <a:ext cx="473825" cy="3075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2543695" y="3325091"/>
            <a:ext cx="282632" cy="2078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826327" y="3325091"/>
            <a:ext cx="224444" cy="1995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1931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2013"/>
            <a:ext cx="10515600" cy="1853739"/>
          </a:xfrm>
          <a:ln>
            <a:solidFill>
              <a:srgbClr val="C0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Продолжите текст</a:t>
            </a:r>
            <a:br>
              <a:rPr lang="ru-RU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851265"/>
            <a:ext cx="10515600" cy="3325698"/>
          </a:xfrm>
          <a:ln>
            <a:solidFill>
              <a:srgbClr val="C00000"/>
            </a:solidFill>
          </a:ln>
          <a:effectLst/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4400" dirty="0" smtClean="0"/>
              <a:t>    Лягушка - </a:t>
            </a:r>
            <a:r>
              <a:rPr lang="ru-RU" sz="4400" dirty="0"/>
              <a:t>путешественница замирает на мгновение, оценивая обстановку, а потом негромко квакает. </a:t>
            </a:r>
            <a:endParaRPr lang="ru-RU" sz="4400" dirty="0" smtClean="0"/>
          </a:p>
          <a:p>
            <a:pPr marL="0" indent="0" algn="just">
              <a:buNone/>
            </a:pPr>
            <a:r>
              <a:rPr lang="ru-RU" sz="4400" smtClean="0"/>
              <a:t>   Квакушка </a:t>
            </a:r>
            <a:r>
              <a:rPr lang="ru-RU" sz="4400" dirty="0" smtClean="0"/>
              <a:t>достигла </a:t>
            </a:r>
            <a:r>
              <a:rPr lang="ru-RU" sz="4400" dirty="0"/>
              <a:t>намеченной цели! Это обстоятельство </a:t>
            </a:r>
            <a:r>
              <a:rPr lang="ru-RU" sz="4400" dirty="0" smtClean="0"/>
              <a:t>её </a:t>
            </a:r>
            <a:r>
              <a:rPr lang="ru-RU" sz="4400" dirty="0"/>
              <a:t>вдохновляет и воодушевляет на новые открытия.</a:t>
            </a:r>
          </a:p>
        </p:txBody>
      </p:sp>
      <p:pic>
        <p:nvPicPr>
          <p:cNvPr id="4" name="Рисунок 3" descr="&lt;strong&gt;думающий&lt;/strong&gt; смайлик анимация - анимационные картинки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019" y="734637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575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3325" y="1"/>
            <a:ext cx="2657476" cy="10668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Загадка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9874" y="838201"/>
            <a:ext cx="7606144" cy="57539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100" y="1155469"/>
            <a:ext cx="2786842" cy="463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842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				</a:t>
            </a:r>
            <a:endParaRPr lang="ru-RU" sz="5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8373" y="1"/>
            <a:ext cx="11180618" cy="2815936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АНАБИОЗ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остояние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живого организма, при котором жизненные процессы (обмен веществ и др.) настолько замедлены, что отсутствуют все видимые признаки проявления жизни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8373" y="3314700"/>
            <a:ext cx="11180618" cy="25545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НЕПРИХОТЛИВЫЙ -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Довольствующийся самым необходимым, скромным. </a:t>
            </a:r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Неприхотливый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человек. Неприхотливый вкус.</a:t>
            </a:r>
          </a:p>
          <a:p>
            <a:pPr algn="just"/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Незатейливый, примитивный, простой. Неприхотливый </a:t>
            </a:r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Неприхотливый обед.</a:t>
            </a:r>
            <a:endParaRPr lang="ru-RU" sz="32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-2393" t="2877" r="2393" b="-2877"/>
          <a:stretch/>
        </p:blipFill>
        <p:spPr>
          <a:xfrm>
            <a:off x="10245436" y="1520308"/>
            <a:ext cx="1458191" cy="24250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274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4000" dirty="0" smtClean="0"/>
              <a:t>         </a:t>
            </a:r>
            <a:r>
              <a:rPr lang="ru-RU" sz="4000" b="1" dirty="0" smtClean="0">
                <a:solidFill>
                  <a:srgbClr val="C00000"/>
                </a:solidFill>
              </a:rPr>
              <a:t>Сказка «Лягушка- путешественница»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                          Всеволод Гаршин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2437" y="1825625"/>
            <a:ext cx="950712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179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59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Аллегория</a:t>
            </a:r>
            <a:endParaRPr lang="ru-RU" sz="5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076" y="1039092"/>
            <a:ext cx="11521440" cy="1903613"/>
          </a:xfrm>
          <a:ln>
            <a:solidFill>
              <a:srgbClr val="C00000"/>
            </a:solidFill>
          </a:ln>
          <a:effectLst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иносказание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 есть рассматриваемый предмет или понятие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прямо, а изображается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иносказательно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явлений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действительности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076" y="3491346"/>
            <a:ext cx="11521440" cy="2246769"/>
          </a:xfrm>
          <a:prstGeom prst="rect">
            <a:avLst/>
          </a:prstGeom>
          <a:noFill/>
          <a:ln>
            <a:solidFill>
              <a:srgbClr val="C0000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Олицетворение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подразумевает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скорее действие, причем единичное. Например, «ветер разбушевался».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Аллегория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 значительно большей по масштабу и охватывать целое произведение. Она может включать в себе и олицетворение, хотя необязательно. </a:t>
            </a:r>
          </a:p>
        </p:txBody>
      </p:sp>
    </p:spTree>
    <p:extLst>
      <p:ext uri="{BB962C8B-B14F-4D97-AF65-F5344CB8AC3E}">
        <p14:creationId xmlns:p14="http://schemas.microsoft.com/office/powerpoint/2010/main" val="262400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8656" y="365125"/>
            <a:ext cx="9175143" cy="59083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Вставьте пропущенные буквы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dirty="0" smtClean="0"/>
              <a:t>      (1) Я вижу, как по ступенькам террасы </a:t>
            </a:r>
            <a:r>
              <a:rPr lang="ru-RU" b="1" dirty="0" err="1" smtClean="0"/>
              <a:t>взбира</a:t>
            </a:r>
            <a:r>
              <a:rPr lang="ru-RU" b="1" dirty="0" smtClean="0"/>
              <a:t>..</a:t>
            </a:r>
            <a:r>
              <a:rPr lang="ru-RU" b="1" dirty="0" err="1" smtClean="0"/>
              <a:t>тся</a:t>
            </a:r>
            <a:r>
              <a:rPr lang="ru-RU" b="1" dirty="0" smtClean="0"/>
              <a:t> наверх маленький лягушонок. (2)Ступеньки высоки, и ему приход..</a:t>
            </a:r>
            <a:r>
              <a:rPr lang="ru-RU" b="1" dirty="0" err="1" smtClean="0"/>
              <a:t>тся</a:t>
            </a:r>
            <a:r>
              <a:rPr lang="ru-RU" b="1" dirty="0" smtClean="0"/>
              <a:t> затрачивать огромные усилия, чтобы взобраться. (3)Он делает прыжок, </a:t>
            </a:r>
            <a:r>
              <a:rPr lang="ru-RU" b="1" dirty="0" err="1" smtClean="0"/>
              <a:t>цепля</a:t>
            </a:r>
            <a:r>
              <a:rPr lang="ru-RU" b="1" dirty="0" smtClean="0"/>
              <a:t>..</a:t>
            </a:r>
            <a:r>
              <a:rPr lang="ru-RU" b="1" dirty="0" err="1" smtClean="0"/>
              <a:t>тся</a:t>
            </a:r>
            <a:r>
              <a:rPr lang="ru-RU" b="1" dirty="0" smtClean="0"/>
              <a:t> за кромку ступеньки передними лапками, </a:t>
            </a:r>
            <a:r>
              <a:rPr lang="ru-RU" b="1" dirty="0" err="1" smtClean="0"/>
              <a:t>повиса</a:t>
            </a:r>
            <a:r>
              <a:rPr lang="ru-RU" b="1" dirty="0" smtClean="0"/>
              <a:t>..т и </a:t>
            </a:r>
            <a:r>
              <a:rPr lang="ru-RU" b="1" dirty="0" err="1" smtClean="0"/>
              <a:t>подтягива</a:t>
            </a:r>
            <a:r>
              <a:rPr lang="ru-RU" b="1" dirty="0" smtClean="0"/>
              <a:t>..т тельце. (4)Взобравшись на очередную ступеньку, он </a:t>
            </a:r>
            <a:r>
              <a:rPr lang="ru-RU" b="1" dirty="0" err="1" smtClean="0"/>
              <a:t>отдыха..т</a:t>
            </a:r>
            <a:r>
              <a:rPr lang="ru-RU" b="1" dirty="0" smtClean="0"/>
              <a:t>, потом снова </a:t>
            </a:r>
            <a:r>
              <a:rPr lang="ru-RU" b="1" dirty="0" err="1" smtClean="0"/>
              <a:t>дела..т</a:t>
            </a:r>
            <a:r>
              <a:rPr lang="ru-RU" b="1" dirty="0" smtClean="0"/>
              <a:t> прыжок. (5)Наконец он на террасе. (6)Здесь он долго </a:t>
            </a:r>
            <a:r>
              <a:rPr lang="ru-RU" b="1" dirty="0" err="1" smtClean="0"/>
              <a:t>отдыха..т</a:t>
            </a:r>
            <a:r>
              <a:rPr lang="ru-RU" b="1" dirty="0" smtClean="0"/>
              <a:t>. (7)Ему нужно проникнуть в комнаты. (8)Он </a:t>
            </a:r>
            <a:r>
              <a:rPr lang="ru-RU" b="1" dirty="0" err="1" smtClean="0"/>
              <a:t>пробира</a:t>
            </a:r>
            <a:r>
              <a:rPr lang="ru-RU" b="1" dirty="0" smtClean="0"/>
              <a:t>..</a:t>
            </a:r>
            <a:r>
              <a:rPr lang="ru-RU" b="1" dirty="0" err="1" smtClean="0"/>
              <a:t>тся</a:t>
            </a:r>
            <a:r>
              <a:rPr lang="ru-RU" b="1" dirty="0" smtClean="0"/>
              <a:t> к порогу, </a:t>
            </a:r>
            <a:r>
              <a:rPr lang="ru-RU" b="1" dirty="0" err="1" smtClean="0"/>
              <a:t>перепрыгива</a:t>
            </a:r>
            <a:r>
              <a:rPr lang="ru-RU" b="1" dirty="0" smtClean="0"/>
              <a:t>..т, </a:t>
            </a:r>
            <a:r>
              <a:rPr lang="ru-RU" b="1" dirty="0" err="1" smtClean="0"/>
              <a:t>оказыва</a:t>
            </a:r>
            <a:r>
              <a:rPr lang="ru-RU" b="1" dirty="0" smtClean="0"/>
              <a:t>..</a:t>
            </a:r>
            <a:r>
              <a:rPr lang="ru-RU" b="1" dirty="0" err="1" smtClean="0"/>
              <a:t>тся</a:t>
            </a:r>
            <a:r>
              <a:rPr lang="ru-RU" b="1" dirty="0" smtClean="0"/>
              <a:t> на солнечной веранде, </a:t>
            </a:r>
            <a:r>
              <a:rPr lang="ru-RU" b="1" dirty="0" err="1" smtClean="0"/>
              <a:t>отдыха..т</a:t>
            </a:r>
            <a:r>
              <a:rPr lang="ru-RU" b="1" dirty="0" smtClean="0"/>
              <a:t>, </a:t>
            </a:r>
            <a:r>
              <a:rPr lang="ru-RU" b="1" dirty="0" err="1" smtClean="0"/>
              <a:t>осматрива</a:t>
            </a:r>
            <a:r>
              <a:rPr lang="ru-RU" b="1" dirty="0" smtClean="0"/>
              <a:t>..</a:t>
            </a:r>
            <a:r>
              <a:rPr lang="ru-RU" b="1" dirty="0" err="1" smtClean="0"/>
              <a:t>тся</a:t>
            </a:r>
            <a:r>
              <a:rPr lang="ru-RU" b="1" dirty="0" smtClean="0"/>
              <a:t>; потом он </a:t>
            </a:r>
            <a:r>
              <a:rPr lang="ru-RU" b="1" dirty="0" err="1" smtClean="0"/>
              <a:t>перетягива</a:t>
            </a:r>
            <a:r>
              <a:rPr lang="ru-RU" b="1" dirty="0" smtClean="0"/>
              <a:t>..т свое переливчатое тело через порог в комнату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37217" y="6176963"/>
            <a:ext cx="4052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                         </a:t>
            </a:r>
            <a:r>
              <a:rPr lang="ru-RU" sz="2000" b="1" dirty="0"/>
              <a:t>(</a:t>
            </a:r>
            <a:r>
              <a:rPr lang="ru-RU" sz="2000" b="1" dirty="0" err="1"/>
              <a:t>Н.Сладков</a:t>
            </a:r>
            <a:r>
              <a:rPr lang="ru-RU" sz="20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4659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80655"/>
            <a:ext cx="10515600" cy="509630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200" dirty="0"/>
              <a:t> </a:t>
            </a:r>
            <a:r>
              <a:rPr lang="ru-RU" sz="3200" dirty="0" smtClean="0"/>
              <a:t>  </a:t>
            </a:r>
            <a:r>
              <a:rPr lang="ru-RU" sz="3200" b="1" dirty="0" smtClean="0"/>
              <a:t>Я </a:t>
            </a:r>
            <a:r>
              <a:rPr lang="ru-RU" sz="3200" b="1" dirty="0"/>
              <a:t>вижу, как по ступенькам террасы </a:t>
            </a:r>
            <a:r>
              <a:rPr lang="ru-RU" sz="3200" b="1" dirty="0" smtClean="0"/>
              <a:t>взбирается </a:t>
            </a:r>
            <a:r>
              <a:rPr lang="ru-RU" sz="3200" b="1" dirty="0"/>
              <a:t>наверх маленький лягушонок. </a:t>
            </a:r>
            <a:r>
              <a:rPr lang="ru-RU" sz="3200" b="1" dirty="0" smtClean="0"/>
              <a:t>Ступеньки </a:t>
            </a:r>
            <a:r>
              <a:rPr lang="ru-RU" sz="3200" b="1" dirty="0"/>
              <a:t>высоки, и ему </a:t>
            </a:r>
            <a:r>
              <a:rPr lang="ru-RU" sz="3200" b="1" dirty="0" smtClean="0"/>
              <a:t>приходится </a:t>
            </a:r>
            <a:r>
              <a:rPr lang="ru-RU" sz="3200" b="1" dirty="0"/>
              <a:t>затрачивать огромные усилия, чтобы взобраться. </a:t>
            </a:r>
            <a:r>
              <a:rPr lang="ru-RU" sz="3200" b="1" dirty="0" smtClean="0"/>
              <a:t>Он </a:t>
            </a:r>
            <a:r>
              <a:rPr lang="ru-RU" sz="3200" b="1" dirty="0"/>
              <a:t>делает прыжок, </a:t>
            </a:r>
            <a:r>
              <a:rPr lang="ru-RU" sz="3200" b="1" dirty="0" smtClean="0"/>
              <a:t>цепляется </a:t>
            </a:r>
            <a:r>
              <a:rPr lang="ru-RU" sz="3200" b="1" dirty="0"/>
              <a:t>за кромку ступеньки передними лапками, </a:t>
            </a:r>
            <a:r>
              <a:rPr lang="ru-RU" sz="3200" b="1" dirty="0" smtClean="0"/>
              <a:t>повисает </a:t>
            </a:r>
            <a:r>
              <a:rPr lang="ru-RU" sz="3200" b="1" dirty="0"/>
              <a:t>и </a:t>
            </a:r>
            <a:r>
              <a:rPr lang="ru-RU" sz="3200" b="1" dirty="0" smtClean="0"/>
              <a:t>подтягивает </a:t>
            </a:r>
            <a:r>
              <a:rPr lang="ru-RU" sz="3200" b="1" dirty="0"/>
              <a:t>тельце. </a:t>
            </a:r>
            <a:r>
              <a:rPr lang="ru-RU" sz="3200" b="1" dirty="0" smtClean="0"/>
              <a:t>Взобравшись </a:t>
            </a:r>
            <a:r>
              <a:rPr lang="ru-RU" sz="3200" b="1" dirty="0"/>
              <a:t>на очередную ступеньку, он </a:t>
            </a:r>
            <a:r>
              <a:rPr lang="ru-RU" sz="3200" b="1" dirty="0" smtClean="0"/>
              <a:t>отдыхает</a:t>
            </a:r>
            <a:r>
              <a:rPr lang="ru-RU" sz="3200" b="1" dirty="0"/>
              <a:t>, потом снова </a:t>
            </a:r>
            <a:r>
              <a:rPr lang="ru-RU" sz="3200" b="1" dirty="0" smtClean="0"/>
              <a:t>делает </a:t>
            </a:r>
            <a:r>
              <a:rPr lang="ru-RU" sz="3200" b="1" dirty="0"/>
              <a:t>прыжок. </a:t>
            </a:r>
            <a:r>
              <a:rPr lang="ru-RU" sz="3200" b="1" dirty="0" smtClean="0"/>
              <a:t>Наконец </a:t>
            </a:r>
            <a:r>
              <a:rPr lang="ru-RU" sz="3200" b="1" dirty="0"/>
              <a:t>он на террасе. </a:t>
            </a:r>
            <a:r>
              <a:rPr lang="ru-RU" sz="3200" b="1" dirty="0" smtClean="0"/>
              <a:t>Здесь </a:t>
            </a:r>
            <a:r>
              <a:rPr lang="ru-RU" sz="3200" b="1" dirty="0"/>
              <a:t>он долго </a:t>
            </a:r>
            <a:r>
              <a:rPr lang="ru-RU" sz="3200" b="1" dirty="0" smtClean="0"/>
              <a:t>отдыхает</a:t>
            </a:r>
            <a:r>
              <a:rPr lang="ru-RU" sz="3200" b="1" dirty="0"/>
              <a:t>. </a:t>
            </a:r>
            <a:r>
              <a:rPr lang="ru-RU" sz="3200" b="1" dirty="0" smtClean="0"/>
              <a:t>Ему </a:t>
            </a:r>
            <a:r>
              <a:rPr lang="ru-RU" sz="3200" b="1" dirty="0"/>
              <a:t>нужно проникнуть в комнаты. </a:t>
            </a:r>
            <a:r>
              <a:rPr lang="ru-RU" sz="3200" b="1" dirty="0" smtClean="0"/>
              <a:t>Он пробирается </a:t>
            </a:r>
            <a:r>
              <a:rPr lang="ru-RU" sz="3200" b="1" dirty="0"/>
              <a:t>к порогу, </a:t>
            </a:r>
            <a:r>
              <a:rPr lang="ru-RU" sz="3200" b="1" dirty="0" smtClean="0"/>
              <a:t>перепрыгивает</a:t>
            </a:r>
            <a:r>
              <a:rPr lang="ru-RU" sz="3200" b="1" dirty="0"/>
              <a:t>, </a:t>
            </a:r>
            <a:r>
              <a:rPr lang="ru-RU" sz="3200" b="1" dirty="0" smtClean="0"/>
              <a:t>оказывается </a:t>
            </a:r>
            <a:r>
              <a:rPr lang="ru-RU" sz="3200" b="1" dirty="0"/>
              <a:t>на солнечной веранде, </a:t>
            </a:r>
            <a:r>
              <a:rPr lang="ru-RU" sz="3200" b="1" dirty="0" smtClean="0"/>
              <a:t>отдыхает</a:t>
            </a:r>
            <a:r>
              <a:rPr lang="ru-RU" sz="3200" b="1" dirty="0"/>
              <a:t>, </a:t>
            </a:r>
            <a:r>
              <a:rPr lang="ru-RU" sz="3200" b="1" dirty="0" smtClean="0"/>
              <a:t>осматривается</a:t>
            </a:r>
            <a:r>
              <a:rPr lang="ru-RU" sz="3200" b="1" dirty="0"/>
              <a:t>; потом он </a:t>
            </a:r>
            <a:r>
              <a:rPr lang="ru-RU" sz="3200" b="1" dirty="0" smtClean="0"/>
              <a:t>перетягивает </a:t>
            </a:r>
            <a:r>
              <a:rPr lang="ru-RU" sz="3200" b="1" dirty="0"/>
              <a:t>свое переливчатое тело через порог в комнату.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938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03508"/>
          </a:xfrm>
          <a:ln>
            <a:solidFill>
              <a:srgbClr val="C0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текста </a:t>
            </a:r>
            <a:r>
              <a:rPr lang="ru-RU" sz="49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то, о чем (или о ком) говорится в тексте: круг событий, явлений, проблем, понятий.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806624"/>
            <a:ext cx="10515600" cy="2860184"/>
          </a:xfrm>
          <a:ln>
            <a:solidFill>
              <a:srgbClr val="C00000"/>
            </a:solidFill>
          </a:ln>
          <a:effectLst/>
        </p:spPr>
        <p:txBody>
          <a:bodyPr>
            <a:normAutofit fontScale="62500" lnSpcReduction="20000"/>
          </a:bodyPr>
          <a:lstStyle/>
          <a:p>
            <a:pPr marL="0" lvl="0" indent="0">
              <a:buNone/>
            </a:pPr>
            <a:endParaRPr lang="ru-RU" sz="5400" b="1" dirty="0" smtClean="0">
              <a:solidFill>
                <a:srgbClr val="C00000"/>
              </a:solidFill>
              <a:latin typeface="Calibri Light" panose="020F0302020204030204"/>
            </a:endParaRPr>
          </a:p>
          <a:p>
            <a:pPr marL="0" lvl="0" indent="0">
              <a:buNone/>
            </a:pPr>
            <a:r>
              <a:rPr lang="ru-RU" sz="77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данного текста: </a:t>
            </a:r>
          </a:p>
          <a:p>
            <a:pPr marL="0" lvl="0" indent="0">
              <a:buNone/>
            </a:pPr>
            <a:r>
              <a:rPr lang="ru-RU" sz="6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sz="63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 о лягушке, которая стремится преодолеть препятствия.</a:t>
            </a:r>
            <a:r>
              <a:rPr lang="ru-RU" sz="4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Free vector graphic: Flourish, &lt;strong&gt;Line&lt;/strong&gt;, Border, Decoration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609" y="2302626"/>
            <a:ext cx="7872152" cy="174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629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37253"/>
          </a:xfrm>
          <a:ln>
            <a:solidFill>
              <a:srgbClr val="C0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Идея текста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главная мысль текста, которая волнует автора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807229"/>
            <a:ext cx="10515600" cy="2169622"/>
          </a:xfrm>
          <a:ln>
            <a:solidFill>
              <a:srgbClr val="C00000"/>
            </a:solidFill>
          </a:ln>
          <a:effectLst/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Идея данного текста:</a:t>
            </a:r>
          </a:p>
          <a:p>
            <a:pPr marL="0" indent="0"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 достижения цели надо иметь терпение и упорство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Free vector graphic: Flourish, &lt;strong&gt;Line&lt;/strong&gt;, Border, Decoration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" y="2047009"/>
            <a:ext cx="9703724" cy="167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317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609</Words>
  <Application>Microsoft Office PowerPoint</Application>
  <PresentationFormat>Широкоэкранный</PresentationFormat>
  <Paragraphs>61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Комплексный анализ текста</vt:lpstr>
      <vt:lpstr>Загадка</vt:lpstr>
      <vt:lpstr>    </vt:lpstr>
      <vt:lpstr>         Сказка «Лягушка- путешественница»                            Всеволод Гаршин</vt:lpstr>
      <vt:lpstr>Аллегория</vt:lpstr>
      <vt:lpstr>Вставьте пропущенные буквы</vt:lpstr>
      <vt:lpstr>Презентация PowerPoint</vt:lpstr>
      <vt:lpstr>Тема текста - это то, о чем (или о ком) говорится в тексте: круг событий, явлений, проблем, понятий.</vt:lpstr>
      <vt:lpstr>Идея текста – это главная мысль текста, которая волнует автора</vt:lpstr>
      <vt:lpstr>  Типы речи - описание, повествование и  рассуждение   </vt:lpstr>
      <vt:lpstr>Стили речи- официально-деловой; разговорный; художественный; публицистический</vt:lpstr>
      <vt:lpstr> Найдите средства выразительности</vt:lpstr>
      <vt:lpstr>Выпишите слова с орфограммой «Правописание корней с чередованием»</vt:lpstr>
      <vt:lpstr>        Однокоренные слова </vt:lpstr>
      <vt:lpstr>О-Е после шипящих в суффиксах существительных</vt:lpstr>
      <vt:lpstr>         Продолжите текст 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48</cp:revision>
  <dcterms:created xsi:type="dcterms:W3CDTF">2017-12-16T10:18:44Z</dcterms:created>
  <dcterms:modified xsi:type="dcterms:W3CDTF">2018-11-02T17:37:14Z</dcterms:modified>
</cp:coreProperties>
</file>