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0" r:id="rId3"/>
    <p:sldId id="262" r:id="rId4"/>
    <p:sldId id="263" r:id="rId5"/>
    <p:sldId id="266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79" r:id="rId15"/>
    <p:sldId id="280" r:id="rId16"/>
    <p:sldId id="281" r:id="rId17"/>
    <p:sldId id="270" r:id="rId18"/>
    <p:sldId id="282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08E8"/>
    <a:srgbClr val="FF33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88" autoAdjust="0"/>
    <p:restoredTop sz="94624" autoAdjust="0"/>
  </p:normalViewPr>
  <p:slideViewPr>
    <p:cSldViewPr>
      <p:cViewPr>
        <p:scale>
          <a:sx n="80" d="100"/>
          <a:sy n="80" d="100"/>
        </p:scale>
        <p:origin x="-1086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8C4FF4-6EE1-4A76-9B8F-B2F594D6C874}" type="datetimeFigureOut">
              <a:rPr lang="ru-RU"/>
              <a:pPr>
                <a:defRPr/>
              </a:pPr>
              <a:t>06.03.2017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F7A747-1B53-4B3F-B8D2-D8AB0E1281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4BD201-5F9C-4593-BEFD-74C971F0B552}" type="datetimeFigureOut">
              <a:rPr lang="ru-RU"/>
              <a:pPr>
                <a:defRPr/>
              </a:pPr>
              <a:t>06.03.2017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22E6F0-797A-404D-B2F0-96032D2C16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7A3035-02C7-4538-A480-C6887B19F5A6}" type="datetimeFigureOut">
              <a:rPr lang="ru-RU"/>
              <a:pPr>
                <a:defRPr/>
              </a:pPr>
              <a:t>06.03.2017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18664C-3B03-4311-A452-8E87A1DF2E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52DDE1-E9F2-4B50-AB95-1A36B28481DE}" type="datetimeFigureOut">
              <a:rPr lang="ru-RU"/>
              <a:pPr>
                <a:defRPr/>
              </a:pPr>
              <a:t>06.03.2017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87BA6C-DE82-4922-A007-5CB817EE4E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011FA9-72D4-4D0D-AA04-5200C8F96D1C}" type="datetimeFigureOut">
              <a:rPr lang="ru-RU"/>
              <a:pPr>
                <a:defRPr/>
              </a:pPr>
              <a:t>06.03.2017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CBFCBB-F7D8-4AD9-B5F9-93687358CA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8AA105-3B9A-485F-A7BD-B3B1C1BFF994}" type="datetimeFigureOut">
              <a:rPr lang="ru-RU"/>
              <a:pPr>
                <a:defRPr/>
              </a:pPr>
              <a:t>06.03.2017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217202-91A5-4841-8837-12B3422A9C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03E727-7E97-4B76-A273-97C117DFD6DE}" type="datetimeFigureOut">
              <a:rPr lang="ru-RU"/>
              <a:pPr>
                <a:defRPr/>
              </a:pPr>
              <a:t>06.03.2017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F140D1-42AB-456C-B3EB-2E58162D29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2FDA9A-A9AF-4522-BA4E-959710ABA8F2}" type="datetimeFigureOut">
              <a:rPr lang="ru-RU"/>
              <a:pPr>
                <a:defRPr/>
              </a:pPr>
              <a:t>06.03.2017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C4C3DF-49FF-4AA4-A1AB-8615103FAE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1C31E6-6AC6-4E62-806B-D0CB1E8C6262}" type="datetimeFigureOut">
              <a:rPr lang="ru-RU"/>
              <a:pPr>
                <a:defRPr/>
              </a:pPr>
              <a:t>06.03.2017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B0E188-B191-46AC-99B7-5113417AE6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E59BE0-226E-4980-AAF5-F1A9DF7C7AE8}" type="datetimeFigureOut">
              <a:rPr lang="ru-RU"/>
              <a:pPr>
                <a:defRPr/>
              </a:pPr>
              <a:t>06.03.2017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D8319C-EFFD-43A6-A723-9E31BBA50F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94FB44-2B3A-4EA5-B708-4FEB9F41BBF1}" type="datetimeFigureOut">
              <a:rPr lang="ru-RU"/>
              <a:pPr>
                <a:defRPr/>
              </a:pPr>
              <a:t>06.03.2017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C51498-F984-481A-8E8C-4DDFA9BC91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Рисунок2.png"/>
          <p:cNvPicPr>
            <a:picLocks noChangeAspect="1"/>
          </p:cNvPicPr>
          <p:nvPr userDrawn="1"/>
        </p:nvPicPr>
        <p:blipFill>
          <a:blip r:embed="rId13" cstate="email">
            <a:lum/>
          </a:blip>
          <a:stretch>
            <a:fillRect/>
          </a:stretch>
        </p:blipFill>
        <p:spPr>
          <a:xfrm>
            <a:off x="0" y="357166"/>
            <a:ext cx="9144000" cy="6500834"/>
          </a:xfrm>
          <a:prstGeom prst="rect">
            <a:avLst/>
          </a:prstGeom>
          <a:effectLst>
            <a:outerShdw blurRad="50800" dist="38100" dir="16200000" rotWithShape="0">
              <a:schemeClr val="bg1">
                <a:alpha val="40000"/>
              </a:schemeClr>
            </a:outerShdw>
          </a:effectLst>
        </p:spPr>
      </p:pic>
      <p:sp>
        <p:nvSpPr>
          <p:cNvPr id="15" name="Прямоугольник 14"/>
          <p:cNvSpPr/>
          <p:nvPr userDrawn="1"/>
        </p:nvSpPr>
        <p:spPr>
          <a:xfrm>
            <a:off x="0" y="6572272"/>
            <a:ext cx="9144000" cy="285728"/>
          </a:xfrm>
          <a:prstGeom prst="rect">
            <a:avLst/>
          </a:prstGeom>
          <a:solidFill>
            <a:srgbClr val="00B0F0"/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 userDrawn="1"/>
        </p:nvSpPr>
        <p:spPr>
          <a:xfrm>
            <a:off x="0" y="1285860"/>
            <a:ext cx="9144000" cy="5214974"/>
          </a:xfrm>
          <a:prstGeom prst="rect">
            <a:avLst/>
          </a:prstGeom>
          <a:solidFill>
            <a:schemeClr val="bg1">
              <a:alpha val="72000"/>
            </a:schemeClr>
          </a:solidFill>
          <a:ln>
            <a:noFill/>
          </a:ln>
          <a:effectLst>
            <a:outerShdw blurRad="1270000" dist="50800" dir="5400000" algn="ctr" rotWithShape="0">
              <a:schemeClr val="bg1">
                <a:alpha val="43000"/>
              </a:schemeClr>
            </a:outerShdw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0" y="6642556"/>
            <a:ext cx="119936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 smtClean="0"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http://linda6035.ucoz.ru/</a:t>
            </a:r>
            <a:endParaRPr lang="ru-RU" sz="800" dirty="0">
              <a:solidFill>
                <a:schemeClr val="bg1">
                  <a:lumMod val="8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72" name="Picture 12" descr="http://s3.pic4you.ru/allimage/y2013/10-24/12216/3925124.png"/>
          <p:cNvPicPr>
            <a:picLocks noChangeAspect="1" noChangeArrowheads="1"/>
          </p:cNvPicPr>
          <p:nvPr userDrawn="1"/>
        </p:nvPicPr>
        <p:blipFill>
          <a:blip r:embed="rId14" cstate="email"/>
          <a:srcRect/>
          <a:stretch>
            <a:fillRect/>
          </a:stretch>
        </p:blipFill>
        <p:spPr bwMode="auto">
          <a:xfrm flipH="1">
            <a:off x="7715272" y="4000504"/>
            <a:ext cx="1285884" cy="2713845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hkolamechti.ru/pogovorki/pogovorki-i-poslovici-s-chislami.html" TargetMode="External"/><Relationship Id="rId2" Type="http://schemas.openxmlformats.org/officeDocument/2006/relationships/hyperlink" Target="http://kidside.ru/poslovicy-ya-pogovorki-s-ciframi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detskiychas.ru/rasskazy/istoriya_poslovits/" TargetMode="External"/><Relationship Id="rId4" Type="http://schemas.openxmlformats.org/officeDocument/2006/relationships/hyperlink" Target="http://poznavatelno.net/" TargetMode="Externa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285720" y="1357298"/>
            <a:ext cx="8572560" cy="4908279"/>
            <a:chOff x="1115616" y="-464386"/>
            <a:chExt cx="7165477" cy="7799223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1115616" y="-464386"/>
              <a:ext cx="7165477" cy="4108061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ru-RU" sz="4000" dirty="0" smtClean="0">
                  <a:ln w="19050">
                    <a:solidFill>
                      <a:schemeClr val="tx2">
                        <a:lumMod val="75000"/>
                      </a:schemeClr>
                    </a:solidFill>
                    <a:prstDash val="solid"/>
                  </a:ln>
                  <a:solidFill>
                    <a:srgbClr val="0808E8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Исследовательская работа</a:t>
              </a:r>
              <a:endParaRPr lang="ru-RU" sz="1400" dirty="0" smtClean="0">
                <a:ln w="1905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0808E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  <a:p>
              <a:pPr algn="ctr">
                <a:defRPr/>
              </a:pPr>
              <a:endParaRPr lang="ru-RU" sz="1400" dirty="0" smtClean="0">
                <a:ln w="1905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0808E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  <a:p>
              <a:pPr algn="ctr">
                <a:defRPr/>
              </a:pPr>
              <a:r>
                <a:rPr lang="ru-RU" sz="5400" b="1" dirty="0" smtClean="0">
                  <a:ln w="19050">
                    <a:solidFill>
                      <a:schemeClr val="tx2">
                        <a:lumMod val="75000"/>
                      </a:schemeClr>
                    </a:solidFill>
                    <a:prstDash val="solid"/>
                  </a:ln>
                  <a:solidFill>
                    <a:srgbClr val="0808E8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«Числа в пословицах </a:t>
              </a:r>
            </a:p>
            <a:p>
              <a:pPr algn="ctr">
                <a:defRPr/>
              </a:pPr>
              <a:r>
                <a:rPr lang="ru-RU" sz="5400" b="1" dirty="0" smtClean="0">
                  <a:ln w="19050">
                    <a:solidFill>
                      <a:schemeClr val="tx2">
                        <a:lumMod val="75000"/>
                      </a:schemeClr>
                    </a:solidFill>
                    <a:prstDash val="solid"/>
                  </a:ln>
                  <a:solidFill>
                    <a:srgbClr val="0808E8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и поговорках»</a:t>
              </a:r>
              <a:endParaRPr lang="ru-RU" sz="5400" b="1" dirty="0">
                <a:ln w="1905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0808E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3145834" y="5085185"/>
              <a:ext cx="4125958" cy="22496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ru-RU" sz="2000" b="1" i="1" dirty="0" smtClean="0">
                  <a:solidFill>
                    <a:srgbClr val="0808E8"/>
                  </a:solidFill>
                  <a:latin typeface="Times New Roman" pitchFamily="18" charset="0"/>
                  <a:cs typeface="Times New Roman" pitchFamily="18" charset="0"/>
                </a:rPr>
                <a:t>Выполнила ученица 3 «А» класса</a:t>
              </a:r>
            </a:p>
            <a:p>
              <a:pPr algn="ctr">
                <a:defRPr/>
              </a:pPr>
              <a:r>
                <a:rPr lang="ru-RU" sz="2000" b="1" i="1" dirty="0" smtClean="0">
                  <a:solidFill>
                    <a:srgbClr val="0808E8"/>
                  </a:solidFill>
                  <a:latin typeface="Times New Roman" pitchFamily="18" charset="0"/>
                  <a:cs typeface="Times New Roman" pitchFamily="18" charset="0"/>
                </a:rPr>
                <a:t>средней школы п. Усть-Баргузин</a:t>
              </a:r>
            </a:p>
            <a:p>
              <a:pPr algn="ctr">
                <a:defRPr/>
              </a:pPr>
              <a:r>
                <a:rPr lang="ru-RU" sz="2800" b="1" i="1" dirty="0" smtClean="0">
                  <a:solidFill>
                    <a:srgbClr val="0808E8"/>
                  </a:solidFill>
                  <a:latin typeface="Times New Roman" pitchFamily="18" charset="0"/>
                  <a:cs typeface="Times New Roman" pitchFamily="18" charset="0"/>
                </a:rPr>
                <a:t>Цветкова Дарья</a:t>
              </a:r>
            </a:p>
            <a:p>
              <a:pPr algn="ctr">
                <a:defRPr/>
              </a:pPr>
              <a:endPara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5" name="Текст 4"/>
          <p:cNvSpPr>
            <a:spLocks noGrp="1"/>
          </p:cNvSpPr>
          <p:nvPr>
            <p:ph type="body" idx="4294967295"/>
          </p:nvPr>
        </p:nvSpPr>
        <p:spPr>
          <a:xfrm>
            <a:off x="457200" y="1500174"/>
            <a:ext cx="8229600" cy="4625989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186766" cy="785818"/>
          </a:xfrm>
        </p:spPr>
        <p:txBody>
          <a:bodyPr/>
          <a:lstStyle/>
          <a:p>
            <a:pPr algn="ctr"/>
            <a:r>
              <a:rPr lang="ru-RU" sz="3600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/>
              <a:t> </a:t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200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Пословицы и поговорки с числом </a:t>
            </a:r>
            <a:r>
              <a:rPr lang="ru-RU" sz="4800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3200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71604" y="1357298"/>
            <a:ext cx="7215238" cy="5000660"/>
          </a:xfrm>
        </p:spPr>
        <p:txBody>
          <a:bodyPr/>
          <a:lstStyle/>
          <a:p>
            <a:pPr>
              <a:buNone/>
            </a:pPr>
            <a:r>
              <a:rPr lang="ru-RU" sz="2000" b="1" u="sng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Пятерка</a:t>
            </a:r>
            <a:r>
              <a:rPr lang="ru-RU" sz="2000" b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 - универсальный символ человека и его пяти чувств (зрение, слух, осязание, обоняние, вкус),</a:t>
            </a:r>
          </a:p>
          <a:p>
            <a:pPr>
              <a:buNone/>
            </a:pPr>
            <a:r>
              <a:rPr lang="ru-RU" sz="2600" b="1" i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600" b="1" i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600" b="1" dirty="0">
              <a:solidFill>
                <a:srgbClr val="0808E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57224" y="3071810"/>
            <a:ext cx="928694" cy="150019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1714480" y="2357430"/>
            <a:ext cx="6972320" cy="407196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   </a:t>
            </a:r>
            <a:r>
              <a:rPr lang="ru-RU" sz="2800" b="1" i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-У него шесть хитростей и пять обманов.</a:t>
            </a:r>
            <a:br>
              <a:rPr lang="ru-RU" sz="2800" b="1" i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-Как свои пять пальцев.</a:t>
            </a:r>
            <a:br>
              <a:rPr lang="ru-RU" sz="2800" b="1" i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-Пятое колесо в телеге.</a:t>
            </a:r>
            <a:br>
              <a:rPr lang="ru-RU" sz="2800" b="1" i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-Какая душа в 5 лет, такая она и в сто лет.</a:t>
            </a:r>
            <a:br>
              <a:rPr lang="ru-RU" sz="2800" b="1" i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-Пять пальцев – братья, да все разные.</a:t>
            </a:r>
            <a:br>
              <a:rPr lang="ru-RU" sz="2800" b="1" i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-Сметлив и хитер – пятерым утер нос.</a:t>
            </a:r>
          </a:p>
          <a:p>
            <a:pPr>
              <a:buNone/>
            </a:pPr>
            <a:endParaRPr lang="ru-RU" sz="2800" b="1" dirty="0">
              <a:solidFill>
                <a:srgbClr val="0808E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C:\Users\03\Desktop\цифры\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2786058"/>
            <a:ext cx="1714512" cy="2128852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186766" cy="785818"/>
          </a:xfrm>
        </p:spPr>
        <p:txBody>
          <a:bodyPr/>
          <a:lstStyle/>
          <a:p>
            <a:pPr algn="ctr"/>
            <a:r>
              <a:rPr lang="ru-RU" sz="3600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/>
              <a:t> </a:t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200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Пословицы и поговорки с числом </a:t>
            </a:r>
            <a:r>
              <a:rPr lang="ru-RU" sz="4800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3200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71604" y="1357298"/>
            <a:ext cx="7215238" cy="5000660"/>
          </a:xfrm>
        </p:spPr>
        <p:txBody>
          <a:bodyPr/>
          <a:lstStyle/>
          <a:p>
            <a:pPr algn="ctr">
              <a:buNone/>
            </a:pPr>
            <a:r>
              <a:rPr lang="ru-RU" sz="2000" b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 Число </a:t>
            </a:r>
            <a:r>
              <a:rPr lang="ru-RU" sz="2000" b="1" u="sng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шесть</a:t>
            </a:r>
            <a:r>
              <a:rPr lang="ru-RU" sz="2000" b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 - народная молва считает дьявольским числом, числом тёмных сил.</a:t>
            </a:r>
            <a:r>
              <a:rPr lang="ru-RU" sz="2600" b="1" i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600" b="1" i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600" b="1" dirty="0">
              <a:solidFill>
                <a:srgbClr val="0808E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57224" y="3071810"/>
            <a:ext cx="928694" cy="150019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2000232" y="2357430"/>
            <a:ext cx="6686568" cy="407196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  </a:t>
            </a:r>
            <a:r>
              <a:rPr lang="ru-RU" sz="2800" dirty="0" smtClean="0"/>
              <a:t> </a:t>
            </a:r>
            <a:r>
              <a:rPr lang="ru-RU" sz="2800" b="1" i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 -Три волосинки в шесть рядов уложены.</a:t>
            </a:r>
            <a:br>
              <a:rPr lang="ru-RU" sz="2800" b="1" i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-Пятеро сыновей подрастают, а они о шестом мечтают.</a:t>
            </a:r>
            <a:br>
              <a:rPr lang="ru-RU" sz="2800" b="1" i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-У него 6 хитростей и пять обманов.</a:t>
            </a:r>
            <a:br>
              <a:rPr lang="ru-RU" sz="2800" b="1" i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- Лапти растеряли, по дворам искали: было 5, а стало 6 (русская).</a:t>
            </a:r>
          </a:p>
          <a:p>
            <a:pPr>
              <a:buNone/>
            </a:pPr>
            <a:endParaRPr lang="ru-RU" sz="2800" b="1" dirty="0">
              <a:solidFill>
                <a:srgbClr val="0808E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03\Desktop\цифры\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643182"/>
            <a:ext cx="1731302" cy="2357454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186766" cy="785818"/>
          </a:xfrm>
        </p:spPr>
        <p:txBody>
          <a:bodyPr/>
          <a:lstStyle/>
          <a:p>
            <a:pPr algn="ctr"/>
            <a:r>
              <a:rPr lang="ru-RU" sz="3600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/>
              <a:t> </a:t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200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Пословицы и поговорки с числом </a:t>
            </a:r>
            <a:r>
              <a:rPr lang="ru-RU" sz="4800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sz="3200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71604" y="1357298"/>
            <a:ext cx="7215238" cy="5000660"/>
          </a:xfrm>
        </p:spPr>
        <p:txBody>
          <a:bodyPr/>
          <a:lstStyle/>
          <a:p>
            <a:pPr algn="ctr">
              <a:buNone/>
            </a:pPr>
            <a:r>
              <a:rPr lang="ru-RU" sz="2000" b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Число </a:t>
            </a:r>
            <a:r>
              <a:rPr lang="ru-RU" sz="2000" b="1" u="sng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семь</a:t>
            </a:r>
            <a:r>
              <a:rPr lang="ru-RU" sz="2000" b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 – символ обновления. Большое значение числу семь придаёт христианская  религия. «Бог создал мир за </a:t>
            </a:r>
          </a:p>
          <a:p>
            <a:pPr algn="ctr">
              <a:buNone/>
            </a:pPr>
            <a:r>
              <a:rPr lang="ru-RU" sz="2000" b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7 дней», посвятив седьмой день отдыху.</a:t>
            </a:r>
            <a:endParaRPr lang="ru-RU" sz="2000" b="1" dirty="0">
              <a:solidFill>
                <a:srgbClr val="0808E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57224" y="3071810"/>
            <a:ext cx="928694" cy="150019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1928794" y="2643182"/>
            <a:ext cx="6758006" cy="3786214"/>
          </a:xfrm>
        </p:spPr>
        <p:txBody>
          <a:bodyPr/>
          <a:lstStyle/>
          <a:p>
            <a:pPr lvl="0">
              <a:buNone/>
            </a:pPr>
            <a:r>
              <a:rPr lang="ru-RU" sz="2000" i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  </a:t>
            </a:r>
            <a:r>
              <a:rPr lang="ru-RU" sz="2000" b="1" i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    -Семь раз отмерь, один раз отрежь.</a:t>
            </a:r>
          </a:p>
          <a:p>
            <a:pPr lvl="0">
              <a:buNone/>
            </a:pPr>
            <a:r>
              <a:rPr lang="ru-RU" sz="2000" b="1" i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      - Семеро одного не ждут.</a:t>
            </a:r>
          </a:p>
          <a:p>
            <a:pPr lvl="0">
              <a:buNone/>
            </a:pPr>
            <a:r>
              <a:rPr lang="ru-RU" sz="2000" b="1" i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      - Семь пятниц на неделе.</a:t>
            </a:r>
          </a:p>
          <a:p>
            <a:pPr lvl="0">
              <a:buNone/>
            </a:pPr>
            <a:r>
              <a:rPr lang="ru-RU" sz="2000" b="1" i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      -Тайна за семью печатями.</a:t>
            </a:r>
          </a:p>
          <a:p>
            <a:pPr lvl="0">
              <a:buNone/>
            </a:pPr>
            <a:r>
              <a:rPr lang="ru-RU" sz="2000" b="1" i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      -У семи нянек дитя без глазу.</a:t>
            </a:r>
          </a:p>
          <a:p>
            <a:pPr lvl="0">
              <a:buNone/>
            </a:pPr>
            <a:r>
              <a:rPr lang="ru-RU" sz="2000" b="1" i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      -Семь бед - один ответ. </a:t>
            </a:r>
          </a:p>
          <a:p>
            <a:pPr>
              <a:buNone/>
            </a:pPr>
            <a:r>
              <a:rPr lang="ru-RU" sz="2000" b="1" i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      - Семь верст до небес и все лесом.</a:t>
            </a:r>
            <a:br>
              <a:rPr lang="ru-RU" sz="2000" b="1" i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- Семи смертям – не бывать, а одной не миновать.</a:t>
            </a:r>
            <a:br>
              <a:rPr lang="ru-RU" sz="2000" b="1" i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- Семеро по лавкам.</a:t>
            </a:r>
            <a:br>
              <a:rPr lang="ru-RU" sz="2000" b="1" i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- Двое пашут, а семеро руками машут.</a:t>
            </a:r>
            <a:br>
              <a:rPr lang="ru-RU" sz="2000" b="1" i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b="1" i="1" dirty="0">
              <a:solidFill>
                <a:srgbClr val="0808E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770" name="Picture 2" descr="C:\Users\03\Desktop\цифры\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500306"/>
            <a:ext cx="1865714" cy="2438395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186766" cy="785818"/>
          </a:xfrm>
        </p:spPr>
        <p:txBody>
          <a:bodyPr/>
          <a:lstStyle/>
          <a:p>
            <a:pPr algn="ctr"/>
            <a:r>
              <a:rPr lang="ru-RU" sz="3600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/>
              <a:t> </a:t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200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Пословицы и поговорки с числом </a:t>
            </a:r>
            <a:r>
              <a:rPr lang="ru-RU" sz="4800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sz="3200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71604" y="1500174"/>
            <a:ext cx="7215238" cy="4857784"/>
          </a:xfrm>
        </p:spPr>
        <p:txBody>
          <a:bodyPr/>
          <a:lstStyle/>
          <a:p>
            <a:pPr algn="ctr">
              <a:buNone/>
            </a:pPr>
            <a:r>
              <a:rPr lang="ru-RU" sz="2000" b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Число </a:t>
            </a:r>
            <a:r>
              <a:rPr lang="ru-RU" sz="2000" b="1" u="sng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восемь</a:t>
            </a:r>
            <a:r>
              <a:rPr lang="ru-RU" sz="2000" b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 считается символом богатства, благополучия, достатка и успеха.</a:t>
            </a:r>
          </a:p>
          <a:p>
            <a:pPr algn="ctr">
              <a:buNone/>
            </a:pPr>
            <a:endParaRPr lang="ru-RU" sz="2000" b="1" dirty="0">
              <a:solidFill>
                <a:srgbClr val="0808E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57224" y="3071810"/>
            <a:ext cx="928694" cy="150019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1928794" y="2500306"/>
            <a:ext cx="6758006" cy="3929090"/>
          </a:xfrm>
        </p:spPr>
        <p:txBody>
          <a:bodyPr/>
          <a:lstStyle/>
          <a:p>
            <a:pPr>
              <a:buNone/>
            </a:pPr>
            <a:r>
              <a:rPr lang="ru-RU" sz="2000" i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    </a:t>
            </a:r>
            <a:r>
              <a:rPr lang="ru-RU" sz="2400" i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b="1" i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 Друзей два, врагов восемь.</a:t>
            </a:r>
          </a:p>
          <a:p>
            <a:pPr>
              <a:buNone/>
            </a:pPr>
            <a:r>
              <a:rPr lang="ru-RU" sz="2400" b="1" i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    -Восьми гривен до рубля не хватает. </a:t>
            </a:r>
          </a:p>
          <a:p>
            <a:pPr>
              <a:buNone/>
            </a:pPr>
            <a:r>
              <a:rPr lang="ru-RU" sz="2400" b="1" i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    -Весна да осень - на дню погод восемь.</a:t>
            </a:r>
          </a:p>
          <a:p>
            <a:pPr>
              <a:buNone/>
            </a:pPr>
            <a:r>
              <a:rPr lang="ru-RU" sz="2400" b="1" i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    -Не сосчитав, не говори "восемь". </a:t>
            </a:r>
          </a:p>
          <a:p>
            <a:pPr>
              <a:buNone/>
            </a:pPr>
            <a:r>
              <a:rPr lang="ru-RU" sz="2400" b="1" i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    -У восьмерки два кольца без начала и конца.</a:t>
            </a:r>
          </a:p>
          <a:p>
            <a:pPr>
              <a:buNone/>
            </a:pPr>
            <a:r>
              <a:rPr lang="ru-RU" sz="2400" b="1" i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    -Осень - перемен восемь.</a:t>
            </a:r>
          </a:p>
          <a:p>
            <a:pPr lvl="0">
              <a:buNone/>
            </a:pPr>
            <a:r>
              <a:rPr lang="ru-RU" sz="2000" b="1" i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i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b="1" i="1" dirty="0">
              <a:solidFill>
                <a:srgbClr val="0808E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3795" name="Picture 3" descr="C:\Users\03\Desktop\цифры\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643182"/>
            <a:ext cx="1714620" cy="2357454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186766" cy="785818"/>
          </a:xfrm>
        </p:spPr>
        <p:txBody>
          <a:bodyPr/>
          <a:lstStyle/>
          <a:p>
            <a:pPr algn="ctr"/>
            <a:r>
              <a:rPr lang="ru-RU" sz="3600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/>
              <a:t> </a:t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200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Пословицы и поговорки с числом </a:t>
            </a:r>
            <a:r>
              <a:rPr lang="ru-RU" sz="4800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r>
              <a:rPr lang="ru-RU" sz="3200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71604" y="1428736"/>
            <a:ext cx="7215238" cy="4929222"/>
          </a:xfrm>
        </p:spPr>
        <p:txBody>
          <a:bodyPr/>
          <a:lstStyle/>
          <a:p>
            <a:pPr algn="ctr">
              <a:buNone/>
            </a:pPr>
            <a:r>
              <a:rPr lang="ru-RU" sz="2000" b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Числу </a:t>
            </a:r>
            <a:r>
              <a:rPr lang="ru-RU" sz="2000" b="1" u="sng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девять</a:t>
            </a:r>
            <a:r>
              <a:rPr lang="ru-RU" sz="2000" b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 приписывали таинственную силу , причем в одни времена добрую, в другие – злую. Число девять весьма часто встречается в русской народной культуре. </a:t>
            </a:r>
            <a:endParaRPr lang="ru-RU" sz="2000" b="1" dirty="0">
              <a:solidFill>
                <a:srgbClr val="0808E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57224" y="3071810"/>
            <a:ext cx="928694" cy="150019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1928794" y="2643182"/>
            <a:ext cx="6572296" cy="3786214"/>
          </a:xfrm>
        </p:spPr>
        <p:txBody>
          <a:bodyPr/>
          <a:lstStyle/>
          <a:p>
            <a:pPr>
              <a:buNone/>
            </a:pPr>
            <a:r>
              <a:rPr lang="ru-RU" sz="2000" i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    - </a:t>
            </a:r>
            <a:r>
              <a:rPr lang="ru-RU" sz="2000" b="1" i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Уступив однажды, девять раз останешься в выигрыше.</a:t>
            </a:r>
            <a:br>
              <a:rPr lang="ru-RU" sz="2000" b="1" i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-У храбреца десять доблестей: одна — отвага, девять – ловкость.</a:t>
            </a:r>
          </a:p>
          <a:p>
            <a:pPr>
              <a:buNone/>
            </a:pPr>
            <a:r>
              <a:rPr lang="ru-RU" sz="2000" b="1" i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     - Кушай, кума, девятую шанежку, я ведь не считаю.</a:t>
            </a:r>
          </a:p>
          <a:p>
            <a:pPr>
              <a:buNone/>
            </a:pPr>
            <a:r>
              <a:rPr lang="ru-RU" sz="2000" b="1" i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     - Девять мышей вместе потянули, крышку с кадушки стянули.</a:t>
            </a:r>
          </a:p>
          <a:p>
            <a:pPr>
              <a:buNone/>
            </a:pPr>
            <a:r>
              <a:rPr lang="ru-RU" sz="2000" b="1" i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     -Если на голову встанет, цифрой шесть девятка станет.</a:t>
            </a:r>
            <a:endParaRPr lang="ru-RU" sz="2000" b="1" i="1" dirty="0">
              <a:solidFill>
                <a:srgbClr val="0808E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4818" name="Picture 2" descr="C:\Users\03\Desktop\цифры\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571744"/>
            <a:ext cx="1714512" cy="2244790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186766" cy="785818"/>
          </a:xfrm>
        </p:spPr>
        <p:txBody>
          <a:bodyPr/>
          <a:lstStyle/>
          <a:p>
            <a:pPr algn="ctr"/>
            <a:r>
              <a:rPr lang="ru-RU" sz="3600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/>
              <a:t> </a:t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200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Пословицы и поговорки с числом </a:t>
            </a:r>
            <a:r>
              <a:rPr lang="ru-RU" sz="4800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ru-RU" sz="3200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71604" y="1428736"/>
            <a:ext cx="7215238" cy="4929222"/>
          </a:xfrm>
        </p:spPr>
        <p:txBody>
          <a:bodyPr/>
          <a:lstStyle/>
          <a:p>
            <a:pPr algn="ctr">
              <a:buNone/>
            </a:pPr>
            <a:r>
              <a:rPr lang="ru-RU" sz="2000" b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Число </a:t>
            </a:r>
            <a:r>
              <a:rPr lang="ru-RU" sz="2000" b="1" u="sng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десять</a:t>
            </a:r>
            <a:r>
              <a:rPr lang="ru-RU" sz="2000" b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 содержит все цифры. Это число успеха,  символ осуществления.</a:t>
            </a:r>
            <a:endParaRPr lang="ru-RU" sz="2000" b="1" dirty="0">
              <a:solidFill>
                <a:srgbClr val="0808E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57224" y="3071810"/>
            <a:ext cx="928694" cy="150019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2071670" y="2357430"/>
            <a:ext cx="6429420" cy="4071966"/>
          </a:xfrm>
        </p:spPr>
        <p:txBody>
          <a:bodyPr/>
          <a:lstStyle/>
          <a:p>
            <a:pPr>
              <a:buNone/>
            </a:pPr>
            <a:r>
              <a:rPr lang="ru-RU" sz="2000" i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dirty="0" smtClean="0"/>
              <a:t> </a:t>
            </a:r>
            <a:r>
              <a:rPr lang="ru-RU" sz="2200" b="1" i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   - Одно срубишь дерево – десять посади.</a:t>
            </a:r>
            <a:br>
              <a:rPr lang="ru-RU" sz="2200" b="1" i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i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- На гору десятеро тянут, а под гору и один столкнет.</a:t>
            </a:r>
            <a:br>
              <a:rPr lang="ru-RU" sz="2200" b="1" i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i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- Кто храбр и стоек, тот десятерых стоит</a:t>
            </a:r>
            <a:br>
              <a:rPr lang="ru-RU" sz="2200" b="1" i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i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- В доме, где 10 служанок, пол не подметен</a:t>
            </a:r>
            <a:br>
              <a:rPr lang="ru-RU" sz="2200" b="1" i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i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- Одну ветку тронешь – 10 закачаются</a:t>
            </a:r>
            <a:br>
              <a:rPr lang="ru-RU" sz="2200" b="1" i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i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- Лучше 10 раз поворотить, чем 1 раз на мель сесть.</a:t>
            </a:r>
            <a:br>
              <a:rPr lang="ru-RU" sz="2200" b="1" i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i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- Он не робкого десятка.</a:t>
            </a:r>
            <a:br>
              <a:rPr lang="ru-RU" sz="2200" b="1" i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i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- О женитьбе сына посоветуйся с десятью, </a:t>
            </a:r>
          </a:p>
          <a:p>
            <a:pPr>
              <a:buNone/>
            </a:pPr>
            <a:r>
              <a:rPr lang="ru-RU" sz="2200" b="1" i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        о разводе – с сотней.</a:t>
            </a:r>
            <a:endParaRPr lang="ru-RU" sz="2200" b="1" i="1" dirty="0">
              <a:solidFill>
                <a:srgbClr val="0808E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5844" name="Picture 4" descr="C:\Users\03\Desktop\цифры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714620"/>
            <a:ext cx="995361" cy="1960563"/>
          </a:xfrm>
          <a:prstGeom prst="rect">
            <a:avLst/>
          </a:prstGeom>
          <a:noFill/>
        </p:spPr>
      </p:pic>
      <p:pic>
        <p:nvPicPr>
          <p:cNvPr id="35845" name="Picture 5" descr="C:\Users\03\Desktop\цифры\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4414" y="2714620"/>
            <a:ext cx="1143008" cy="2000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186766" cy="785818"/>
          </a:xfrm>
        </p:spPr>
        <p:txBody>
          <a:bodyPr/>
          <a:lstStyle/>
          <a:p>
            <a:pPr algn="ctr"/>
            <a:r>
              <a:rPr lang="ru-RU" sz="3600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/>
              <a:t> </a:t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200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Пословицы и поговорки с числом </a:t>
            </a:r>
            <a:r>
              <a:rPr lang="ru-RU" sz="4800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100</a:t>
            </a:r>
            <a:r>
              <a:rPr lang="ru-RU" sz="3200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1428736"/>
            <a:ext cx="7500990" cy="4929222"/>
          </a:xfrm>
        </p:spPr>
        <p:txBody>
          <a:bodyPr/>
          <a:lstStyle/>
          <a:p>
            <a:pPr algn="ctr">
              <a:buNone/>
            </a:pPr>
            <a:r>
              <a:rPr lang="ru-RU" sz="2000" b="1" u="sng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Сто</a:t>
            </a:r>
            <a:r>
              <a:rPr lang="ru-RU" sz="2000" b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 - число, выражающее полное совершенство . Целое обычно делится на 100 частей (100%).  Эра делится на столетия. </a:t>
            </a:r>
            <a:endParaRPr lang="ru-RU" sz="2000" b="1" dirty="0">
              <a:solidFill>
                <a:srgbClr val="0808E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57224" y="3071810"/>
            <a:ext cx="928694" cy="150019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3000364" y="2500306"/>
            <a:ext cx="5500726" cy="3929090"/>
          </a:xfrm>
        </p:spPr>
        <p:txBody>
          <a:bodyPr/>
          <a:lstStyle/>
          <a:p>
            <a:pPr lvl="0"/>
            <a:r>
              <a:rPr lang="ru-RU" sz="2000" b="1" i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b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b="1" i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Не имей сто рублей, а имей сто друзей.</a:t>
            </a:r>
            <a:endParaRPr lang="ru-RU" sz="2000" b="1" dirty="0" smtClean="0">
              <a:solidFill>
                <a:srgbClr val="0808E8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000" b="1" i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Лучше один  раз увидеть, чем сто раз услышать.</a:t>
            </a:r>
            <a:endParaRPr lang="ru-RU" sz="2000" b="1" dirty="0" smtClean="0">
              <a:solidFill>
                <a:srgbClr val="0808E8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000" b="1" i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Сто голов - сто умов.</a:t>
            </a:r>
            <a:endParaRPr lang="ru-RU" sz="2000" b="1" dirty="0" smtClean="0">
              <a:solidFill>
                <a:srgbClr val="0808E8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000" b="1" i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Трус умирает сто раз, а герой - один раз.</a:t>
            </a:r>
            <a:endParaRPr lang="ru-RU" sz="2000" b="1" dirty="0" smtClean="0">
              <a:solidFill>
                <a:srgbClr val="0808E8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000" b="1" i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Одна весна на Родине лучше, чем сто весен на чужбине.</a:t>
            </a:r>
            <a:endParaRPr lang="ru-RU" sz="2000" b="1" dirty="0" smtClean="0">
              <a:solidFill>
                <a:srgbClr val="0808E8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000" b="1" i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Для матери ребёнок до ста лет </a:t>
            </a:r>
            <a:r>
              <a:rPr lang="ru-RU" sz="2000" b="1" i="1" dirty="0" err="1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дитёнок</a:t>
            </a:r>
            <a:r>
              <a:rPr lang="ru-RU" sz="2000" b="1" i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b="1" dirty="0" smtClean="0">
              <a:solidFill>
                <a:srgbClr val="0808E8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000" b="1" i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В субботу в обед будет сто лет.</a:t>
            </a:r>
            <a:endParaRPr lang="ru-RU" sz="2000" b="1" dirty="0" smtClean="0">
              <a:solidFill>
                <a:srgbClr val="0808E8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200" b="1" i="1" dirty="0">
              <a:solidFill>
                <a:srgbClr val="0808E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5844" name="Picture 4" descr="C:\Users\03\Desktop\цифры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3" y="2714620"/>
            <a:ext cx="857256" cy="1960563"/>
          </a:xfrm>
          <a:prstGeom prst="rect">
            <a:avLst/>
          </a:prstGeom>
          <a:noFill/>
        </p:spPr>
      </p:pic>
      <p:pic>
        <p:nvPicPr>
          <p:cNvPr id="35845" name="Picture 5" descr="C:\Users\03\Desktop\цифры\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2714620"/>
            <a:ext cx="928694" cy="2000264"/>
          </a:xfrm>
          <a:prstGeom prst="rect">
            <a:avLst/>
          </a:prstGeom>
          <a:noFill/>
        </p:spPr>
      </p:pic>
      <p:pic>
        <p:nvPicPr>
          <p:cNvPr id="10" name="Picture 5" descr="C:\Users\03\Desktop\цифры\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32" y="2714620"/>
            <a:ext cx="928694" cy="2000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917596"/>
          </a:xfrm>
        </p:spPr>
        <p:txBody>
          <a:bodyPr/>
          <a:lstStyle/>
          <a:p>
            <a:r>
              <a:rPr lang="ru-RU" b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Источники информации:</a:t>
            </a:r>
            <a:r>
              <a:rPr lang="ru-RU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0808E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714488"/>
            <a:ext cx="8043890" cy="4411675"/>
          </a:xfrm>
        </p:spPr>
        <p:txBody>
          <a:bodyPr/>
          <a:lstStyle/>
          <a:p>
            <a:pPr>
              <a:buNone/>
            </a:pPr>
            <a:r>
              <a:rPr lang="ru-RU" sz="2200" b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- </a:t>
            </a:r>
            <a:r>
              <a:rPr lang="en-US" sz="2200" b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http://kidside.ru/poslovicy-ya-pogovorki-s-ciframi/</a:t>
            </a:r>
            <a:endParaRPr lang="ru-RU" sz="2200" b="1" dirty="0" smtClean="0">
              <a:solidFill>
                <a:srgbClr val="0808E8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200" b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- </a:t>
            </a:r>
            <a:r>
              <a:rPr lang="en-US" sz="2200" b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http://www.shkolamechti.ru/pogovorki/pogovorki-i-poslovici-s-chislami.html</a:t>
            </a:r>
            <a:endParaRPr lang="ru-RU" sz="2200" b="1" dirty="0" smtClean="0">
              <a:solidFill>
                <a:srgbClr val="0808E8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200" b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- </a:t>
            </a:r>
            <a:r>
              <a:rPr lang="en-US" sz="2200" b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http://poznavatelno.net</a:t>
            </a:r>
            <a:endParaRPr lang="ru-RU" sz="2200" b="1" dirty="0" smtClean="0">
              <a:solidFill>
                <a:srgbClr val="0808E8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200" b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- </a:t>
            </a:r>
            <a:r>
              <a:rPr lang="en-US" sz="2200" b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http://detskiychas.ru/rasskazy/istoriya_poslovits/</a:t>
            </a:r>
            <a:endParaRPr lang="ru-RU" sz="2200" b="1" dirty="0" smtClean="0">
              <a:solidFill>
                <a:srgbClr val="0808E8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200" b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- В. Д. Сысоев «Пословицы и поговорки»  - Детская образовательная литература</a:t>
            </a:r>
          </a:p>
          <a:p>
            <a:pPr>
              <a:buNone/>
            </a:pPr>
            <a:r>
              <a:rPr lang="ru-RU" sz="2200" b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- Е.Г. </a:t>
            </a:r>
            <a:r>
              <a:rPr lang="ru-RU" sz="2200" b="1" dirty="0" err="1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Берсеньева</a:t>
            </a:r>
            <a:r>
              <a:rPr lang="ru-RU" sz="2200" b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  «Русские пословицы и поговорки» -  </a:t>
            </a:r>
            <a:r>
              <a:rPr lang="ru-RU" sz="2200" b="1" dirty="0" err="1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Центрполиграф</a:t>
            </a:r>
            <a:r>
              <a:rPr lang="ru-RU" sz="2200" b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, Москва , 2010</a:t>
            </a:r>
          </a:p>
          <a:p>
            <a:pPr>
              <a:buNone/>
            </a:pPr>
            <a:endParaRPr lang="ru-RU" sz="2000" dirty="0">
              <a:solidFill>
                <a:srgbClr val="0808E8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357190"/>
          </a:xfrm>
        </p:spPr>
        <p:txBody>
          <a:bodyPr/>
          <a:lstStyle/>
          <a:p>
            <a:r>
              <a:rPr lang="ru-RU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0808E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7890" name="Picture 2" descr="C:\Users\03\Desktop\slide-2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57224" y="714356"/>
            <a:ext cx="7050242" cy="52807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071570"/>
          </a:xfrm>
        </p:spPr>
        <p:txBody>
          <a:bodyPr/>
          <a:lstStyle/>
          <a:p>
            <a:r>
              <a:rPr lang="ru-RU" sz="4800" b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СОДЕРЖАНИЕ:</a:t>
            </a:r>
            <a:endParaRPr lang="ru-RU" sz="4800" b="1" dirty="0">
              <a:solidFill>
                <a:srgbClr val="0808E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28802"/>
            <a:ext cx="8229600" cy="4197361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    </a:t>
            </a:r>
            <a:r>
              <a:rPr lang="ru-RU" b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1. Введение. </a:t>
            </a:r>
          </a:p>
          <a:p>
            <a:pPr>
              <a:buNone/>
            </a:pPr>
            <a:r>
              <a:rPr lang="ru-RU" b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   2. Из истории пословиц и  поговорок.         3. Волшебные числа в произведениях устного народного творчества.                  4. Заключение.   </a:t>
            </a:r>
          </a:p>
          <a:p>
            <a:pPr>
              <a:buNone/>
            </a:pPr>
            <a:r>
              <a:rPr lang="ru-RU" b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    5. Источники информации. </a:t>
            </a:r>
            <a:r>
              <a:rPr lang="ru-RU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b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                                     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/>
          <a:lstStyle/>
          <a:p>
            <a:pPr>
              <a:buNone/>
            </a:pPr>
            <a:r>
              <a:rPr lang="ru-RU" sz="2800" b="1" i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b="1" i="1" u="sng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800" b="1" i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800" b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 Исследовать пословицы, поговорки, в которых есть числа.</a:t>
            </a:r>
          </a:p>
          <a:p>
            <a:pPr>
              <a:buNone/>
            </a:pPr>
            <a:r>
              <a:rPr lang="ru-RU" sz="2800" b="1" i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b="1" i="1" u="sng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Гипотеза</a:t>
            </a:r>
            <a:r>
              <a:rPr lang="ru-RU" b="1" i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b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Числа в пословицах и поговорках имеют магический смысл.</a:t>
            </a:r>
          </a:p>
          <a:p>
            <a:pPr>
              <a:buNone/>
            </a:pPr>
            <a:r>
              <a:rPr lang="ru-RU" sz="2800" b="1" i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b="1" i="1" u="sng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b="1" u="sng" dirty="0" smtClean="0">
              <a:solidFill>
                <a:srgbClr val="0808E8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b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      1. Провести анализ литературы с целью выявления пословиц с числами.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      2. Определить, каким числам народная мудрость посвятила больше пословиц.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540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85860"/>
            <a:ext cx="4038600" cy="4840303"/>
          </a:xfrm>
        </p:spPr>
        <p:txBody>
          <a:bodyPr/>
          <a:lstStyle/>
          <a:p>
            <a:pPr>
              <a:buNone/>
            </a:pPr>
            <a:r>
              <a:rPr lang="ru-RU" sz="3600" b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     Я решила сделать небольшое исследование и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   провела опрос своих одноклассников.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4337" name="Picture 1" descr="C:\Users\03\Desktop\цифры\DSC0305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lum bright="10000"/>
          </a:blip>
          <a:srcRect/>
          <a:stretch>
            <a:fillRect/>
          </a:stretch>
        </p:blipFill>
        <p:spPr bwMode="auto">
          <a:xfrm>
            <a:off x="4357686" y="1285860"/>
            <a:ext cx="4233703" cy="3034027"/>
          </a:xfrm>
          <a:prstGeom prst="rect">
            <a:avLst/>
          </a:prstGeom>
          <a:noFill/>
          <a:ln>
            <a:solidFill>
              <a:schemeClr val="tx2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684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483245"/>
          </a:xfrm>
        </p:spPr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785787" y="1142984"/>
          <a:ext cx="7429550" cy="4645731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486044"/>
                <a:gridCol w="3332883"/>
                <a:gridCol w="3610623"/>
              </a:tblGrid>
              <a:tr h="53093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0808E8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  <a:endParaRPr lang="ru-RU" dirty="0">
                        <a:solidFill>
                          <a:srgbClr val="0808E8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0808E8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Вопрос</a:t>
                      </a:r>
                      <a:endParaRPr lang="ru-RU" dirty="0">
                        <a:solidFill>
                          <a:srgbClr val="0808E8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0808E8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Варианты ответов</a:t>
                      </a:r>
                      <a:endParaRPr lang="ru-RU" dirty="0">
                        <a:solidFill>
                          <a:srgbClr val="0808E8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45942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808E8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  <a:endParaRPr lang="ru-RU" dirty="0">
                        <a:solidFill>
                          <a:srgbClr val="0808E8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rgbClr val="0808E8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Знаете ли вы пословицы и поговорки, в которых есть числа?</a:t>
                      </a:r>
                      <a:endParaRPr lang="ru-RU" dirty="0">
                        <a:solidFill>
                          <a:srgbClr val="0808E8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kern="1200" dirty="0" smtClean="0">
                          <a:solidFill>
                            <a:srgbClr val="0808E8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Да –  15</a:t>
                      </a:r>
                      <a:r>
                        <a:rPr lang="ru-RU" sz="1800" b="0" kern="1200" baseline="0" dirty="0" smtClean="0">
                          <a:solidFill>
                            <a:srgbClr val="0808E8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человек</a:t>
                      </a:r>
                      <a:endParaRPr lang="ru-RU" sz="1800" b="0" kern="1200" dirty="0" smtClean="0">
                        <a:solidFill>
                          <a:srgbClr val="0808E8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800" b="0" kern="1200" dirty="0" smtClean="0">
                          <a:solidFill>
                            <a:srgbClr val="0808E8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Нет – 1</a:t>
                      </a:r>
                      <a:r>
                        <a:rPr lang="ru-RU" sz="1800" b="0" kern="1200" baseline="0" dirty="0" smtClean="0">
                          <a:solidFill>
                            <a:srgbClr val="0808E8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 человек</a:t>
                      </a:r>
                      <a:endParaRPr lang="ru-RU" b="0" dirty="0">
                        <a:solidFill>
                          <a:srgbClr val="0808E8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12903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808E8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</a:t>
                      </a:r>
                      <a:endParaRPr lang="ru-RU" dirty="0">
                        <a:solidFill>
                          <a:srgbClr val="0808E8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rgbClr val="0808E8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Какие числа чаще всего встречаются в пословицах и поговорках?</a:t>
                      </a:r>
                      <a:endParaRPr lang="ru-RU" dirty="0">
                        <a:solidFill>
                          <a:srgbClr val="0808E8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 smtClean="0">
                          <a:solidFill>
                            <a:srgbClr val="0808E8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1, 7</a:t>
                      </a:r>
                      <a:endParaRPr lang="ru-RU" sz="2400" b="0" dirty="0">
                        <a:solidFill>
                          <a:srgbClr val="0808E8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282256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808E8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3.</a:t>
                      </a:r>
                      <a:endParaRPr lang="ru-RU" dirty="0">
                        <a:solidFill>
                          <a:srgbClr val="0808E8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solidFill>
                            <a:srgbClr val="0808E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Приведите примеры пословиц с числами.</a:t>
                      </a:r>
                      <a:endParaRPr lang="ru-RU" sz="1800" dirty="0">
                        <a:solidFill>
                          <a:srgbClr val="0808E8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kern="1200" dirty="0" smtClean="0">
                          <a:solidFill>
                            <a:srgbClr val="0808E8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Семь раз отмерь, один раз отрежь - 15 чел.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kern="1200" dirty="0" smtClean="0">
                          <a:solidFill>
                            <a:srgbClr val="0808E8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Одна голова хорошо, а две лучше – 1 чел.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kern="1200" dirty="0" smtClean="0">
                          <a:solidFill>
                            <a:srgbClr val="0808E8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Семеро одного не ждут – 1 чел.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kern="1200" dirty="0" smtClean="0">
                          <a:solidFill>
                            <a:srgbClr val="0808E8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Один</a:t>
                      </a:r>
                      <a:r>
                        <a:rPr lang="ru-RU" sz="1800" b="0" kern="1200" baseline="0" dirty="0" smtClean="0">
                          <a:solidFill>
                            <a:srgbClr val="0808E8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за всех и все за одного -  1чел.</a:t>
                      </a:r>
                      <a:endParaRPr lang="ru-RU" sz="1800" b="0" kern="1200" dirty="0" smtClean="0">
                        <a:solidFill>
                          <a:srgbClr val="0808E8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endParaRPr lang="ru-RU" b="0" dirty="0">
                        <a:solidFill>
                          <a:srgbClr val="0808E8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186766" cy="1785950"/>
          </a:xfrm>
        </p:spPr>
        <p:txBody>
          <a:bodyPr/>
          <a:lstStyle/>
          <a:p>
            <a:pPr algn="ctr"/>
            <a:r>
              <a:rPr lang="ru-RU" sz="3600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Пословицы и поговорки с числом 1.</a:t>
            </a:r>
            <a:br>
              <a:rPr lang="ru-RU" sz="3600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/>
              <a:t> </a:t>
            </a:r>
            <a:r>
              <a:rPr lang="ru-RU" u="sng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Единица</a:t>
            </a:r>
            <a:r>
              <a:rPr lang="ru-RU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 – изобретение математиков, она нужна для счета. </a:t>
            </a:r>
            <a:br>
              <a:rPr lang="ru-RU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> </a:t>
            </a:r>
            <a:r>
              <a:rPr lang="ru-RU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 В некоторых пословицах единица означает  что-то очень малое, незначительное.</a:t>
            </a:r>
            <a:endParaRPr lang="ru-RU" dirty="0">
              <a:solidFill>
                <a:srgbClr val="0808E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43174" y="2071678"/>
            <a:ext cx="6143668" cy="4286280"/>
          </a:xfrm>
        </p:spPr>
        <p:txBody>
          <a:bodyPr/>
          <a:lstStyle/>
          <a:p>
            <a:pPr lvl="0"/>
            <a:r>
              <a:rPr lang="ru-RU" sz="2600" b="1" i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Один в поле не воин.</a:t>
            </a:r>
            <a:endParaRPr lang="ru-RU" sz="2600" b="1" dirty="0" smtClean="0">
              <a:solidFill>
                <a:srgbClr val="0808E8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600" b="1" i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Семь бед - один ответ.</a:t>
            </a:r>
            <a:endParaRPr lang="ru-RU" sz="2600" b="1" dirty="0" smtClean="0">
              <a:solidFill>
                <a:srgbClr val="0808E8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600" b="1" i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Один за всех и все за одного.</a:t>
            </a:r>
            <a:endParaRPr lang="ru-RU" sz="2600" b="1" dirty="0" smtClean="0">
              <a:solidFill>
                <a:srgbClr val="0808E8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600" b="1" i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Лучше один  раз увидеть, чем сто раз услышать.</a:t>
            </a:r>
            <a:endParaRPr lang="ru-RU" sz="2600" b="1" dirty="0" smtClean="0">
              <a:solidFill>
                <a:srgbClr val="0808E8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600" b="1" i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От великого до смешного – один шаг.</a:t>
            </a:r>
            <a:endParaRPr lang="ru-RU" sz="2600" b="1" dirty="0" smtClean="0">
              <a:solidFill>
                <a:srgbClr val="0808E8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600" b="1" i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Одна голова – хорошо, а две лучше.</a:t>
            </a:r>
            <a:endParaRPr lang="ru-RU" sz="2600" b="1" dirty="0" smtClean="0">
              <a:solidFill>
                <a:srgbClr val="0808E8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600" b="1" i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Один </a:t>
            </a:r>
            <a:r>
              <a:rPr lang="ru-RU" sz="2600" b="1" i="1" dirty="0" err="1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дурак</a:t>
            </a:r>
            <a:r>
              <a:rPr lang="ru-RU" sz="2600" b="1" i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 пятерых умных </a:t>
            </a:r>
          </a:p>
          <a:p>
            <a:pPr lvl="0">
              <a:buNone/>
            </a:pPr>
            <a:r>
              <a:rPr lang="ru-RU" sz="2600" b="1" i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    ссорит.</a:t>
            </a:r>
            <a:endParaRPr lang="ru-RU" sz="2600" b="1" dirty="0" smtClean="0">
              <a:solidFill>
                <a:srgbClr val="0808E8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600" b="1" i="1" dirty="0" smtClean="0"/>
              <a:t/>
            </a:r>
            <a:br>
              <a:rPr lang="ru-RU" sz="2600" b="1" i="1" dirty="0" smtClean="0"/>
            </a:br>
            <a:endParaRPr lang="ru-RU" sz="2600" b="1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2571743"/>
            <a:ext cx="1757345" cy="214314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2357430"/>
            <a:ext cx="1859220" cy="2500330"/>
          </a:xfrm>
          <a:prstGeom prst="rect">
            <a:avLst/>
          </a:prstGeom>
          <a:noFill/>
          <a:ln w="9525">
            <a:solidFill>
              <a:srgbClr val="0808E8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186766" cy="714380"/>
          </a:xfrm>
        </p:spPr>
        <p:txBody>
          <a:bodyPr/>
          <a:lstStyle/>
          <a:p>
            <a:pPr algn="ctr"/>
            <a:r>
              <a:rPr lang="ru-RU" sz="3600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/>
              <a:t> </a:t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200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Пословицы и поговорки с числом </a:t>
            </a:r>
            <a:r>
              <a:rPr lang="ru-RU" sz="4800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3200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28794" y="1357298"/>
            <a:ext cx="6858048" cy="5000660"/>
          </a:xfrm>
        </p:spPr>
        <p:txBody>
          <a:bodyPr/>
          <a:lstStyle/>
          <a:p>
            <a:pPr algn="ctr">
              <a:buNone/>
            </a:pPr>
            <a:r>
              <a:rPr lang="ru-RU" sz="2000" b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2000" b="1" u="sng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Двойка</a:t>
            </a:r>
            <a:r>
              <a:rPr lang="ru-RU" sz="2000" b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 – это символ разделения целого на части. Двойка – символ взаимоотношений и взаимодействий человека с тем, что его окружает.</a:t>
            </a:r>
          </a:p>
          <a:p>
            <a:pPr lvl="0">
              <a:buNone/>
            </a:pPr>
            <a:r>
              <a:rPr lang="ru-RU" sz="2000" b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b="1" i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600" b="1" i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600" b="1" dirty="0">
              <a:solidFill>
                <a:srgbClr val="0808E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2928934"/>
            <a:ext cx="1114403" cy="14287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2143108" y="2500306"/>
            <a:ext cx="6543692" cy="3625857"/>
          </a:xfrm>
        </p:spPr>
        <p:txBody>
          <a:bodyPr/>
          <a:lstStyle/>
          <a:p>
            <a:pPr lvl="0"/>
            <a:r>
              <a:rPr lang="ru-RU" sz="2200" b="1" i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Старый  друг лучше новых двух.</a:t>
            </a:r>
            <a:endParaRPr lang="ru-RU" sz="2200" dirty="0" smtClean="0">
              <a:solidFill>
                <a:srgbClr val="0808E8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200" b="1" i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Два медведя в одной берлоге не уживутся.</a:t>
            </a:r>
            <a:endParaRPr lang="ru-RU" sz="2200" dirty="0" smtClean="0">
              <a:solidFill>
                <a:srgbClr val="0808E8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200" b="1" i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За двумя зайцами   погонишься  - ни  одного  не  поймаешь.</a:t>
            </a:r>
            <a:endParaRPr lang="ru-RU" sz="2200" dirty="0" smtClean="0">
              <a:solidFill>
                <a:srgbClr val="0808E8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200" b="1" i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Два сапога – пара.</a:t>
            </a:r>
            <a:endParaRPr lang="ru-RU" sz="2200" dirty="0" smtClean="0">
              <a:solidFill>
                <a:srgbClr val="0808E8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200" b="1" i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Одна голова – хорошо, а две лучше.</a:t>
            </a:r>
            <a:endParaRPr lang="ru-RU" sz="2200" dirty="0" smtClean="0">
              <a:solidFill>
                <a:srgbClr val="0808E8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200" b="1" i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Скупой платит дважды.</a:t>
            </a:r>
            <a:endParaRPr lang="ru-RU" sz="2200" dirty="0" smtClean="0">
              <a:solidFill>
                <a:srgbClr val="0808E8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200" b="1" i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Двум смертям не бывать, а одной не миновать.</a:t>
            </a:r>
            <a:endParaRPr lang="ru-RU" sz="2200" dirty="0" smtClean="0">
              <a:solidFill>
                <a:srgbClr val="0808E8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200" b="1" i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Из двух зол выбирай меньшее.</a:t>
            </a:r>
            <a:endParaRPr lang="ru-RU" sz="2200" dirty="0" smtClean="0">
              <a:solidFill>
                <a:srgbClr val="0808E8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2050" name="Picture 2" descr="C:\Users\03\Desktop\цифры\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500306"/>
            <a:ext cx="1714512" cy="2286016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186766" cy="714380"/>
          </a:xfrm>
        </p:spPr>
        <p:txBody>
          <a:bodyPr/>
          <a:lstStyle/>
          <a:p>
            <a:pPr algn="ctr"/>
            <a:r>
              <a:rPr lang="ru-RU" sz="3600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/>
              <a:t> </a:t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200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Пословицы и поговорки с числом </a:t>
            </a:r>
            <a:r>
              <a:rPr lang="ru-RU" sz="4800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3200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71604" y="1357298"/>
            <a:ext cx="7215238" cy="5000660"/>
          </a:xfrm>
        </p:spPr>
        <p:txBody>
          <a:bodyPr/>
          <a:lstStyle/>
          <a:p>
            <a:pPr algn="ctr">
              <a:buNone/>
            </a:pPr>
            <a:r>
              <a:rPr lang="ru-RU" sz="2000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2000" b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Из глубокой древности до нас дошли поверья о том, что Земля держалась на трёх китах. Число три у многих народов священное. </a:t>
            </a:r>
          </a:p>
          <a:p>
            <a:pPr lvl="0">
              <a:buNone/>
            </a:pPr>
            <a:r>
              <a:rPr lang="ru-RU" sz="2000" b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b="1" i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600" b="1" i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600" b="1" dirty="0">
              <a:solidFill>
                <a:srgbClr val="0808E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71472" y="3071810"/>
            <a:ext cx="1214446" cy="150019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2143108" y="2571744"/>
            <a:ext cx="6543692" cy="3857652"/>
          </a:xfrm>
        </p:spPr>
        <p:txBody>
          <a:bodyPr/>
          <a:lstStyle/>
          <a:p>
            <a:pPr lvl="0"/>
            <a:r>
              <a:rPr lang="ru-RU" sz="2300" b="1" i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Заблудиться в трёх соснах.</a:t>
            </a:r>
            <a:endParaRPr lang="ru-RU" sz="2300" b="1" dirty="0" smtClean="0">
              <a:solidFill>
                <a:srgbClr val="0808E8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300" b="1" i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Бог любит троицу.</a:t>
            </a:r>
            <a:endParaRPr lang="ru-RU" sz="2300" b="1" dirty="0" smtClean="0">
              <a:solidFill>
                <a:srgbClr val="0808E8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300" b="1" i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Не узнавай друга в три дня – узнавай в три года.</a:t>
            </a:r>
            <a:endParaRPr lang="ru-RU" sz="2300" b="1" dirty="0" smtClean="0">
              <a:solidFill>
                <a:srgbClr val="0808E8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300" b="1" i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Обещанного три года ждут.</a:t>
            </a:r>
            <a:endParaRPr lang="ru-RU" sz="2300" b="1" dirty="0" smtClean="0">
              <a:solidFill>
                <a:srgbClr val="0808E8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300" b="1" i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От горшка три вершка.</a:t>
            </a:r>
            <a:endParaRPr lang="ru-RU" sz="2300" b="1" dirty="0" smtClean="0">
              <a:solidFill>
                <a:srgbClr val="0808E8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300" b="1" i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Плакать в три ручья.</a:t>
            </a:r>
            <a:endParaRPr lang="ru-RU" sz="2300" b="1" dirty="0" smtClean="0">
              <a:solidFill>
                <a:srgbClr val="0808E8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300" b="1" i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Согнуться в три погибели.</a:t>
            </a:r>
            <a:endParaRPr lang="ru-RU" sz="2300" b="1" dirty="0" smtClean="0">
              <a:solidFill>
                <a:srgbClr val="0808E8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1027" name="Picture 3" descr="C:\Users\03\Desktop\цифры\3 - копия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643182"/>
            <a:ext cx="1757822" cy="2286016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186766" cy="785818"/>
          </a:xfrm>
        </p:spPr>
        <p:txBody>
          <a:bodyPr/>
          <a:lstStyle/>
          <a:p>
            <a:pPr algn="ctr"/>
            <a:r>
              <a:rPr lang="ru-RU" sz="3600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/>
              <a:t> </a:t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200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Пословицы и поговорки с числом </a:t>
            </a:r>
            <a:r>
              <a:rPr lang="ru-RU" sz="4800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3200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71604" y="1357298"/>
            <a:ext cx="7215238" cy="5000660"/>
          </a:xfrm>
        </p:spPr>
        <p:txBody>
          <a:bodyPr/>
          <a:lstStyle/>
          <a:p>
            <a:pPr algn="ctr">
              <a:buNone/>
            </a:pPr>
            <a:r>
              <a:rPr lang="ru-RU" sz="2000" b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 b="1" u="sng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Четверка</a:t>
            </a:r>
            <a:r>
              <a:rPr lang="ru-RU" sz="2000" b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- символом является квадрат, обозначающий зодиакальные элементы «земли», «воды», «воздуха» и «огня». </a:t>
            </a:r>
          </a:p>
          <a:p>
            <a:pPr lvl="0">
              <a:buNone/>
            </a:pPr>
            <a:r>
              <a:rPr lang="ru-RU" sz="2000" b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b="1" i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600" b="1" i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600" b="1" dirty="0">
              <a:solidFill>
                <a:srgbClr val="0808E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57224" y="3071810"/>
            <a:ext cx="928694" cy="150019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2071670" y="2428868"/>
            <a:ext cx="6615130" cy="4000528"/>
          </a:xfrm>
        </p:spPr>
        <p:txBody>
          <a:bodyPr/>
          <a:lstStyle/>
          <a:p>
            <a:pPr>
              <a:buNone/>
            </a:pPr>
            <a:r>
              <a:rPr lang="ru-RU" sz="2400" b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 b="1" i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- Без четырех углов изба не рубится.</a:t>
            </a:r>
            <a:br>
              <a:rPr lang="ru-RU" sz="2400" b="1" i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- Конь о четырех ногах, да и то спотыкается.</a:t>
            </a:r>
            <a:br>
              <a:rPr lang="ru-RU" sz="2400" b="1" i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- На все четыре стороны.</a:t>
            </a:r>
            <a:br>
              <a:rPr lang="ru-RU" sz="2400" b="1" i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- Жить в четырех стенах.</a:t>
            </a:r>
            <a:br>
              <a:rPr lang="ru-RU" sz="2400" b="1" i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- Как кошку ни брось, она четырьмя лапами на землю встанет.</a:t>
            </a:r>
            <a:br>
              <a:rPr lang="ru-RU" sz="2400" b="1" i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- Деревня большая: 4 двора, 8 улиц</a:t>
            </a:r>
            <a:br>
              <a:rPr lang="ru-RU" sz="2400" b="1" i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0808E8"/>
                </a:solidFill>
                <a:latin typeface="Times New Roman" pitchFamily="18" charset="0"/>
                <a:cs typeface="Times New Roman" pitchFamily="18" charset="0"/>
              </a:rPr>
              <a:t>- В доме 4 угла, да 40 дел.</a:t>
            </a:r>
          </a:p>
          <a:p>
            <a:pPr>
              <a:buNone/>
            </a:pPr>
            <a:endParaRPr lang="ru-RU" b="1" dirty="0"/>
          </a:p>
        </p:txBody>
      </p:sp>
      <p:pic>
        <p:nvPicPr>
          <p:cNvPr id="5" name="Picture 3" descr="C:\Users\03\Desktop\цифры\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714620"/>
            <a:ext cx="1624629" cy="2106942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7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B0F0"/>
      </a:hlink>
      <a:folHlink>
        <a:srgbClr val="0070C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1514</TotalTime>
  <Words>414</Words>
  <Application>Microsoft Office PowerPoint</Application>
  <PresentationFormat>Экран (4:3)</PresentationFormat>
  <Paragraphs>123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СОДЕРЖАНИЕ:</vt:lpstr>
      <vt:lpstr>Слайд 3</vt:lpstr>
      <vt:lpstr>Слайд 4</vt:lpstr>
      <vt:lpstr>Слайд 5</vt:lpstr>
      <vt:lpstr>      Пословицы и поговорки с числом 1.  Единица – изобретение математиков, она нужна для счета.    В некоторых пословицах единица означает  что-то очень малое, незначительное.</vt:lpstr>
      <vt:lpstr>        Пословицы и поговорки с числом 2.</vt:lpstr>
      <vt:lpstr>        Пословицы и поговорки с числом 3.</vt:lpstr>
      <vt:lpstr>        Пословицы и поговорки с числом 4.</vt:lpstr>
      <vt:lpstr>        Пословицы и поговорки с числом 5.</vt:lpstr>
      <vt:lpstr>        Пословицы и поговорки с числом 6.</vt:lpstr>
      <vt:lpstr>        Пословицы и поговорки с числом 7.</vt:lpstr>
      <vt:lpstr>        Пословицы и поговорки с числом 8.</vt:lpstr>
      <vt:lpstr>        Пословицы и поговорки с числом 9.</vt:lpstr>
      <vt:lpstr>        Пословицы и поговорки с числом 10.</vt:lpstr>
      <vt:lpstr>        Пословицы и поговорки с числом 100.</vt:lpstr>
      <vt:lpstr>Источники информации: </vt:lpstr>
      <vt:lpstr>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мой</cp:lastModifiedBy>
  <cp:revision>94</cp:revision>
  <dcterms:created xsi:type="dcterms:W3CDTF">2014-06-24T15:51:35Z</dcterms:created>
  <dcterms:modified xsi:type="dcterms:W3CDTF">2017-03-06T13:39:22Z</dcterms:modified>
</cp:coreProperties>
</file>