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азот </c:v>
                </c:pt>
                <c:pt idx="1">
                  <c:v>кислород </c:v>
                </c:pt>
                <c:pt idx="2">
                  <c:v>другие газы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0.78</c:v>
                </c:pt>
                <c:pt idx="1">
                  <c:v>0.21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50-4E12-9374-C2418F3A57C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24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6ABCAE-894F-45B2-A376-EC4A57EF7B6A}" type="doc">
      <dgm:prSet loTypeId="urn:microsoft.com/office/officeart/2005/8/layout/default" loCatId="list" qsTypeId="urn:microsoft.com/office/officeart/2005/8/quickstyle/3d4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C33DB66-3AFC-4418-B5B2-83B7D88900F3}">
      <dgm:prSet phldrT="[Текст]"/>
      <dgm:spPr/>
      <dgm:t>
        <a:bodyPr/>
        <a:lstStyle/>
        <a:p>
          <a:r>
            <a:rPr lang="ru-RU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Защищает от солнечного и космического излучения</a:t>
          </a:r>
        </a:p>
      </dgm:t>
    </dgm:pt>
    <dgm:pt modelId="{85FBE36D-5443-427D-AB1C-ED46729E0A89}" type="parTrans" cxnId="{465B6DB7-CA75-4BE4-8A2D-6E80AEEB41BF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27A6E358-A6DA-4381-8E23-B2A636D3DE7F}" type="sibTrans" cxnId="{465B6DB7-CA75-4BE4-8A2D-6E80AEEB41BF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38FEC9CC-3B24-4DA5-8D0C-91DAEE6A020B}">
      <dgm:prSet phldrT="[Текст]"/>
      <dgm:spPr/>
      <dgm:t>
        <a:bodyPr/>
        <a:lstStyle/>
        <a:p>
          <a:r>
            <a:rPr lang="ru-RU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Условие существования живых организмов</a:t>
          </a:r>
        </a:p>
      </dgm:t>
    </dgm:pt>
    <dgm:pt modelId="{D5C234DE-5B2E-4A11-B3F9-9C962D0025B1}" type="parTrans" cxnId="{EF955270-B2BE-4A46-AFB4-AC5316A3489D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E050FF34-99A6-4EA8-9A5B-015192E91659}" type="sibTrans" cxnId="{EF955270-B2BE-4A46-AFB4-AC5316A3489D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3C87DDFF-6702-4862-9E92-B8EAA8D4AF97}">
      <dgm:prSet phldrT="[Текст]"/>
      <dgm:spPr/>
      <dgm:t>
        <a:bodyPr/>
        <a:lstStyle/>
        <a:p>
          <a:r>
            <a:rPr lang="ru-RU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Защищает поверхности Земли от перегрева днём и переохлаждения ночью</a:t>
          </a:r>
        </a:p>
      </dgm:t>
    </dgm:pt>
    <dgm:pt modelId="{4BDF9DFE-9A24-4063-A113-354877C72589}" type="parTrans" cxnId="{1D6830A7-26B6-4D0E-BED6-3AE8D86D44B3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5E31C5BF-FDFB-4C16-854C-F42AF38E88AA}" type="sibTrans" cxnId="{1D6830A7-26B6-4D0E-BED6-3AE8D86D44B3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6AE22347-9589-461C-951E-4AC22CEF4C62}">
      <dgm:prSet phldrT="[Текст]"/>
      <dgm:spPr/>
      <dgm:t>
        <a:bodyPr/>
        <a:lstStyle/>
        <a:p>
          <a:r>
            <a:rPr lang="ru-RU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Условие образования звука, ветров, осадков </a:t>
          </a:r>
        </a:p>
      </dgm:t>
    </dgm:pt>
    <dgm:pt modelId="{219E7F39-1FB2-4027-B1AC-995F7EE5EBD9}" type="parTrans" cxnId="{829C60CC-C693-4BE2-857F-58E280FF0CF4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D12941DC-FB46-40C5-9631-1C1349F95049}" type="sibTrans" cxnId="{829C60CC-C693-4BE2-857F-58E280FF0CF4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C2A4B3C6-B63B-4362-87E3-5AF7A7108398}">
      <dgm:prSet phldrT="[Текст]"/>
      <dgm:spPr/>
      <dgm:t>
        <a:bodyPr/>
        <a:lstStyle/>
        <a:p>
          <a:r>
            <a:rPr lang="ru-RU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Защита от метеоритов</a:t>
          </a:r>
        </a:p>
      </dgm:t>
    </dgm:pt>
    <dgm:pt modelId="{42CF80E9-407B-45A3-B621-717890EC109D}" type="parTrans" cxnId="{259315C5-6EC3-407E-B11C-99C6B254F76F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3AB311AB-C579-490A-93A6-D46F1351023C}" type="sibTrans" cxnId="{259315C5-6EC3-407E-B11C-99C6B254F76F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007712AA-B3BC-4070-B8DA-C60DD197DE0F}">
      <dgm:prSet/>
      <dgm:spPr/>
      <dgm:t>
        <a:bodyPr/>
        <a:lstStyle/>
        <a:p>
          <a:r>
            <a:rPr lang="ru-RU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Возможность выветривания горных пород</a:t>
          </a:r>
        </a:p>
      </dgm:t>
    </dgm:pt>
    <dgm:pt modelId="{2F5DFCC9-4F3B-4009-A1C6-BBD0C0090EFB}" type="parTrans" cxnId="{55D4E02C-B639-4828-9D3F-1FB8B4165D89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93BB5F5E-92A9-47E3-BDD0-B0342C29B71C}" type="sibTrans" cxnId="{55D4E02C-B639-4828-9D3F-1FB8B4165D89}">
      <dgm:prSet/>
      <dgm:spPr/>
      <dgm:t>
        <a:bodyPr/>
        <a:lstStyle/>
        <a:p>
          <a:endParaRPr lang="ru-RU">
            <a:ln>
              <a:solidFill>
                <a:sysClr val="windowText" lastClr="000000"/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4701ABD5-BAAA-4D5B-BA55-4D46ED08C11B}" type="pres">
      <dgm:prSet presAssocID="{E46ABCAE-894F-45B2-A376-EC4A57EF7B6A}" presName="diagram" presStyleCnt="0">
        <dgm:presLayoutVars>
          <dgm:dir/>
          <dgm:resizeHandles val="exact"/>
        </dgm:presLayoutVars>
      </dgm:prSet>
      <dgm:spPr/>
    </dgm:pt>
    <dgm:pt modelId="{CF3A5AB2-93D8-441A-ABC3-A4BB15541416}" type="pres">
      <dgm:prSet presAssocID="{1C33DB66-3AFC-4418-B5B2-83B7D88900F3}" presName="node" presStyleLbl="node1" presStyleIdx="0" presStyleCnt="6" custLinFactNeighborX="-80283" custLinFactNeighborY="-5854">
        <dgm:presLayoutVars>
          <dgm:bulletEnabled val="1"/>
        </dgm:presLayoutVars>
      </dgm:prSet>
      <dgm:spPr/>
    </dgm:pt>
    <dgm:pt modelId="{C142021B-C37F-433E-B0FA-AEC28EE45539}" type="pres">
      <dgm:prSet presAssocID="{27A6E358-A6DA-4381-8E23-B2A636D3DE7F}" presName="sibTrans" presStyleCnt="0"/>
      <dgm:spPr/>
    </dgm:pt>
    <dgm:pt modelId="{3FBEDD2D-EB76-4976-8AD8-F6908AA36955}" type="pres">
      <dgm:prSet presAssocID="{38FEC9CC-3B24-4DA5-8D0C-91DAEE6A020B}" presName="node" presStyleLbl="node1" presStyleIdx="1" presStyleCnt="6">
        <dgm:presLayoutVars>
          <dgm:bulletEnabled val="1"/>
        </dgm:presLayoutVars>
      </dgm:prSet>
      <dgm:spPr/>
    </dgm:pt>
    <dgm:pt modelId="{FF86647F-646D-4659-B70B-FE2FC1A1A94E}" type="pres">
      <dgm:prSet presAssocID="{E050FF34-99A6-4EA8-9A5B-015192E91659}" presName="sibTrans" presStyleCnt="0"/>
      <dgm:spPr/>
    </dgm:pt>
    <dgm:pt modelId="{12330FE2-5D94-4C8B-B75E-05B5248103E6}" type="pres">
      <dgm:prSet presAssocID="{3C87DDFF-6702-4862-9E92-B8EAA8D4AF97}" presName="node" presStyleLbl="node1" presStyleIdx="2" presStyleCnt="6">
        <dgm:presLayoutVars>
          <dgm:bulletEnabled val="1"/>
        </dgm:presLayoutVars>
      </dgm:prSet>
      <dgm:spPr/>
    </dgm:pt>
    <dgm:pt modelId="{8CC7EB91-C28B-4187-8C02-35B84D37C07E}" type="pres">
      <dgm:prSet presAssocID="{5E31C5BF-FDFB-4C16-854C-F42AF38E88AA}" presName="sibTrans" presStyleCnt="0"/>
      <dgm:spPr/>
    </dgm:pt>
    <dgm:pt modelId="{A066372B-47D0-4675-87E9-91F4ABE43254}" type="pres">
      <dgm:prSet presAssocID="{6AE22347-9589-461C-951E-4AC22CEF4C62}" presName="node" presStyleLbl="node1" presStyleIdx="3" presStyleCnt="6">
        <dgm:presLayoutVars>
          <dgm:bulletEnabled val="1"/>
        </dgm:presLayoutVars>
      </dgm:prSet>
      <dgm:spPr/>
    </dgm:pt>
    <dgm:pt modelId="{CDC9D62A-2B47-48A2-BD6D-5284B4757E33}" type="pres">
      <dgm:prSet presAssocID="{D12941DC-FB46-40C5-9631-1C1349F95049}" presName="sibTrans" presStyleCnt="0"/>
      <dgm:spPr/>
    </dgm:pt>
    <dgm:pt modelId="{5E44E6B6-9F86-464A-AA9E-6EFA6407BC91}" type="pres">
      <dgm:prSet presAssocID="{C2A4B3C6-B63B-4362-87E3-5AF7A7108398}" presName="node" presStyleLbl="node1" presStyleIdx="4" presStyleCnt="6">
        <dgm:presLayoutVars>
          <dgm:bulletEnabled val="1"/>
        </dgm:presLayoutVars>
      </dgm:prSet>
      <dgm:spPr/>
    </dgm:pt>
    <dgm:pt modelId="{85EADFBC-752F-4AC0-BACF-27418DBBF893}" type="pres">
      <dgm:prSet presAssocID="{3AB311AB-C579-490A-93A6-D46F1351023C}" presName="sibTrans" presStyleCnt="0"/>
      <dgm:spPr/>
    </dgm:pt>
    <dgm:pt modelId="{9F475A5A-84F7-4469-BC42-08E348873EDA}" type="pres">
      <dgm:prSet presAssocID="{007712AA-B3BC-4070-B8DA-C60DD197DE0F}" presName="node" presStyleLbl="node1" presStyleIdx="5" presStyleCnt="6">
        <dgm:presLayoutVars>
          <dgm:bulletEnabled val="1"/>
        </dgm:presLayoutVars>
      </dgm:prSet>
      <dgm:spPr/>
    </dgm:pt>
  </dgm:ptLst>
  <dgm:cxnLst>
    <dgm:cxn modelId="{55D4E02C-B639-4828-9D3F-1FB8B4165D89}" srcId="{E46ABCAE-894F-45B2-A376-EC4A57EF7B6A}" destId="{007712AA-B3BC-4070-B8DA-C60DD197DE0F}" srcOrd="5" destOrd="0" parTransId="{2F5DFCC9-4F3B-4009-A1C6-BBD0C0090EFB}" sibTransId="{93BB5F5E-92A9-47E3-BDD0-B0342C29B71C}"/>
    <dgm:cxn modelId="{EF955270-B2BE-4A46-AFB4-AC5316A3489D}" srcId="{E46ABCAE-894F-45B2-A376-EC4A57EF7B6A}" destId="{38FEC9CC-3B24-4DA5-8D0C-91DAEE6A020B}" srcOrd="1" destOrd="0" parTransId="{D5C234DE-5B2E-4A11-B3F9-9C962D0025B1}" sibTransId="{E050FF34-99A6-4EA8-9A5B-015192E91659}"/>
    <dgm:cxn modelId="{492E6475-10A1-43E1-BC34-2783F7A7268C}" type="presOf" srcId="{E46ABCAE-894F-45B2-A376-EC4A57EF7B6A}" destId="{4701ABD5-BAAA-4D5B-BA55-4D46ED08C11B}" srcOrd="0" destOrd="0" presId="urn:microsoft.com/office/officeart/2005/8/layout/default"/>
    <dgm:cxn modelId="{3A3765A2-1550-470E-B11D-BC8E74ABFDF9}" type="presOf" srcId="{6AE22347-9589-461C-951E-4AC22CEF4C62}" destId="{A066372B-47D0-4675-87E9-91F4ABE43254}" srcOrd="0" destOrd="0" presId="urn:microsoft.com/office/officeart/2005/8/layout/default"/>
    <dgm:cxn modelId="{0495F8A6-9117-459A-AB3A-B545AF812B50}" type="presOf" srcId="{1C33DB66-3AFC-4418-B5B2-83B7D88900F3}" destId="{CF3A5AB2-93D8-441A-ABC3-A4BB15541416}" srcOrd="0" destOrd="0" presId="urn:microsoft.com/office/officeart/2005/8/layout/default"/>
    <dgm:cxn modelId="{1D6830A7-26B6-4D0E-BED6-3AE8D86D44B3}" srcId="{E46ABCAE-894F-45B2-A376-EC4A57EF7B6A}" destId="{3C87DDFF-6702-4862-9E92-B8EAA8D4AF97}" srcOrd="2" destOrd="0" parTransId="{4BDF9DFE-9A24-4063-A113-354877C72589}" sibTransId="{5E31C5BF-FDFB-4C16-854C-F42AF38E88AA}"/>
    <dgm:cxn modelId="{8DD5E4B1-B6E9-459B-9521-0C6D5FAD107C}" type="presOf" srcId="{007712AA-B3BC-4070-B8DA-C60DD197DE0F}" destId="{9F475A5A-84F7-4469-BC42-08E348873EDA}" srcOrd="0" destOrd="0" presId="urn:microsoft.com/office/officeart/2005/8/layout/default"/>
    <dgm:cxn modelId="{465B6DB7-CA75-4BE4-8A2D-6E80AEEB41BF}" srcId="{E46ABCAE-894F-45B2-A376-EC4A57EF7B6A}" destId="{1C33DB66-3AFC-4418-B5B2-83B7D88900F3}" srcOrd="0" destOrd="0" parTransId="{85FBE36D-5443-427D-AB1C-ED46729E0A89}" sibTransId="{27A6E358-A6DA-4381-8E23-B2A636D3DE7F}"/>
    <dgm:cxn modelId="{259315C5-6EC3-407E-B11C-99C6B254F76F}" srcId="{E46ABCAE-894F-45B2-A376-EC4A57EF7B6A}" destId="{C2A4B3C6-B63B-4362-87E3-5AF7A7108398}" srcOrd="4" destOrd="0" parTransId="{42CF80E9-407B-45A3-B621-717890EC109D}" sibTransId="{3AB311AB-C579-490A-93A6-D46F1351023C}"/>
    <dgm:cxn modelId="{829C60CC-C693-4BE2-857F-58E280FF0CF4}" srcId="{E46ABCAE-894F-45B2-A376-EC4A57EF7B6A}" destId="{6AE22347-9589-461C-951E-4AC22CEF4C62}" srcOrd="3" destOrd="0" parTransId="{219E7F39-1FB2-4027-B1AC-995F7EE5EBD9}" sibTransId="{D12941DC-FB46-40C5-9631-1C1349F95049}"/>
    <dgm:cxn modelId="{57E200DF-FFC3-43C2-97C9-0037B8EF672F}" type="presOf" srcId="{C2A4B3C6-B63B-4362-87E3-5AF7A7108398}" destId="{5E44E6B6-9F86-464A-AA9E-6EFA6407BC91}" srcOrd="0" destOrd="0" presId="urn:microsoft.com/office/officeart/2005/8/layout/default"/>
    <dgm:cxn modelId="{55B03AEE-EC80-4969-B805-C41FDCE87770}" type="presOf" srcId="{38FEC9CC-3B24-4DA5-8D0C-91DAEE6A020B}" destId="{3FBEDD2D-EB76-4976-8AD8-F6908AA36955}" srcOrd="0" destOrd="0" presId="urn:microsoft.com/office/officeart/2005/8/layout/default"/>
    <dgm:cxn modelId="{CBE1CBFB-FCC8-4337-ACDB-993125422CB2}" type="presOf" srcId="{3C87DDFF-6702-4862-9E92-B8EAA8D4AF97}" destId="{12330FE2-5D94-4C8B-B75E-05B5248103E6}" srcOrd="0" destOrd="0" presId="urn:microsoft.com/office/officeart/2005/8/layout/default"/>
    <dgm:cxn modelId="{D71E0C8B-C64B-48CC-BC17-1E4694791A9A}" type="presParOf" srcId="{4701ABD5-BAAA-4D5B-BA55-4D46ED08C11B}" destId="{CF3A5AB2-93D8-441A-ABC3-A4BB15541416}" srcOrd="0" destOrd="0" presId="urn:microsoft.com/office/officeart/2005/8/layout/default"/>
    <dgm:cxn modelId="{ABA03A8A-1798-4519-87F7-BF3591EA8E09}" type="presParOf" srcId="{4701ABD5-BAAA-4D5B-BA55-4D46ED08C11B}" destId="{C142021B-C37F-433E-B0FA-AEC28EE45539}" srcOrd="1" destOrd="0" presId="urn:microsoft.com/office/officeart/2005/8/layout/default"/>
    <dgm:cxn modelId="{BDD1F08F-926D-4D2F-96DB-75DC76DBA459}" type="presParOf" srcId="{4701ABD5-BAAA-4D5B-BA55-4D46ED08C11B}" destId="{3FBEDD2D-EB76-4976-8AD8-F6908AA36955}" srcOrd="2" destOrd="0" presId="urn:microsoft.com/office/officeart/2005/8/layout/default"/>
    <dgm:cxn modelId="{D03B0D00-A2F0-49F3-88C6-387588459248}" type="presParOf" srcId="{4701ABD5-BAAA-4D5B-BA55-4D46ED08C11B}" destId="{FF86647F-646D-4659-B70B-FE2FC1A1A94E}" srcOrd="3" destOrd="0" presId="urn:microsoft.com/office/officeart/2005/8/layout/default"/>
    <dgm:cxn modelId="{A907DF5B-8514-4237-AF63-A77DA218107C}" type="presParOf" srcId="{4701ABD5-BAAA-4D5B-BA55-4D46ED08C11B}" destId="{12330FE2-5D94-4C8B-B75E-05B5248103E6}" srcOrd="4" destOrd="0" presId="urn:microsoft.com/office/officeart/2005/8/layout/default"/>
    <dgm:cxn modelId="{207857C8-D88D-425E-8A07-F6EDAE8F7C55}" type="presParOf" srcId="{4701ABD5-BAAA-4D5B-BA55-4D46ED08C11B}" destId="{8CC7EB91-C28B-4187-8C02-35B84D37C07E}" srcOrd="5" destOrd="0" presId="urn:microsoft.com/office/officeart/2005/8/layout/default"/>
    <dgm:cxn modelId="{007AFDA1-1886-42E9-B3A5-EE61191672EB}" type="presParOf" srcId="{4701ABD5-BAAA-4D5B-BA55-4D46ED08C11B}" destId="{A066372B-47D0-4675-87E9-91F4ABE43254}" srcOrd="6" destOrd="0" presId="urn:microsoft.com/office/officeart/2005/8/layout/default"/>
    <dgm:cxn modelId="{96677F3A-2554-48BB-83F8-0550DD0CACA2}" type="presParOf" srcId="{4701ABD5-BAAA-4D5B-BA55-4D46ED08C11B}" destId="{CDC9D62A-2B47-48A2-BD6D-5284B4757E33}" srcOrd="7" destOrd="0" presId="urn:microsoft.com/office/officeart/2005/8/layout/default"/>
    <dgm:cxn modelId="{4F4304A6-D0C2-42E7-9B15-412FC855D255}" type="presParOf" srcId="{4701ABD5-BAAA-4D5B-BA55-4D46ED08C11B}" destId="{5E44E6B6-9F86-464A-AA9E-6EFA6407BC91}" srcOrd="8" destOrd="0" presId="urn:microsoft.com/office/officeart/2005/8/layout/default"/>
    <dgm:cxn modelId="{38EE2436-E4B3-4267-A3F8-9E6C9C8F5A5B}" type="presParOf" srcId="{4701ABD5-BAAA-4D5B-BA55-4D46ED08C11B}" destId="{85EADFBC-752F-4AC0-BACF-27418DBBF893}" srcOrd="9" destOrd="0" presId="urn:microsoft.com/office/officeart/2005/8/layout/default"/>
    <dgm:cxn modelId="{FD39CFD2-38BA-4363-A4E5-E433C54AB2C1}" type="presParOf" srcId="{4701ABD5-BAAA-4D5B-BA55-4D46ED08C11B}" destId="{9F475A5A-84F7-4469-BC42-08E348873ED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3A5AB2-93D8-441A-ABC3-A4BB15541416}">
      <dsp:nvSpPr>
        <dsp:cNvPr id="0" name=""/>
        <dsp:cNvSpPr/>
      </dsp:nvSpPr>
      <dsp:spPr>
        <a:xfrm>
          <a:off x="0" y="454526"/>
          <a:ext cx="2857499" cy="1714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Защищает от солнечного и космического излучения</a:t>
          </a:r>
        </a:p>
      </dsp:txBody>
      <dsp:txXfrm>
        <a:off x="0" y="454526"/>
        <a:ext cx="2857499" cy="1714500"/>
      </dsp:txXfrm>
    </dsp:sp>
    <dsp:sp modelId="{3FBEDD2D-EB76-4976-8AD8-F6908AA36955}">
      <dsp:nvSpPr>
        <dsp:cNvPr id="0" name=""/>
        <dsp:cNvSpPr/>
      </dsp:nvSpPr>
      <dsp:spPr>
        <a:xfrm>
          <a:off x="3143250" y="554892"/>
          <a:ext cx="2857499" cy="1714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Условие существования живых организмов</a:t>
          </a:r>
        </a:p>
      </dsp:txBody>
      <dsp:txXfrm>
        <a:off x="3143250" y="554892"/>
        <a:ext cx="2857499" cy="1714500"/>
      </dsp:txXfrm>
    </dsp:sp>
    <dsp:sp modelId="{12330FE2-5D94-4C8B-B75E-05B5248103E6}">
      <dsp:nvSpPr>
        <dsp:cNvPr id="0" name=""/>
        <dsp:cNvSpPr/>
      </dsp:nvSpPr>
      <dsp:spPr>
        <a:xfrm>
          <a:off x="6286500" y="554892"/>
          <a:ext cx="2857499" cy="1714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Защищает поверхности Земли от перегрева днём и переохлаждения ночью</a:t>
          </a:r>
        </a:p>
      </dsp:txBody>
      <dsp:txXfrm>
        <a:off x="6286500" y="554892"/>
        <a:ext cx="2857499" cy="1714500"/>
      </dsp:txXfrm>
    </dsp:sp>
    <dsp:sp modelId="{A066372B-47D0-4675-87E9-91F4ABE43254}">
      <dsp:nvSpPr>
        <dsp:cNvPr id="0" name=""/>
        <dsp:cNvSpPr/>
      </dsp:nvSpPr>
      <dsp:spPr>
        <a:xfrm>
          <a:off x="0" y="2555143"/>
          <a:ext cx="2857499" cy="1714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Условие образования звука, ветров, осадков </a:t>
          </a:r>
        </a:p>
      </dsp:txBody>
      <dsp:txXfrm>
        <a:off x="0" y="2555143"/>
        <a:ext cx="2857499" cy="1714500"/>
      </dsp:txXfrm>
    </dsp:sp>
    <dsp:sp modelId="{5E44E6B6-9F86-464A-AA9E-6EFA6407BC91}">
      <dsp:nvSpPr>
        <dsp:cNvPr id="0" name=""/>
        <dsp:cNvSpPr/>
      </dsp:nvSpPr>
      <dsp:spPr>
        <a:xfrm>
          <a:off x="3143250" y="2555142"/>
          <a:ext cx="2857499" cy="1714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Защита от метеоритов</a:t>
          </a:r>
        </a:p>
      </dsp:txBody>
      <dsp:txXfrm>
        <a:off x="3143250" y="2555142"/>
        <a:ext cx="2857499" cy="1714500"/>
      </dsp:txXfrm>
    </dsp:sp>
    <dsp:sp modelId="{9F475A5A-84F7-4469-BC42-08E348873EDA}">
      <dsp:nvSpPr>
        <dsp:cNvPr id="0" name=""/>
        <dsp:cNvSpPr/>
      </dsp:nvSpPr>
      <dsp:spPr>
        <a:xfrm>
          <a:off x="6286500" y="2555142"/>
          <a:ext cx="2857499" cy="1714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rPr>
            <a:t>Возможность выветривания горных пород</a:t>
          </a:r>
        </a:p>
      </dsp:txBody>
      <dsp:txXfrm>
        <a:off x="6286500" y="2555142"/>
        <a:ext cx="2857499" cy="1714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0.39831</cdr:x>
      <cdr:y>0.42539</cdr:y>
    </cdr:from>
    <cdr:to>
      <cdr:x>0.50592</cdr:x>
      <cdr:y>0.60459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84376" y="21706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C0A2B5-C96A-434D-BDD4-C4BD055AD45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0661-BF35-4EA6-BFC3-69E33B2F2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29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0661-BF35-4EA6-BFC3-69E33B2F266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46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656E-21F9-44E1-A187-DEB4FCC6AD47}" type="datetime1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6D613-B880-4333-9EE5-0276E7E9B080}" type="datetime1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F8D6-0192-4C6E-81BD-F66C4AB46845}" type="datetime1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D1E0-5AAB-44FB-B7AC-1684248600CA}" type="datetime1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F30D-ECD6-426D-A320-5E7A24D311CC}" type="datetime1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EC7E-D705-4F9A-9D48-C890E8799104}" type="datetime1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D8321-FC7A-42F4-9959-8AE8CB3812A9}" type="datetime1">
              <a:rPr lang="ru-RU" smtClean="0"/>
              <a:t>02.11.2018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D34D-DAFE-446F-AC01-AE7BDE212D28}" type="datetime1">
              <a:rPr lang="ru-RU" smtClean="0"/>
              <a:t>02.11.2018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95242-7888-4432-B95E-CD5ECF7450A6}" type="datetime1">
              <a:rPr lang="ru-RU" smtClean="0"/>
              <a:t>02.11.2018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0A6E-2EA3-4EFE-948F-6720A3FC3820}" type="datetime1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313F-6FCA-48A7-8405-F186746DC212}" type="datetime1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44B8B5-8814-483D-AF81-F2C64DC7A8CB}" type="datetime1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954" y="1434256"/>
            <a:ext cx="914495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Из чего состоит атмосфера и как она устроена</a:t>
            </a:r>
          </a:p>
          <a:p>
            <a:pPr algn="ctr"/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7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4544" y="404664"/>
            <a:ext cx="8639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Цель урока: изучить состав, значение и строение атмосферы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412776"/>
            <a:ext cx="2765501" cy="65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План изучения: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116274"/>
            <a:ext cx="4195379" cy="65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800" dirty="0"/>
              <a:t>Что такое атмосфера?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913476"/>
            <a:ext cx="4055919" cy="65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2. Из чего она состоит?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717032"/>
            <a:ext cx="5541902" cy="65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3. Каково значение атмосферы?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437112"/>
            <a:ext cx="417133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4. Строение атмосферы</a:t>
            </a:r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827584" y="2276872"/>
            <a:ext cx="3695879" cy="49894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sp>
        <p:nvSpPr>
          <p:cNvPr id="14" name="Управляющая кнопка: настраиваемая 13">
            <a:hlinkClick r:id="rId2" action="ppaction://hlinksldjump" highlightClick="1"/>
          </p:cNvPr>
          <p:cNvSpPr/>
          <p:nvPr/>
        </p:nvSpPr>
        <p:spPr>
          <a:xfrm>
            <a:off x="827584" y="3140968"/>
            <a:ext cx="3695879" cy="43204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настраиваемая 15">
            <a:hlinkClick r:id="rId3" action="ppaction://hlinksldjump" highlightClick="1"/>
          </p:cNvPr>
          <p:cNvSpPr/>
          <p:nvPr/>
        </p:nvSpPr>
        <p:spPr>
          <a:xfrm>
            <a:off x="827584" y="3861048"/>
            <a:ext cx="5181862" cy="515524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настраиваемая 16">
            <a:hlinkClick r:id="rId4" action="ppaction://hlinksldjump" highlightClick="1"/>
          </p:cNvPr>
          <p:cNvSpPr/>
          <p:nvPr/>
        </p:nvSpPr>
        <p:spPr>
          <a:xfrm>
            <a:off x="971600" y="4725144"/>
            <a:ext cx="3691323" cy="504056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844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огласно новым данным, граница космоса проходит на высоте 118 километров. Фото NA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52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092" y="0"/>
            <a:ext cx="91014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Атмосфера – воздушная оболочка Земли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sp>
        <p:nvSpPr>
          <p:cNvPr id="12" name="Управляющая кнопка: возврат 11">
            <a:hlinkClick r:id="rId4" action="ppaction://hlinksldjump" highlightClick="1"/>
          </p:cNvPr>
          <p:cNvSpPr/>
          <p:nvPr/>
        </p:nvSpPr>
        <p:spPr>
          <a:xfrm>
            <a:off x="8172400" y="6021288"/>
            <a:ext cx="708961" cy="53836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8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931884" y="332656"/>
            <a:ext cx="2504212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1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03648" y="116632"/>
            <a:ext cx="64828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атмосферы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74382339"/>
              </p:ext>
            </p:extLst>
          </p:nvPr>
        </p:nvGraphicFramePr>
        <p:xfrm>
          <a:off x="323528" y="1186326"/>
          <a:ext cx="8496944" cy="5102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172400" y="6021288"/>
            <a:ext cx="708961" cy="53836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35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2" tmFilter="0, 0; 0.125,0.2665; 0.25,0.4; 0.375,0.465; 0.5,0.5;  0.625,0.535; 0.75,0.6; 0.875,0.7335; 1,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">
                                          <p:stCondLst>
                                            <p:cond delay="16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" decel="50000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60053" y="116632"/>
            <a:ext cx="7412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Значение атмосферы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54417289"/>
              </p:ext>
            </p:extLst>
          </p:nvPr>
        </p:nvGraphicFramePr>
        <p:xfrm>
          <a:off x="0" y="1196752"/>
          <a:ext cx="91440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Управляющая кнопка: возврат 7">
            <a:hlinkClick r:id="rId7" action="ppaction://hlinksldjump" highlightClick="1"/>
          </p:cNvPr>
          <p:cNvSpPr/>
          <p:nvPr/>
        </p:nvSpPr>
        <p:spPr>
          <a:xfrm>
            <a:off x="8172400" y="6021288"/>
            <a:ext cx="708961" cy="53836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78330" y="116632"/>
            <a:ext cx="91868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Строение атмосферы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626606"/>
              </p:ext>
            </p:extLst>
          </p:nvPr>
        </p:nvGraphicFramePr>
        <p:xfrm>
          <a:off x="626655" y="1988840"/>
          <a:ext cx="7776864" cy="4176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Слой атмосферы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Высота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Особенности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тропосфера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стратосфера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верхние</a:t>
                      </a:r>
                      <a:r>
                        <a:rPr lang="ru-RU" b="1" baseline="0" dirty="0"/>
                        <a:t> слои атмосферы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1126485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Задание: используя текст учебника и рис.106 учебника, заполните таблицу</a:t>
            </a: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409895" y="6309320"/>
            <a:ext cx="554593" cy="4475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53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493881"/>
              </p:ext>
            </p:extLst>
          </p:nvPr>
        </p:nvGraphicFramePr>
        <p:xfrm>
          <a:off x="251520" y="620688"/>
          <a:ext cx="8568951" cy="52974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6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4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48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8142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Слой атмосферы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Высота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Особенности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8142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тропосфера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8-18 км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/>
                        <a:t>находится 4/5 атмосферного воздуха; температура уменьшается с высотой; содержится почти весь водяной пар; образуются</a:t>
                      </a:r>
                      <a:r>
                        <a:rPr lang="ru-RU" b="1" baseline="0" dirty="0"/>
                        <a:t> облака, выпадают осадки, дует ветер</a:t>
                      </a:r>
                      <a:endParaRPr lang="ru-RU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8142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стратосфера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до 55 км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/>
                        <a:t>воздух разреженный; , почти нет облаков, мало водяного пара; температура растет с высотой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8142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верхние</a:t>
                      </a:r>
                      <a:r>
                        <a:rPr lang="ru-RU" b="1" baseline="0" dirty="0"/>
                        <a:t> слои атмосферы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до 1000 км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/>
                        <a:t>постепенно переходят в безвоздушное пространство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409895" y="6309320"/>
            <a:ext cx="554593" cy="4475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65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0596" y="260648"/>
            <a:ext cx="52084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ПОВТОРИМ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0398" y="1556792"/>
            <a:ext cx="827806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тест: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Доля кислорода в атмосфере составляет: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21%        Б. 78%      В. 1%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Слой из какого газа защищает Землю от солнечного излучения: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водород          Б. углекислый газ       В. озон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Слой атмосферы, в котором содержится весь кислород: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стратосфера   Б. тропосфера    В. верхние слои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Какое утверждение об изменении температуры в стратосфере является верным: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с высотой повышается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с высотой понижается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не изменяется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Верхнюю границу атмосферы условно проводят на высоте: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300 км      Б. 1000 км       В. 30000 км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409895" y="6309320"/>
            <a:ext cx="554593" cy="4475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18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60A1CEFD-7071-45D0-BF60-64D905FAA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7A5EB2F-26F2-4D22-83F4-E44CAA08ACB7}"/>
              </a:ext>
            </a:extLst>
          </p:cNvPr>
          <p:cNvSpPr/>
          <p:nvPr/>
        </p:nvSpPr>
        <p:spPr>
          <a:xfrm>
            <a:off x="1298690" y="335276"/>
            <a:ext cx="608852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Проверь себя!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4C5108-02EA-49B8-9D75-52AECE5A39B5}"/>
              </a:ext>
            </a:extLst>
          </p:cNvPr>
          <p:cNvSpPr txBox="1"/>
          <p:nvPr/>
        </p:nvSpPr>
        <p:spPr>
          <a:xfrm>
            <a:off x="827584" y="1663475"/>
            <a:ext cx="1792478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1. А </a:t>
            </a:r>
          </a:p>
          <a:p>
            <a:r>
              <a:rPr lang="ru-RU" sz="6000" dirty="0"/>
              <a:t>2. В </a:t>
            </a:r>
          </a:p>
          <a:p>
            <a:r>
              <a:rPr lang="ru-RU" sz="6000" dirty="0"/>
              <a:t>3. Б</a:t>
            </a:r>
          </a:p>
          <a:p>
            <a:r>
              <a:rPr lang="ru-RU" sz="6000" dirty="0"/>
              <a:t>4. А</a:t>
            </a:r>
          </a:p>
          <a:p>
            <a:r>
              <a:rPr lang="ru-RU" sz="6000" dirty="0"/>
              <a:t>5. Б</a:t>
            </a:r>
          </a:p>
        </p:txBody>
      </p:sp>
      <p:sp>
        <p:nvSpPr>
          <p:cNvPr id="5" name="Управляющая кнопка: домой 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B3D91C39-233E-48FD-AD8B-F4C590482215}"/>
              </a:ext>
            </a:extLst>
          </p:cNvPr>
          <p:cNvSpPr/>
          <p:nvPr/>
        </p:nvSpPr>
        <p:spPr>
          <a:xfrm>
            <a:off x="8172400" y="6038440"/>
            <a:ext cx="665224" cy="52120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4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117</TotalTime>
  <Words>314</Words>
  <Application>Microsoft Office PowerPoint</Application>
  <PresentationFormat>Экран (4:3)</PresentationFormat>
  <Paragraphs>67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 Мариничева</cp:lastModifiedBy>
  <cp:revision>18</cp:revision>
  <dcterms:created xsi:type="dcterms:W3CDTF">2015-03-14T13:51:58Z</dcterms:created>
  <dcterms:modified xsi:type="dcterms:W3CDTF">2018-11-02T10:48:21Z</dcterms:modified>
</cp:coreProperties>
</file>