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81" r:id="rId2"/>
    <p:sldId id="308" r:id="rId3"/>
    <p:sldId id="302" r:id="rId4"/>
    <p:sldId id="299" r:id="rId5"/>
    <p:sldId id="303" r:id="rId6"/>
    <p:sldId id="285" r:id="rId7"/>
    <p:sldId id="328" r:id="rId8"/>
    <p:sldId id="336" r:id="rId9"/>
    <p:sldId id="340" r:id="rId10"/>
    <p:sldId id="327" r:id="rId11"/>
    <p:sldId id="330" r:id="rId12"/>
    <p:sldId id="341" r:id="rId13"/>
    <p:sldId id="293" r:id="rId14"/>
    <p:sldId id="337" r:id="rId15"/>
    <p:sldId id="338" r:id="rId16"/>
    <p:sldId id="331" r:id="rId17"/>
    <p:sldId id="332" r:id="rId18"/>
    <p:sldId id="333" r:id="rId19"/>
    <p:sldId id="326" r:id="rId20"/>
    <p:sldId id="339" r:id="rId21"/>
    <p:sldId id="310" r:id="rId22"/>
    <p:sldId id="323" r:id="rId23"/>
    <p:sldId id="329" r:id="rId24"/>
    <p:sldId id="342" r:id="rId25"/>
    <p:sldId id="343" r:id="rId26"/>
    <p:sldId id="344" r:id="rId27"/>
    <p:sldId id="345" r:id="rId28"/>
    <p:sldId id="346" r:id="rId29"/>
    <p:sldId id="347" r:id="rId30"/>
    <p:sldId id="292" r:id="rId31"/>
    <p:sldId id="322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9CD1-8287-4AB0-847A-7A32C89CBE22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C9C6-3FAD-45D0-9B62-D52314B89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3D01-0F6D-4215-96D7-FF4481B6BC86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EDED-843C-43BF-85E0-AE05797B4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BCEC-0901-4EBF-B522-413B6F702FDE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4F84-5F7E-440E-B7B3-011386345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DB33-090F-4808-98A0-0C431679138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60796-603F-435E-8A06-0A5444548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18C8-18AF-4241-AA55-DFBA37CFD4DF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7822A-26D0-4117-8F22-0D9BA629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371A8-46BD-444F-8B01-1EA4E630ED78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6E05-1A8B-4E1D-A9E9-99D27A793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5229-FDDE-4C99-9CA3-61E6F0207373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EE845-A3D1-4E2B-9583-D98DF42DE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44DE7-4E18-41F6-BD8D-8A2F879C887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4BAED-830A-47EE-A480-9BD7C3064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33B8-194A-4020-AE20-9E4EACE1709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3CBDE-A56A-4BB5-86B9-68E297406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C087B-B8B8-4BA7-8864-7F94676A75FC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8A1D0-06A4-4E25-8372-6342AA158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75A5-9B6B-4D30-9ED3-5DD52BA23754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72641-3380-44E0-8E26-7967BFF6D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3A531FF6-1D81-4C4E-89B1-4E08285BFFE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7410A67-B6D2-4059-A926-4D922DC86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65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14291"/>
            <a:ext cx="7772400" cy="1285883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Центр развития ребенка – детский сад №23 «Сказка»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1785926"/>
            <a:ext cx="6400800" cy="3852874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Проект</a:t>
            </a:r>
          </a:p>
          <a:p>
            <a:r>
              <a:rPr lang="ru-RU" sz="4000" b="1" i="1" dirty="0" smtClean="0">
                <a:solidFill>
                  <a:srgbClr val="C00000"/>
                </a:solidFill>
              </a:rPr>
              <a:t>«Дары осени»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средняя группа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 Автор проекта: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воспитатель средней группы №7  </a:t>
            </a:r>
          </a:p>
          <a:p>
            <a:pPr algn="r"/>
            <a:r>
              <a:rPr lang="ru-RU" sz="2000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sz="2000" b="1" i="1" dirty="0" smtClean="0">
                <a:solidFill>
                  <a:srgbClr val="002060"/>
                </a:solidFill>
              </a:rPr>
              <a:t> Е.В.</a:t>
            </a:r>
          </a:p>
          <a:p>
            <a:endParaRPr lang="ru-RU" dirty="0"/>
          </a:p>
        </p:txBody>
      </p:sp>
      <p:pic>
        <p:nvPicPr>
          <p:cNvPr id="7" name="Рисунок 6" descr="ÐÐ°ÑÑÐ¸Ð½ÐºÐ¸ Ð¿Ð¾ Ð·Ð°Ð¿ÑÐ¾ÑÑ ÐºÐ°ÑÑÐ¸Ð½ÐºÐ¸ ÑÑÑÐºÑÐ¾Ð² Ð¸ Ð¾Ð²Ð¾ÑÐµÐ¹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071942"/>
            <a:ext cx="3463969" cy="221457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 descr="ÐÐ°ÑÑÐ¸Ð½ÐºÐ¸ Ð¿Ð¾ Ð·Ð°Ð¿ÑÐ¾ÑÑ ÐºÐ°ÑÑÐ¸Ð½ÐºÐ¸ Ð³ÑÐ¸Ð±Ð¾Ð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643050"/>
            <a:ext cx="1796846" cy="200026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НОД рисование «Синие сливы» (художественно-эстетическое развитие)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/>
              </a:rPr>
              <a:t>- знакомить детей с натюрмортом;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/>
              </a:rPr>
              <a:t>- учить рисовать красками предметы круглой и овальной формы;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/>
              </a:rPr>
              <a:t>- развивать способности передавать характерные особенности художественного образа.</a:t>
            </a:r>
            <a:endParaRPr lang="ru-RU" sz="2000" b="1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Рисунок 3" descr="C:\Users\Сумакова Елена\Desktop\все к проекту Дары осени\20181016_09094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5752" y="3178969"/>
            <a:ext cx="378621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все к проекту Дары осени\20181016_09293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821769" y="3178967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все к проекту Дары осени\20181016_09490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679290" y="3250406"/>
            <a:ext cx="38576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все к проекту Дары осени\20181017_13185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457203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все к проекту Дары осени\20181017_14092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714876" y="3214685"/>
            <a:ext cx="4214840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все к проекту Дары осени\20181017_1412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143248"/>
            <a:ext cx="450059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все к проекту Дары осени\20181017_14114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285728"/>
            <a:ext cx="4071966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Подвижные игры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928671"/>
            <a:ext cx="3000396" cy="500066"/>
          </a:xfrm>
        </p:spPr>
        <p:txBody>
          <a:bodyPr/>
          <a:lstStyle/>
          <a:p>
            <a:r>
              <a:rPr lang="ru-RU" sz="2000" i="1" dirty="0" smtClean="0">
                <a:solidFill>
                  <a:srgbClr val="C00000"/>
                </a:solidFill>
              </a:rPr>
              <a:t>«У медведя во бору»</a:t>
            </a: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286116" y="928670"/>
            <a:ext cx="5500726" cy="571504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«</a:t>
            </a:r>
            <a:r>
              <a:rPr lang="ru-RU" sz="2000" i="1" dirty="0" err="1" smtClean="0">
                <a:solidFill>
                  <a:srgbClr val="C00000"/>
                </a:solidFill>
              </a:rPr>
              <a:t>Огуречик</a:t>
            </a:r>
            <a:r>
              <a:rPr lang="ru-RU" sz="2000" i="1" dirty="0" smtClean="0">
                <a:solidFill>
                  <a:srgbClr val="C00000"/>
                </a:solidFill>
              </a:rPr>
              <a:t>, </a:t>
            </a:r>
            <a:r>
              <a:rPr lang="ru-RU" sz="2000" i="1" dirty="0" err="1" smtClean="0">
                <a:solidFill>
                  <a:srgbClr val="C00000"/>
                </a:solidFill>
              </a:rPr>
              <a:t>огуречик</a:t>
            </a:r>
            <a:r>
              <a:rPr lang="ru-RU" sz="2000" i="1" dirty="0" smtClean="0">
                <a:solidFill>
                  <a:srgbClr val="C00000"/>
                </a:solidFill>
              </a:rPr>
              <a:t>»       «Осенние листья»</a:t>
            </a:r>
            <a:endParaRPr lang="ru-RU" sz="2000" i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C:\Users\Сумакова Елена\Desktop\все к проекту Дары осени\20181016_082629.jpg"/>
          <p:cNvPicPr>
            <a:picLocks noGrp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536017" y="2393149"/>
            <a:ext cx="42862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16_0823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607241" y="2393167"/>
            <a:ext cx="4286283" cy="307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все к проекту Дары осени\20181022_1034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72116" y="2500322"/>
            <a:ext cx="4286280" cy="28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НОД  Конструирование из природного материала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«Как шишки стали лесными жителями»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(художественное эстетическое развитие)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  <a:effectLst/>
              </a:rPr>
              <a:t>-</a:t>
            </a:r>
            <a:r>
              <a:rPr lang="ru-RU" sz="1900" i="1" dirty="0" smtClean="0">
                <a:solidFill>
                  <a:srgbClr val="002060"/>
                </a:solidFill>
                <a:effectLst/>
              </a:rPr>
              <a:t>знакомить детей с художественным видом конструирования – из природного материала;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900" i="1" dirty="0" smtClean="0">
                <a:solidFill>
                  <a:srgbClr val="002060"/>
                </a:solidFill>
                <a:effectLst/>
              </a:rPr>
              <a:t>- вызвать интерес к обследованию шишек, поиску ассоциативных образов и созданию лесных персонажей по замыслу.</a:t>
            </a:r>
            <a:endParaRPr lang="ru-RU" sz="19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6" name="Рисунок 5" descr="C:\Users\Сумакова Елена\Desktop\все к проекту Дары осени\20181011_15194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285992"/>
            <a:ext cx="785818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НОД рисование «Заготовки на зиму» 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(художественно-эстетическое развитие)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000" i="1" dirty="0" smtClean="0">
                <a:solidFill>
                  <a:srgbClr val="002060"/>
                </a:solidFill>
              </a:rPr>
              <a:t>продолжать учить рисовать красками предметы круглой и овальной формы;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- учить правильно пользоваться изобразительными материалами;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- развивать эстетическое восприятие чувство цвета, формы и композиции;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- развивать способность передавать характерные особенности художественного образа.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C:\Users\Сумакова Елена\Desktop\все к проекту Дары осени\20181023_09335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39198" y="3025222"/>
            <a:ext cx="3835915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23_0933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678891" y="3107529"/>
            <a:ext cx="3857653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23_10533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36412" y="3036091"/>
            <a:ext cx="3929089" cy="285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все к проекту Дары осени\20181023_14535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285884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НОД </a:t>
            </a: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«Собираем семена бархатцев»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(труд в природе)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- приобщать детей у трудовым действиям по сбору семян растений осенью: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- дать понятие «труд в природе»;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-  воспитывать любознательность, любовь к природе.</a:t>
            </a:r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Сумакова Елена\Desktop\все к проекту Дары осени\20181016_1110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2500306"/>
            <a:ext cx="492925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все к проекту Дары осени\20181016_11104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78562" y="2821778"/>
            <a:ext cx="40719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Сюжетно-ролевая игра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«Магазин </a:t>
            </a:r>
            <a:r>
              <a:rPr lang="ru-RU" sz="2800" dirty="0" smtClean="0">
                <a:solidFill>
                  <a:srgbClr val="00B050"/>
                </a:solidFill>
              </a:rPr>
              <a:t>овощей</a:t>
            </a:r>
            <a:r>
              <a:rPr lang="ru-RU" sz="2800" dirty="0" smtClean="0">
                <a:solidFill>
                  <a:srgbClr val="002060"/>
                </a:solidFill>
              </a:rPr>
              <a:t> и </a:t>
            </a:r>
            <a:r>
              <a:rPr lang="ru-RU" sz="2800" dirty="0" smtClean="0">
                <a:solidFill>
                  <a:srgbClr val="FF0000"/>
                </a:solidFill>
              </a:rPr>
              <a:t>фруктов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C:\Users\Сумакова Елена\Desktop\все к проекту Дары осени\20181022_101013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250397" y="3893347"/>
            <a:ext cx="285752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все к проекту Дары осени\20181022_1010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74387" y="3726084"/>
            <a:ext cx="2928958" cy="290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22_10110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65041" y="3821909"/>
            <a:ext cx="292895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22_10074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49998" y="892952"/>
            <a:ext cx="2928959" cy="285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все к проекту Дары осени\20181022_10081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3178959" y="892951"/>
            <a:ext cx="285752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умакова Елена\Desktop\все к проекту Дары осени\20181022_10082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6000759" y="928672"/>
            <a:ext cx="2857521" cy="271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Сюжетно-ролевая игра 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«Готовим обед»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Сумакова Елена\Desktop\все к проекту Дары осени\20181022_1016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3" y="2071679"/>
            <a:ext cx="521497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все к проекту Дары осени\20181022_10204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143371" y="2071679"/>
            <a:ext cx="521497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Пальчиковая  гимнастика 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chemeClr val="accent3">
                    <a:lumMod val="25000"/>
                  </a:schemeClr>
                </a:solidFill>
              </a:rPr>
              <a:t>«Капуста»</a:t>
            </a:r>
            <a:endParaRPr lang="ru-RU" sz="24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7544" cy="4691063"/>
          </a:xfrm>
        </p:spPr>
        <p:txBody>
          <a:bodyPr/>
          <a:lstStyle/>
          <a:p>
            <a:endParaRPr lang="ru-RU" sz="2000" b="1" i="1" dirty="0" smtClean="0">
              <a:solidFill>
                <a:srgbClr val="002060"/>
              </a:solidFill>
              <a:effectLst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Что за скрип?</a:t>
            </a:r>
            <a:br>
              <a:rPr lang="ru-RU" sz="2000" b="1" i="1" dirty="0" smtClean="0">
                <a:solidFill>
                  <a:srgbClr val="002060"/>
                </a:solidFill>
                <a:effectLst/>
              </a:rPr>
            </a:br>
            <a:r>
              <a:rPr lang="ru-RU" sz="2000" b="1" i="1" dirty="0" smtClean="0">
                <a:solidFill>
                  <a:srgbClr val="002060"/>
                </a:solidFill>
                <a:effectLst/>
              </a:rPr>
              <a:t>Что за хруст?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Это что ещё за куст?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Как же быть без хруста,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Если я – </a:t>
            </a:r>
            <a:r>
              <a:rPr lang="ru-RU" sz="2000" b="1" i="1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КАПУСТА!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Мы капусту рубим, рубим!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Мы морковку трем, трем!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Мы капусту солим, солим,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/>
              </a:rPr>
              <a:t>Мы капусту жмем, жмем!</a:t>
            </a:r>
            <a:endParaRPr lang="ru-RU" sz="2000" b="1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5" name="Рисунок 4" descr="C:\Users\Сумакова Елена\Desktop\все к проекту Дары осени\20181015_1136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214290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Сумакова Елена\Desktop\все к проекту Дары осени\20181015_113639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500438"/>
            <a:ext cx="435771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Актуальность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05342"/>
            <a:ext cx="8572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 дарит нам много красивого, вкусного, полезного. Особенно щедра на подарки осень. Сколько вкусных фруктов и овощей созревает у людей в огородах, сколько ярких цветов расцветает в садах. Так же не счесть даров, которые дарит природа, не требуя никаких усилий от человека. Это и ягоды, и грибы, и лекарственные травы. Каждый человек должен любить и беречь природу. А прививать любовь к ней нужно с раннего детства. Дети средней группы имеют недостаточное представление об овощах, фруктах, грибах, ягодах, о том, где они растут, как за ними ухаживать, и их роли в сохранении и укреплении здоровья.</a:t>
            </a:r>
          </a:p>
          <a:p>
            <a:pPr indent="457200" algn="just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Участвуя в проекте "Дары осени", дети получают знания и представление о дарах осени, их свойствах. А так же этот проект направлен на развитие связной речи и творческих способностей. Дети закрепят названия овощей и фруктов, где они растут,  что можно приготовить из овощей, фруктов, ягод и грибов.</a:t>
            </a:r>
          </a:p>
          <a:p>
            <a:pPr indent="457200" algn="just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детей в проекте позволит обогатить знания о сезонных изменениях в природе, представления о том, что растет в огороде, саду, в лесу; развить связную речь, любознательность, творческие способности детей, поисковую деятельность.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655620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Пальчиковая  гимнастика 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chemeClr val="accent3">
                    <a:lumMod val="25000"/>
                  </a:schemeClr>
                </a:solidFill>
              </a:rPr>
              <a:t>«Прогулка в лес»»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071546"/>
            <a:ext cx="5929322" cy="4983179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Кустик ягодок нашли</a:t>
            </a:r>
            <a:r>
              <a:rPr lang="ru-RU" sz="2000" i="1" smtClean="0">
                <a:solidFill>
                  <a:srgbClr val="002060"/>
                </a:solidFill>
              </a:rPr>
              <a:t>,               На </a:t>
            </a:r>
            <a:r>
              <a:rPr lang="ru-RU" sz="2000" i="1" dirty="0" smtClean="0">
                <a:solidFill>
                  <a:srgbClr val="002060"/>
                </a:solidFill>
              </a:rPr>
              <a:t>полянке вот грибок!       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Вот мы ягодки срываем            Белый гриб – боровичок</a:t>
            </a:r>
            <a:r>
              <a:rPr lang="ru-RU" sz="2000" i="1" dirty="0" smtClean="0"/>
              <a:t>!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И в лукошко собираем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071546"/>
            <a:ext cx="2928959" cy="5054617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Раз, два, три, четыре, пять, </a:t>
            </a:r>
          </a:p>
          <a:p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лес идем мы гулять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C:\Users\Сумакова Елена\Desktop\все к проекту Дары осени\20181022_1032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607453" y="2964655"/>
            <a:ext cx="421484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22_10335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464976" y="2964657"/>
            <a:ext cx="421483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все к проекту Дары осени\20181022_103017 - копия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392941" y="2893215"/>
            <a:ext cx="4214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Выставка осенних поделок  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(совместная работа </a:t>
            </a:r>
            <a:r>
              <a:rPr lang="ru-RU" sz="2400" i="1" dirty="0" err="1" smtClean="0">
                <a:solidFill>
                  <a:srgbClr val="002060"/>
                </a:solidFill>
              </a:rPr>
              <a:t>родитель+ребенок</a:t>
            </a:r>
            <a:r>
              <a:rPr lang="ru-RU" sz="2400" i="1" dirty="0" smtClean="0">
                <a:solidFill>
                  <a:srgbClr val="002060"/>
                </a:solidFill>
              </a:rPr>
              <a:t>)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C:\Users\Сумакова Елена\Desktop\все к проекту Дары осени\20181012_07545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000760" y="1214422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12_0758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78562" y="1250144"/>
            <a:ext cx="285752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все к проекту Дары осени\20181012_0756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071942"/>
            <a:ext cx="2786082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умакова Елена\Desktop\все к проекту Дары осени\20181012_07553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4071942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Сумакова Елена\Desktop\все к проекту Дары осени\20181015_11155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3143239" y="4000507"/>
            <a:ext cx="2571767" cy="271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Сумакова Елена\Desktop\все к проекту Дары осени\20181018_12322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28926" y="1214422"/>
            <a:ext cx="30718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все к проекту Дары осени\20181015_11173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2857552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умакова Елена\Desktop\все к проекту Дары осени\20181015_1118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428736"/>
            <a:ext cx="314327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Выставка осенних поделок  </a:t>
            </a: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совместная работа </a:t>
            </a:r>
            <a:r>
              <a:rPr 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родитель+ребенок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C:\Users\Сумакова Елена\Desktop\все к проекту Дары осени\20181016_08115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322230" y="1393018"/>
            <a:ext cx="25717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16_11563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71942"/>
            <a:ext cx="278130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16_11575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6233734" y="4124720"/>
            <a:ext cx="2786058" cy="268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все к проекту Дары осени\20181016_12010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4071942"/>
            <a:ext cx="335758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Выставка осенних поделок  </a:t>
            </a: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(совместная работа </a:t>
            </a:r>
            <a:r>
              <a:rPr lang="ru-RU" sz="2400" i="1" dirty="0" err="1" smtClean="0">
                <a:solidFill>
                  <a:srgbClr val="002060"/>
                </a:solidFill>
              </a:rPr>
              <a:t>родитель+ребенок</a:t>
            </a:r>
            <a:r>
              <a:rPr lang="ru-RU" sz="2400" i="1" dirty="0" smtClean="0">
                <a:solidFill>
                  <a:srgbClr val="002060"/>
                </a:solidFill>
              </a:rPr>
              <a:t>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C:\Users\Сумакова Елена\Desktop\все к проекту Дары осени\20181016_120217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42844" y="1214422"/>
            <a:ext cx="29289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все к проекту Дары осени\20181016_1202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071293" y="1286763"/>
            <a:ext cx="3000396" cy="271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16_12014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106619" y="965291"/>
            <a:ext cx="3071834" cy="328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17_13195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4143381"/>
            <a:ext cx="33401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все к проекту Дары осени\20181017_13430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214282" y="4071942"/>
            <a:ext cx="30003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умакова Елена\Desktop\все к проекту Дары осени\20181016_12015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4143380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Заключительный этап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Праздник «</a:t>
            </a:r>
            <a:r>
              <a:rPr lang="ru-RU" sz="2400" dirty="0" err="1" smtClean="0">
                <a:solidFill>
                  <a:srgbClr val="002060"/>
                </a:solidFill>
              </a:rPr>
              <a:t>Домовёнок</a:t>
            </a:r>
            <a:r>
              <a:rPr lang="ru-RU" sz="2400" dirty="0" smtClean="0">
                <a:solidFill>
                  <a:srgbClr val="002060"/>
                </a:solidFill>
              </a:rPr>
              <a:t> Кузя на осеннем празднике»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«Грибочки»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Сумакова Елена\Desktop\фото праздника\image-0-02-04-373003ada3675541f7cf0a40914986011bc8f60a45fbcfc8e9e3cc74fdfe252a-V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285860"/>
            <a:ext cx="764386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«Ягодки-кокетки»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Сумакова Елена\Desktop\фото праздника\image-0-02-04-95055d4bd48f336f6c2590f8471496a55f3c4316d8291636103a5a705f570200-V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00108"/>
            <a:ext cx="828680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4040188" cy="2357453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chemeClr val="bg1">
                    <a:lumMod val="25000"/>
                  </a:schemeClr>
                </a:solidFill>
              </a:rPr>
              <a:t>«Капуста»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Нарядилась в сто одежек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Сочная капуста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Все одежки без застежек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А одежек - густо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85729"/>
            <a:ext cx="4284693" cy="2428891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chemeClr val="bg1">
                    <a:lumMod val="25000"/>
                  </a:schemeClr>
                </a:solidFill>
              </a:rPr>
              <a:t>«Огурец»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А я – зеленый огурец,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 огородной грядки.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Я пришел на праздник к вам,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Здравствуйте, ребятки!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C:\Users\Сумакова Елена\Desktop\Праздник осени\IMG_20181024_095407.jpg"/>
          <p:cNvPicPr>
            <a:picLocks noGrp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3" y="3000372"/>
            <a:ext cx="450059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Сумакова Елена\Desktop\Праздник осени\IMG_20181024_095330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000372"/>
            <a:ext cx="4325940" cy="345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4040188" cy="1357298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chemeClr val="bg1">
                    <a:lumMod val="25000"/>
                  </a:schemeClr>
                </a:solidFill>
              </a:rPr>
              <a:t>«Лук»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А меня вот все боятся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От меня глаза слезятся.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71934" y="285728"/>
            <a:ext cx="4929221" cy="1889147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«Помидор»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Летом зеленею, 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Осенью краснею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Сочный да круглый,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Вот такой я крупный!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C:\Users\Сумакова Елена\Desktop\фото праздника\image-0-02-04-b8b099b90962505d2fe615ae69866059a1ec4f837bd052cfbf5c918650987627-V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14554"/>
            <a:ext cx="3714776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Users\Сумакова Елена\Desktop\Праздник осени\IMG_20181024_095509.jpg"/>
          <p:cNvPicPr>
            <a:picLocks noGrp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214555"/>
            <a:ext cx="492922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фото праздника\IMG_20181024_10100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Награждение участников конкурса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«Осенний калейдоскоп»</a:t>
            </a:r>
            <a:endParaRPr lang="ru-RU" sz="2800" i="1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Рисунок 3" descr="C:\Users\Сумакова Елена\Desktop\фото праздника\image-0-02-04-10b1d738363f9677d3a305a0e859180fc7f9c4b0b833f696c4d762d82f6fe729-V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285860"/>
            <a:ext cx="4327535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фото праздника\image-0-02-04-a87ab60a831ab96dbf12bcd1a31fbc73e5dcb757b50d1b4597631ace7973a2dd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357298"/>
            <a:ext cx="42862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cs typeface="Arial" pitchFamily="34" charset="0"/>
              </a:rPr>
              <a:t>Цель проекта: </a:t>
            </a:r>
            <a:r>
              <a:rPr lang="ru-RU" sz="2400" i="1" dirty="0" smtClean="0">
                <a:solidFill>
                  <a:srgbClr val="002060"/>
                </a:solidFill>
              </a:rPr>
              <a:t>совершенствование условий для развития познавательных и творческих способностей детей в процессе реализации детско-взрослого образовательного проекта «Дары осени».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cs typeface="Arial" pitchFamily="34" charset="0"/>
              </a:rPr>
              <a:t>Задачи:</a:t>
            </a:r>
            <a:endParaRPr lang="ru-RU" sz="2400" i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- </a:t>
            </a:r>
            <a:r>
              <a:rPr lang="ru-RU" sz="2400" i="1" dirty="0" smtClean="0">
                <a:solidFill>
                  <a:srgbClr val="002060"/>
                </a:solidFill>
              </a:rPr>
              <a:t>формирование у детей интереса к окружающему миру, родной природе;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- расширение представления детей об овощах, фруктах, грибах, ягодах, их полезных свойствах;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- расширение и активизация словаря по теме «Овощи», «Фрукты», «Грибы», «Ягоды»;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- развитие умения детей устанавливать элементарные связи и взаимодействия человека с природой.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- развитие умений детей в продуктивной и других видах детской деятельности;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- развитие семейного творчества и сотрудничества семьи и детского сада;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- воспитывать эмоциональное, положительное отношение к природе, умение видеть прекрасное в осеннее время года.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/>
            </a:r>
            <a:br>
              <a:rPr lang="ru-RU" sz="2400" i="1" dirty="0" smtClean="0">
                <a:solidFill>
                  <a:srgbClr val="002060"/>
                </a:solidFill>
              </a:rPr>
            </a:b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Ожидаемые результаты: 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 дети получили новые знания об овощах и фруктах, ягодах и грибах,  познакомились с осенними изменениями в природе, приобрели навыки в творческой и поисковой деятельности; 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 на основе углубления и обобщения представлений об окружающем, в процессе знакомства с рассказами, стихами, пословицами, загадками осенней тематики, у детей расширился и активизировался речевой запас;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 дети проявляют умения и творческие способности</a:t>
            </a:r>
            <a:r>
              <a:rPr lang="ru-RU" sz="2000" b="1" i="1" dirty="0" smtClean="0"/>
              <a:t> с </a:t>
            </a:r>
            <a:r>
              <a:rPr lang="ru-RU" sz="2000" b="1" i="1" dirty="0" smtClean="0">
                <a:solidFill>
                  <a:srgbClr val="002060"/>
                </a:solidFill>
              </a:rPr>
              <a:t>помощью природно-бросового материала совместно с родителями находить оригинальные решения в создании необычных</a:t>
            </a:r>
            <a:r>
              <a:rPr lang="ru-RU" sz="2400" b="1" i="1" dirty="0" smtClean="0"/>
              <a:t> </a:t>
            </a:r>
            <a:r>
              <a:rPr lang="ru-RU" sz="2000" b="1" i="1" dirty="0" smtClean="0">
                <a:solidFill>
                  <a:srgbClr val="002060"/>
                </a:solidFill>
              </a:rPr>
              <a:t>осенних поделок;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 повысился уровень активности родителей  в участии в проектной деятельности.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Выводы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Внедрение проекта в воспитательно-образовательный процесс помогло обогатить его содержание, обеспечило развитие у детей любознательности, поисковой и творческой активности.</a:t>
            </a: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Сумакова Елена\Desktop\все к проекту Дары осени\20181018_12315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571612"/>
            <a:ext cx="7215238" cy="47149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sz="2200" b="1" i="1" dirty="0" smtClean="0">
                <a:solidFill>
                  <a:srgbClr val="003399"/>
                </a:solidFill>
              </a:rPr>
              <a:t>Участники проекта</a:t>
            </a:r>
          </a:p>
          <a:p>
            <a:pPr algn="just">
              <a:buNone/>
            </a:pPr>
            <a:r>
              <a:rPr lang="ru-RU" sz="2200" i="1" dirty="0" smtClean="0"/>
              <a:t>     </a:t>
            </a:r>
            <a:r>
              <a:rPr lang="ru-RU" sz="2200" i="1" dirty="0" smtClean="0">
                <a:solidFill>
                  <a:srgbClr val="002060"/>
                </a:solidFill>
              </a:rPr>
              <a:t>воспитатель, помощник воспитателя, дети средней группы «Колокольчики», родители (законные представители).</a:t>
            </a:r>
          </a:p>
          <a:p>
            <a:pPr algn="just">
              <a:buNone/>
            </a:pPr>
            <a:r>
              <a:rPr lang="ru-RU" sz="2200" b="1" i="1" dirty="0" smtClean="0">
                <a:solidFill>
                  <a:srgbClr val="002060"/>
                </a:solidFill>
              </a:rPr>
              <a:t>     </a:t>
            </a:r>
            <a:r>
              <a:rPr lang="ru-RU" sz="2200" i="1" dirty="0" smtClean="0">
                <a:solidFill>
                  <a:srgbClr val="002060"/>
                </a:solidFill>
              </a:rPr>
              <a:t>Срок реализации проекта: неделя с 15.10.- 24.10.2018г</a:t>
            </a:r>
            <a:r>
              <a:rPr lang="ru-RU" sz="2200" b="1" i="1" dirty="0" smtClean="0">
                <a:solidFill>
                  <a:srgbClr val="002060"/>
                </a:solidFill>
              </a:rPr>
              <a:t>.</a:t>
            </a:r>
          </a:p>
          <a:p>
            <a:pPr algn="ctr">
              <a:buNone/>
            </a:pPr>
            <a:r>
              <a:rPr lang="ru-RU" sz="2200" b="1" i="1" dirty="0" smtClean="0">
                <a:solidFill>
                  <a:srgbClr val="002060"/>
                </a:solidFill>
              </a:rPr>
              <a:t>   Принципы работы</a:t>
            </a:r>
            <a:r>
              <a:rPr lang="ru-RU" sz="2200" i="1" dirty="0" smtClean="0">
                <a:solidFill>
                  <a:srgbClr val="002060"/>
                </a:solidFill>
              </a:rPr>
              <a:t>: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</a:rPr>
              <a:t>системный подход;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</a:rPr>
              <a:t>планомерность и непрерывность;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</a:rPr>
              <a:t>развивающий характер обучения с учетом возрастных и индивидуальных особенностей ребенка.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200" b="1" i="1" dirty="0" smtClean="0">
                <a:solidFill>
                  <a:srgbClr val="002060"/>
                </a:solidFill>
              </a:rPr>
              <a:t>      Педагогические приёмы:</a:t>
            </a:r>
          </a:p>
          <a:p>
            <a:pPr algn="just"/>
            <a:r>
              <a:rPr lang="ru-RU" sz="2200" b="1" i="1" dirty="0" smtClean="0">
                <a:solidFill>
                  <a:srgbClr val="002060"/>
                </a:solidFill>
              </a:rPr>
              <a:t>с детьми: </a:t>
            </a:r>
            <a:r>
              <a:rPr lang="ru-RU" sz="2200" i="1" dirty="0" smtClean="0">
                <a:solidFill>
                  <a:srgbClr val="002060"/>
                </a:solidFill>
              </a:rPr>
              <a:t>непрерывно-образовательная деятельность</a:t>
            </a:r>
            <a:r>
              <a:rPr lang="ru-RU" sz="2200" b="1" i="1" dirty="0" smtClean="0">
                <a:solidFill>
                  <a:srgbClr val="002060"/>
                </a:solidFill>
              </a:rPr>
              <a:t>, </a:t>
            </a:r>
            <a:r>
              <a:rPr lang="ru-RU" sz="2200" i="1" dirty="0" smtClean="0">
                <a:solidFill>
                  <a:srgbClr val="002060"/>
                </a:solidFill>
              </a:rPr>
              <a:t>подвижные игры</a:t>
            </a:r>
            <a:r>
              <a:rPr lang="ru-RU" sz="2200" b="1" i="1" dirty="0" smtClean="0">
                <a:solidFill>
                  <a:srgbClr val="002060"/>
                </a:solidFill>
              </a:rPr>
              <a:t>, </a:t>
            </a:r>
            <a:r>
              <a:rPr lang="ru-RU" sz="2200" i="1" dirty="0" smtClean="0">
                <a:solidFill>
                  <a:srgbClr val="002060"/>
                </a:solidFill>
              </a:rPr>
              <a:t>дидактические игры</a:t>
            </a:r>
            <a:r>
              <a:rPr lang="ru-RU" sz="2200" b="1" i="1" dirty="0" smtClean="0">
                <a:solidFill>
                  <a:srgbClr val="002060"/>
                </a:solidFill>
              </a:rPr>
              <a:t>, </a:t>
            </a:r>
            <a:r>
              <a:rPr lang="ru-RU" sz="2200" i="1" dirty="0" smtClean="0">
                <a:solidFill>
                  <a:srgbClr val="002060"/>
                </a:solidFill>
              </a:rPr>
              <a:t>пальчиковые игры, сюжетно-ролевые игры, игровые образовательные ситуации,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</a:rPr>
              <a:t>изобразительная деятельность,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</a:rPr>
              <a:t>чтение художественной литературы, загадки.</a:t>
            </a:r>
          </a:p>
          <a:p>
            <a:pPr algn="just"/>
            <a:r>
              <a:rPr lang="ru-RU" sz="2200" b="1" i="1" dirty="0" smtClean="0">
                <a:solidFill>
                  <a:srgbClr val="002060"/>
                </a:solidFill>
              </a:rPr>
              <a:t>с родителями: </a:t>
            </a:r>
            <a:r>
              <a:rPr lang="ru-RU" sz="2200" i="1" dirty="0" smtClean="0">
                <a:solidFill>
                  <a:srgbClr val="002060"/>
                </a:solidFill>
              </a:rPr>
              <a:t>консультации, беседы, фото – отчеты в виде слайд шоу, выставки работ  осенних поделок детей и родителей.</a:t>
            </a:r>
          </a:p>
          <a:p>
            <a:pPr algn="just"/>
            <a:endParaRPr lang="ru-RU" sz="2200" i="1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Этапы реализации проекта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Подготовительный: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анализ и обобщение научно-методической, специальной литературы по реализации проекта, подготовка материала к проекту (конспекты НОД, дидактический материал и др.);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Сообщение и беседа с родителями о создании совместного проекта «Дары осени», приобщение родителей к участию в проекте.</a:t>
            </a:r>
          </a:p>
          <a:p>
            <a:pPr>
              <a:buNone/>
            </a:pP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Основной: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проведение работы с детьми по плану в различных видах деятельности;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консультация для родителей «Полезные витамины»;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выставка работ детей по изобразительной деятельности;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 выставка совместных осенних поделок (</a:t>
            </a:r>
            <a:r>
              <a:rPr lang="ru-RU" sz="2400" i="1" dirty="0" err="1" smtClean="0">
                <a:solidFill>
                  <a:srgbClr val="002060"/>
                </a:solidFill>
              </a:rPr>
              <a:t>родитель+ребенок</a:t>
            </a:r>
            <a:r>
              <a:rPr lang="ru-RU" sz="2400" i="1" dirty="0" smtClean="0">
                <a:solidFill>
                  <a:srgbClr val="002060"/>
                </a:solidFill>
              </a:rPr>
              <a:t>);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Подготовка к осеннему празднику.</a:t>
            </a:r>
          </a:p>
          <a:p>
            <a:pPr algn="just"/>
            <a:endParaRPr lang="ru-RU" sz="2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Основной этап реализации проекта</a:t>
            </a: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НОД  по математическому развитию «Огород, овощи» (познавательное развитие)</a:t>
            </a: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rgbClr val="002060"/>
                </a:solidFill>
                <a:effectLst/>
              </a:rPr>
              <a:t>- формирование навыков счета в пределах 4-х, закрепление в речи количественных числительных;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rgbClr val="002060"/>
                </a:solidFill>
                <a:effectLst/>
              </a:rPr>
              <a:t> - обучение сравнению двух групп предметов и уравниванию двух неравных групп двумя способами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        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6" name="Рисунок 15" descr="C:\Users\Сумакова Елена\Desktop\20181009_0938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678891" y="3178972"/>
            <a:ext cx="400053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Сумакова Елена\Desktop\20181009_0935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78627" y="3250405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Сумакова Елена\Desktop\20181009_09370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36412" y="3250407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НОД  по математическому развитию «Сад, фрукты» </a:t>
            </a: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(познавательное развитие)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sz="2000" i="1" dirty="0" smtClean="0">
                <a:solidFill>
                  <a:srgbClr val="002060"/>
                </a:solidFill>
                <a:effectLst/>
              </a:rPr>
              <a:t> упражнения в различении форм предметов и их правильном назывании;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sz="2000" i="1" dirty="0" smtClean="0">
                <a:solidFill>
                  <a:srgbClr val="002060"/>
                </a:solidFill>
                <a:effectLst/>
              </a:rPr>
              <a:t>- совершенствование навыка ориентировки на плоскости, обогащение пассивного словаря наречиями: вверху, внизу, слева, справа, посередине.</a:t>
            </a:r>
          </a:p>
          <a:p>
            <a:endParaRPr lang="ru-RU" dirty="0"/>
          </a:p>
        </p:txBody>
      </p:sp>
      <p:pic>
        <p:nvPicPr>
          <p:cNvPr id="4" name="Рисунок 3" descr="C:\Users\Сумакова Елена\Desktop\все к проекту Дары осени\20181017_09051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44506" y="3184526"/>
            <a:ext cx="398941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все к проекту Дары осени\20181017_0907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750331" y="3178967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все к проекту Дары осени\20181017_09065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614986" y="3314709"/>
            <a:ext cx="4000526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512744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НОД  по математическому развитию «Грибы и ягоды» </a:t>
            </a: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(познавательное развитие)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928670"/>
            <a:ext cx="3571900" cy="5197493"/>
          </a:xfrm>
        </p:spPr>
        <p:txBody>
          <a:bodyPr/>
          <a:lstStyle/>
          <a:p>
            <a:pPr lvl="0" eaLnBrk="1" hangingPunct="1">
              <a:spcBef>
                <a:spcPct val="0"/>
              </a:spcBef>
              <a:buClrTx/>
              <a:buSzTx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Задачи: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algn="just">
              <a:spcBef>
                <a:spcPct val="0"/>
              </a:spcBef>
              <a:buClrTx/>
              <a:buSzTx/>
            </a:pPr>
            <a:r>
              <a:rPr lang="ru-RU" sz="1800" i="1" dirty="0" smtClean="0"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формирование навыков счета в пределах 4-х, закрепление в речи количественных числительных;</a:t>
            </a:r>
            <a:endParaRPr lang="ru-RU" sz="1800" i="1" dirty="0" smtClean="0"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algn="just">
              <a:spcBef>
                <a:spcPct val="0"/>
              </a:spcBef>
              <a:buClrTx/>
              <a:buSzTx/>
            </a:pPr>
            <a:r>
              <a:rPr lang="ru-RU" sz="1800" i="1" dirty="0" smtClean="0"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обучение сравнению двух групп предметов и уравниванию двух неравных групп добавлением к меньшей группе недостающего предмета;</a:t>
            </a:r>
            <a:endParaRPr lang="ru-RU" sz="1800" i="1" dirty="0" smtClean="0"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algn="just">
              <a:spcBef>
                <a:spcPct val="0"/>
              </a:spcBef>
              <a:buClrTx/>
              <a:buSzTx/>
            </a:pPr>
            <a:r>
              <a:rPr lang="ru-RU" sz="1800" i="1" dirty="0" smtClean="0"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совершенствование умения ориентироваться на плоскости;</a:t>
            </a:r>
            <a:endParaRPr lang="ru-RU" sz="1800" i="1" dirty="0" smtClean="0"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algn="just">
              <a:spcBef>
                <a:spcPct val="0"/>
              </a:spcBef>
              <a:buClrTx/>
              <a:buSzTx/>
            </a:pPr>
            <a:r>
              <a:rPr lang="ru-RU" sz="1800" i="1" dirty="0" smtClean="0"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расширение пассивного математического словаря за счет слов, обозначающих пространственные отношения;</a:t>
            </a:r>
            <a:endParaRPr lang="ru-RU" sz="1800" i="1" dirty="0" smtClean="0"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algn="just">
              <a:spcBef>
                <a:spcPct val="0"/>
              </a:spcBef>
              <a:buClrTx/>
              <a:buSzTx/>
            </a:pPr>
            <a:r>
              <a:rPr lang="ru-RU" sz="1800" i="1" dirty="0" smtClean="0"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развитие мыслительных операций, речевой деятельности, навыка ориентировки в пространстве;</a:t>
            </a:r>
          </a:p>
          <a:p>
            <a:pPr lvl="0" algn="just">
              <a:spcBef>
                <a:spcPct val="0"/>
              </a:spcBef>
              <a:buClrTx/>
              <a:buSzTx/>
            </a:pPr>
            <a:r>
              <a:rPr lang="ru-RU" sz="1800" i="1" dirty="0" smtClean="0"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воспитание положительной установки на участие в занятии, навыков сотрудничества, взаимодействия </a:t>
            </a:r>
            <a:endParaRPr lang="ru-RU" sz="1800" i="1" dirty="0" smtClean="0">
              <a:solidFill>
                <a:srgbClr val="002060"/>
              </a:solidFill>
              <a:effectLst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Рисунок 4" descr="C:\Users\Сумакова Елена\Desktop\все к проекту Дары осени\20181025_0911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714743" y="1071548"/>
            <a:ext cx="314327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Сумакова Елена\Desktop\все к проекту Дары осени\20181025_092309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929056" y="4000504"/>
            <a:ext cx="2786084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25_0914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143635" y="1071548"/>
            <a:ext cx="3143269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все к проекту Дары осени\20181025_10520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357950" y="4071942"/>
            <a:ext cx="27860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НОД  по физическому развитию «Во саду ли во огороде» 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(физическое  развитие)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Цель: </a:t>
            </a:r>
            <a:r>
              <a:rPr lang="ru-RU" sz="2400" i="1" dirty="0" smtClean="0">
                <a:solidFill>
                  <a:srgbClr val="002060"/>
                </a:solidFill>
              </a:rPr>
              <a:t>способствовать элементарному перевоплощению, вызывать радость от выполнения движений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Сумакова Елена\Desktop\все к проекту Дары осени\20181018_09453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21504" y="2821780"/>
            <a:ext cx="435771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все к проекту Дары осени\20181019_0950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9" y="2214554"/>
            <a:ext cx="521497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4B2500"/>
      </a:dk1>
      <a:lt1>
        <a:srgbClr val="BDF9C7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DBFBE0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4B2500"/>
        </a:dk1>
        <a:lt1>
          <a:srgbClr val="BDF9C7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DBFBE0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1495</TotalTime>
  <Words>782</Words>
  <Application>Microsoft Office PowerPoint</Application>
  <PresentationFormat>Экран (4:3)</PresentationFormat>
  <Paragraphs>139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Течение</vt:lpstr>
      <vt:lpstr>Муниципальное автономное дошкольное образовательное учреждение Центр развития ребенка – детский сад №23 «Сказка»</vt:lpstr>
      <vt:lpstr>Актуальность</vt:lpstr>
      <vt:lpstr>Слайд 3</vt:lpstr>
      <vt:lpstr>Слайд 4</vt:lpstr>
      <vt:lpstr>Этапы реализации проекта</vt:lpstr>
      <vt:lpstr>Основной этап реализации проекта НОД  по математическому развитию «Огород, овощи» (познавательное развитие) </vt:lpstr>
      <vt:lpstr>НОД  по математическому развитию «Сад, фрукты»  (познавательное развитие)</vt:lpstr>
      <vt:lpstr>НОД  по математическому развитию «Грибы и ягоды»  (познавательное развитие)</vt:lpstr>
      <vt:lpstr>НОД  по физическому развитию «Во саду ли во огороде»  (физическое  развитие)</vt:lpstr>
      <vt:lpstr>НОД рисование «Синие сливы» (художественно-эстетическое развитие) </vt:lpstr>
      <vt:lpstr>Слайд 11</vt:lpstr>
      <vt:lpstr>Подвижные игры</vt:lpstr>
      <vt:lpstr>НОД  Конструирование из природного материала «Как шишки стали лесными жителями» (художественное эстетическое развитие)</vt:lpstr>
      <vt:lpstr>НОД рисование «Заготовки на зиму»  (художественно-эстетическое развитие) </vt:lpstr>
      <vt:lpstr>Слайд 15</vt:lpstr>
      <vt:lpstr>НОД «Собираем семена бархатцев»  (труд в природе)</vt:lpstr>
      <vt:lpstr>Сюжетно-ролевая игра  «Магазин овощей и фруктов»</vt:lpstr>
      <vt:lpstr>Сюжетно-ролевая игра  «Готовим обед»</vt:lpstr>
      <vt:lpstr>Пальчиковая  гимнастика  «Капуста»</vt:lpstr>
      <vt:lpstr>Пальчиковая  гимнастика  «Прогулка в лес»»</vt:lpstr>
      <vt:lpstr>Выставка осенних поделок   (совместная работа родитель+ребенок)</vt:lpstr>
      <vt:lpstr>Слайд 22</vt:lpstr>
      <vt:lpstr>Выставка осенних поделок   (совместная работа родитель+ребенок) </vt:lpstr>
      <vt:lpstr>Заключительный этап Праздник «Домовёнок Кузя на осеннем празднике» «Грибочки» </vt:lpstr>
      <vt:lpstr>«Ягодки-кокетки»</vt:lpstr>
      <vt:lpstr>Слайд 26</vt:lpstr>
      <vt:lpstr>Слайд 27</vt:lpstr>
      <vt:lpstr>Слайд 28</vt:lpstr>
      <vt:lpstr>Награждение участников конкурса  «Осенний калейдоскоп»</vt:lpstr>
      <vt:lpstr>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МАОУ ДС Сказка</dc:creator>
  <cp:lastModifiedBy>Сумакова Елена</cp:lastModifiedBy>
  <cp:revision>176</cp:revision>
  <dcterms:created xsi:type="dcterms:W3CDTF">2013-04-26T07:35:14Z</dcterms:created>
  <dcterms:modified xsi:type="dcterms:W3CDTF">2018-11-02T10:59:56Z</dcterms:modified>
</cp:coreProperties>
</file>