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5" autoAdjust="0"/>
    <p:restoredTop sz="94660"/>
  </p:normalViewPr>
  <p:slideViewPr>
    <p:cSldViewPr>
      <p:cViewPr varScale="1">
        <p:scale>
          <a:sx n="69" d="100"/>
          <a:sy n="69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DD0CA1A-9462-46D2-8DA7-44ACAE13B12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E336E40-8A48-4E29-8A6C-65E33FFD0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Родительское собрание -диспут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« </a:t>
            </a:r>
            <a:r>
              <a:rPr lang="ru-RU" sz="5400" b="1" i="1" dirty="0" smtClean="0">
                <a:solidFill>
                  <a:srgbClr val="002060"/>
                </a:solidFill>
              </a:rPr>
              <a:t>По  дороге  в  пятый 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</a:rPr>
              <a:t>                          КЛАСС» </a:t>
            </a:r>
            <a:endParaRPr lang="ru-RU" sz="54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</a:rPr>
              <a:t>                       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Садченко</a:t>
            </a:r>
            <a:r>
              <a:rPr lang="ru-RU" sz="2800" b="1" i="1" dirty="0" smtClean="0">
                <a:solidFill>
                  <a:srgbClr val="002060"/>
                </a:solidFill>
              </a:rPr>
              <a:t>  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Т.Вс</a:t>
            </a:r>
            <a:r>
              <a:rPr lang="ru-RU" sz="2800" b="1" i="1" smtClean="0">
                <a:solidFill>
                  <a:srgbClr val="002060"/>
                </a:solidFill>
              </a:rPr>
              <a:t>.</a:t>
            </a:r>
            <a:r>
              <a:rPr lang="ru-RU" sz="5400" b="1" i="1" smtClean="0">
                <a:solidFill>
                  <a:srgbClr val="002060"/>
                </a:solidFill>
              </a:rPr>
              <a:t>                              </a:t>
            </a:r>
            <a:endParaRPr lang="ru-RU" sz="5400" b="1" i="1" dirty="0" smtClean="0"/>
          </a:p>
          <a:p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3976687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Возрастные особенности младшего подростка: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/>
              <a:t>потребность в достойном положении в коллективе сверстников, в семье;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повышенная утомляемость;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стремление обзавестись верным другом;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стремление избежать изоляции, как в классе, так и в малом коллективе;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отсутствие авторитета возраста;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отвращение к необоснованным запретам;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восприимчивость к промахам учителей;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переоценка своих возможностей, реализация которых предполагается в отдаленном будущем;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отсутствие адаптации к неудачам;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ярко выраженная эмоциональность;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требовательность к соответствию слова делу;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                Какими должны быть                 пятиклассники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4400" b="1" dirty="0" smtClean="0"/>
              <a:t>Пятиклассники должны:</a:t>
            </a:r>
          </a:p>
          <a:p>
            <a:pPr>
              <a:lnSpc>
                <a:spcPct val="80000"/>
              </a:lnSpc>
            </a:pPr>
            <a:r>
              <a:rPr lang="ru-RU" sz="3100" dirty="0" smtClean="0"/>
              <a:t>уметь общаться с одноклассниками, иметь свое мнение и формировать его с учетом мнения других, уметь поддерживать отношения;</a:t>
            </a:r>
          </a:p>
          <a:p>
            <a:pPr>
              <a:lnSpc>
                <a:spcPct val="80000"/>
              </a:lnSpc>
            </a:pPr>
            <a:r>
              <a:rPr lang="ru-RU" sz="3100" dirty="0" smtClean="0"/>
              <a:t>уметь правильно распределять и планировать свое время, проявлять самостоятельность в своих делах и в случае необходимости обещаться за помощью взрослых;</a:t>
            </a:r>
          </a:p>
          <a:p>
            <a:pPr>
              <a:lnSpc>
                <a:spcPct val="80000"/>
              </a:lnSpc>
            </a:pPr>
            <a:r>
              <a:rPr lang="ru-RU" sz="3100" dirty="0" smtClean="0"/>
              <a:t>стараться учиться, стремиться овладевать знаниями, уметь заниматься самостоятельно;</a:t>
            </a:r>
          </a:p>
          <a:p>
            <a:pPr>
              <a:lnSpc>
                <a:spcPct val="80000"/>
              </a:lnSpc>
            </a:pPr>
            <a:r>
              <a:rPr lang="ru-RU" sz="3100" dirty="0" smtClean="0"/>
              <a:t>уметь дружить, иметь постоянного друга, общаться с мальчиками и девочками, самостоятельно разрешать возникающие конфликты; </a:t>
            </a:r>
          </a:p>
          <a:p>
            <a:pPr>
              <a:lnSpc>
                <a:spcPct val="80000"/>
              </a:lnSpc>
            </a:pPr>
            <a:r>
              <a:rPr lang="ru-RU" sz="3100" dirty="0" smtClean="0"/>
              <a:t>уметь предвидеть последствия своих действий, делать безопасный, правильный выбор.</a:t>
            </a:r>
          </a:p>
          <a:p>
            <a:endParaRPr lang="ru-RU" dirty="0"/>
          </a:p>
        </p:txBody>
      </p:sp>
      <p:pic>
        <p:nvPicPr>
          <p:cNvPr id="5" name="Picture 4" descr="J02339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5888"/>
            <a:ext cx="2355850" cy="172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Чем можно помочь?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Первое условие школьного успеха пятиклассника —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безусловное принятие ребенка, несмотря на те неудачи, с которыми он уже столкнулся или может столкнуться.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Если вас, что-то беспокоит в поведении ребенка, постарайтесь, как можно скорее встретиться и обсудить это с классным руководителем или психологом.</a:t>
            </a:r>
          </a:p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Если в семье произошли какие то события, повлиявшие на психологическое состояние ребенка (развод, отъезд в долгую командировку кого-то из родителей, рождение еще одного ребенка и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.) сообщите об этом классному руководителю.</a:t>
            </a:r>
          </a:p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Проявляйте интерес к школьным делам, обсуждайте сложные ситуации, вместе ищите выход из конфликтов. Неформальное общение со своим ребенком после прошедшего школьного дня. </a:t>
            </a:r>
          </a:p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Помогите ребенку выучить имена новых учителей.</a:t>
            </a:r>
          </a:p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Не следует сразу ослаблять контроль за учебной деятельностью ребенка, если в период начальной школы он привык к вашему контролю.</a:t>
            </a:r>
          </a:p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Приучайте его к самостоятельности постепенно.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15888"/>
            <a:ext cx="17240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Чем можно помочь?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Обязательное знакомство с его одноклассниками и возможность общения ребят после школы. </a:t>
            </a:r>
          </a:p>
          <a:p>
            <a:pPr>
              <a:lnSpc>
                <a:spcPct val="120000"/>
              </a:lnSpc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Недопустимость физических мер воздействия, запугивания, критики в адрес ребенка, особенно в присутствии других людей (бабушек, дедушек, сверстников). </a:t>
            </a:r>
          </a:p>
          <a:p>
            <a:pPr>
              <a:lnSpc>
                <a:spcPct val="120000"/>
              </a:lnSpc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Исключение таких мер наказания, как лишение удовольствий, физические и психические наказания. </a:t>
            </a:r>
          </a:p>
          <a:p>
            <a:pPr>
              <a:lnSpc>
                <a:spcPct val="120000"/>
              </a:lnSpc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Учет темперамента ребенка в период адаптации к школьному обучению. Медлительные и малообщительные дети гораздо труднее привыкают к классу, быстро теряют к нему интерес, если чувствуют со стороны взрослых и сверстников насилие, сарказм и жестокость. </a:t>
            </a:r>
          </a:p>
          <a:p>
            <a:pPr>
              <a:lnSpc>
                <a:spcPct val="120000"/>
              </a:lnSpc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Предоставление ребенку самостоятельности в учебной работе и организация обоснованного контроля за его учебной деятельностью. </a:t>
            </a:r>
          </a:p>
          <a:p>
            <a:pPr>
              <a:lnSpc>
                <a:spcPct val="120000"/>
              </a:lnSpc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Поощрение ребенка, и не только за учебные успехи. Моральное стимулирование достижений ребенка. </a:t>
            </a:r>
          </a:p>
          <a:p>
            <a:pPr>
              <a:lnSpc>
                <a:spcPct val="120000"/>
              </a:lnSpc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Основными помощниками родителей в сложных ситуациях являются терпение, внимание и понимание. Постарайтесь создать благоприятный климат в семье для ребенка.</a:t>
            </a:r>
          </a:p>
          <a:p>
            <a:pPr>
              <a:lnSpc>
                <a:spcPct val="120000"/>
              </a:lnSpc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7240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Чем можно помочь?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Создавайте условия для развития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самостоятельности в поведении ребенка. У пятиклассника непременно должны быть домашние обязанности, за выполнение которых он несет ответственность. </a:t>
            </a:r>
          </a:p>
          <a:p>
            <a:pPr>
              <a:lnSpc>
                <a:spcPct val="80000"/>
              </a:lnSpc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Несмотря на кажущуюся взрослость,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пятиклассник нуждается в ненавязчивом контроле со стороны родителей, поскольку не всегда может сам сориентироваться в новых требованиях школьной жизни. </a:t>
            </a:r>
          </a:p>
          <a:p>
            <a:pPr>
              <a:lnSpc>
                <a:spcPct val="80000"/>
              </a:lnSpc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Для пятиклассника учитель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– уже не такой непререкаемый авторитет, как раньше, в адрес учителей могут звучать критические замечания. Важно обсудить с ребенком причины его недовольства, поддерживая при этом авторитет учителя. </a:t>
            </a:r>
          </a:p>
          <a:p>
            <a:pPr>
              <a:lnSpc>
                <a:spcPct val="80000"/>
              </a:lnSpc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Пятикласснику уже не так интересна учеба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сама по себе, многим в школе интересно бывать потому, что там много друзей. Важно, чтобы у ребенка была возможность обсудить свои школьные дела, учебу и отношения с друзьями в семье, с родителями. 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7240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Способы преодоления тревожности: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 сравнивайте ребенка с окружающими.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Доверяйте ребенку.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Чаще хвалите его, но так, чтобы он знал, за что.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Демонстрируйте образцы уверенного поведения, будьте во всем примером ребенку.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 предъявляйте к ребенку завышенных требований.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Будьте последовательны в воспитании ребенка. Не запрещайте без всяких причин того, что разрешали раньше.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Старайтесь делать ребенку меньше замечаний.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Используйте наказание лишь в крайних случаях.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 унижайте ребенка, наказывая его.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Общаясь с ребенком, не подрывайте авторитет других значимых взрослых людей. Например, нельзя говорить ребенку: «Много ваша учительница понимает, лучше меня слушай!».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Помогите ему найти дело по душе.</a:t>
            </a: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lands0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"/>
            <a:ext cx="1349397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помогла Вам сегодняшняя встреча? </a:t>
            </a:r>
          </a:p>
          <a:p>
            <a:r>
              <a:rPr lang="ru-RU" dirty="0" smtClean="0"/>
              <a:t>Какая часть вызвала особый интерес? </a:t>
            </a:r>
          </a:p>
          <a:p>
            <a:r>
              <a:rPr lang="ru-RU" dirty="0" smtClean="0"/>
              <a:t>Ваши предложения и пожелания на будущее.</a:t>
            </a:r>
          </a:p>
          <a:p>
            <a:endParaRPr lang="ru-RU" dirty="0"/>
          </a:p>
        </p:txBody>
      </p:sp>
      <p:pic>
        <p:nvPicPr>
          <p:cNvPr id="4" name="Рисунок 3" descr="H:\по дороге в 5 класс\картинки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37112"/>
            <a:ext cx="26193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по дороге в 5 класс\картинки\slide_butterfly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221088"/>
            <a:ext cx="26193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556786">
            <a:off x="836512" y="851421"/>
            <a:ext cx="8110435" cy="1584176"/>
          </a:xfrm>
        </p:spPr>
        <p:txBody>
          <a:bodyPr>
            <a:noAutofit/>
          </a:bodyPr>
          <a:lstStyle/>
          <a:p>
            <a:r>
              <a:rPr lang="ru-RU" sz="6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Желаю     успеха</a:t>
            </a:r>
            <a:br>
              <a:rPr lang="ru-RU" sz="6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</a:br>
            <a:endParaRPr lang="ru-RU" sz="6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920" y="2564904"/>
            <a:ext cx="4784553" cy="3899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/>
          <a:lstStyle/>
          <a:p>
            <a:pPr lvl="0"/>
            <a:r>
              <a:rPr lang="ru-RU" b="1" dirty="0" smtClean="0"/>
              <a:t>«Самый  лучший компас  в  детстве – родительские  советы»</a:t>
            </a:r>
          </a:p>
          <a:p>
            <a:pPr lvl="0"/>
            <a:endParaRPr lang="ru-RU" dirty="0" smtClean="0"/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«Люди вместе могут совершить то, чего не в силах сделать в одиночку: единение умов и рук, сосредоточение сил может стать почти всемогущим</a:t>
            </a:r>
            <a:r>
              <a:rPr lang="ru-RU" b="1" dirty="0" smtClean="0"/>
              <a:t>»</a:t>
            </a:r>
          </a:p>
          <a:p>
            <a:pPr lvl="0"/>
            <a:endParaRPr lang="ru-RU" dirty="0" smtClean="0"/>
          </a:p>
          <a:p>
            <a:pPr lvl="0"/>
            <a:r>
              <a:rPr lang="ru-RU" b="1" dirty="0" smtClean="0"/>
              <a:t>«Лучше зажечь свечу, </a:t>
            </a:r>
          </a:p>
          <a:p>
            <a:pPr lvl="0">
              <a:buNone/>
            </a:pPr>
            <a:r>
              <a:rPr lang="ru-RU" b="1" dirty="0" smtClean="0"/>
              <a:t>чем всю жизнь проклинать</a:t>
            </a:r>
          </a:p>
          <a:p>
            <a:pPr lvl="0">
              <a:buNone/>
            </a:pPr>
            <a:r>
              <a:rPr lang="ru-RU" b="1" dirty="0" smtClean="0"/>
              <a:t> темноту»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5" descr="i?id=36805925&amp;tov=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365104"/>
            <a:ext cx="216024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Изменение условий обучения</a:t>
            </a:r>
            <a:endParaRPr lang="ru-RU" sz="4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276872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                  Вопросы родителям: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Сколько учебных предметов изучалось Вашим ребёнком в 4 классе? В 5 классе?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Какова недельная учебная нагрузка была у Вашего ребёнка в 4 классе? В 5 классе?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Сколько учителей обучало Вашего ребёнка в 4 классе? В 5 классе?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Сколько времени в среднем тратил Ваш ребёнок на подготовку домашних заданий в 4 классе? В 5 классе</a:t>
            </a:r>
            <a:r>
              <a:rPr lang="ru-RU" sz="2800" dirty="0" smtClean="0"/>
              <a:t>?</a:t>
            </a:r>
          </a:p>
          <a:p>
            <a:endParaRPr lang="ru-RU" dirty="0"/>
          </a:p>
        </p:txBody>
      </p:sp>
      <p:pic>
        <p:nvPicPr>
          <p:cNvPr id="4" name="Picture 5" descr="J02339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15888"/>
            <a:ext cx="1944687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Сравнительная таблица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1901642"/>
              </p:ext>
            </p:extLst>
          </p:nvPr>
        </p:nvGraphicFramePr>
        <p:xfrm>
          <a:off x="1435100" y="1473200"/>
          <a:ext cx="7499349" cy="4987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660"/>
                <a:gridCol w="2664296"/>
                <a:gridCol w="3858393"/>
              </a:tblGrid>
              <a:tr h="86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 класс</a:t>
                      </a: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 класс</a:t>
                      </a:r>
                    </a:p>
                  </a:txBody>
                  <a:tcPr marT="45722" marB="45722" horzOverflow="overflow"/>
                </a:tc>
              </a:tr>
              <a:tr h="86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 предметов</a:t>
                      </a: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 – 14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предметов</a:t>
                      </a:r>
                    </a:p>
                  </a:txBody>
                  <a:tcPr marT="45722" marB="45722" horzOverflow="overflow"/>
                </a:tc>
              </a:tr>
              <a:tr h="86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23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часа</a:t>
                      </a: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 – 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часов</a:t>
                      </a:r>
                    </a:p>
                  </a:txBody>
                  <a:tcPr marT="45722" marB="45722" horzOverflow="overflow"/>
                </a:tc>
              </a:tr>
              <a:tr h="86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– 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учителей</a:t>
                      </a: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 – 10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учителей</a:t>
                      </a:r>
                    </a:p>
                  </a:txBody>
                  <a:tcPr marT="45722" marB="45722" horzOverflow="overflow"/>
                </a:tc>
              </a:tr>
              <a:tr h="86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1 - 2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часа</a:t>
                      </a: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2 -2,5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часа</a:t>
                      </a:r>
                    </a:p>
                  </a:txBody>
                  <a:tcPr marT="45722" marB="45722" horzOverflow="overflow"/>
                </a:tc>
              </a:tr>
            </a:tbl>
          </a:graphicData>
        </a:graphic>
      </p:graphicFrame>
      <p:pic>
        <p:nvPicPr>
          <p:cNvPr id="4" name="Picture 42" descr="SCA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9425" y="692696"/>
            <a:ext cx="2314575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Изменение требований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12776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492896"/>
            <a:ext cx="266429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Отсутствие контроля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27363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72816"/>
            <a:ext cx="338437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437112"/>
            <a:ext cx="1809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Пробелы в знаниях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47625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/>
          <a:lstStyle/>
          <a:p>
            <a:r>
              <a:rPr lang="ru-RU" b="1" dirty="0" smtClean="0"/>
              <a:t>Возникающие проблемы: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052736"/>
            <a:ext cx="8322128" cy="5195664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очень много разных учителей;</a:t>
            </a:r>
          </a:p>
          <a:p>
            <a:r>
              <a:rPr lang="ru-RU" sz="1600" b="1" dirty="0" smtClean="0"/>
              <a:t>непривычное расписание;</a:t>
            </a:r>
          </a:p>
          <a:p>
            <a:r>
              <a:rPr lang="ru-RU" sz="1600" b="1" dirty="0" smtClean="0"/>
              <a:t>много новых кабинетов;</a:t>
            </a:r>
          </a:p>
          <a:p>
            <a:r>
              <a:rPr lang="ru-RU" sz="1600" b="1" dirty="0" smtClean="0"/>
              <a:t>новые дети в классе;</a:t>
            </a:r>
          </a:p>
          <a:p>
            <a:r>
              <a:rPr lang="ru-RU" sz="1600" b="1" dirty="0" smtClean="0"/>
              <a:t>новый классный руководитель;</a:t>
            </a:r>
          </a:p>
          <a:p>
            <a:r>
              <a:rPr lang="ru-RU" sz="1600" b="1" dirty="0" smtClean="0"/>
              <a:t>проблемы со старшеклассниками;</a:t>
            </a:r>
          </a:p>
          <a:p>
            <a:r>
              <a:rPr lang="ru-RU" sz="1600" b="1" dirty="0" smtClean="0"/>
              <a:t>возросший темп  работы;</a:t>
            </a:r>
          </a:p>
          <a:p>
            <a:r>
              <a:rPr lang="ru-RU" sz="1600" b="1" dirty="0" smtClean="0"/>
              <a:t>возросший объем работ в классе и </a:t>
            </a:r>
            <a:r>
              <a:rPr lang="ru-RU" sz="1600" b="1" dirty="0" err="1" smtClean="0"/>
              <a:t>д</a:t>
            </a:r>
            <a:r>
              <a:rPr lang="ru-RU" sz="1600" b="1" dirty="0" smtClean="0"/>
              <a:t>/</a:t>
            </a:r>
            <a:r>
              <a:rPr lang="ru-RU" sz="1600" b="1" dirty="0" err="1" smtClean="0"/>
              <a:t>з</a:t>
            </a:r>
            <a:r>
              <a:rPr lang="ru-RU" sz="1600" b="1" dirty="0" smtClean="0"/>
              <a:t>;</a:t>
            </a:r>
          </a:p>
          <a:p>
            <a:r>
              <a:rPr lang="ru-RU" sz="1600" b="1" dirty="0" smtClean="0"/>
              <a:t>несогласованность, даже противоречивость требований отдельных педагогов;</a:t>
            </a:r>
          </a:p>
          <a:p>
            <a:r>
              <a:rPr lang="ru-RU" sz="1600" b="1" dirty="0" smtClean="0"/>
              <a:t>ослабление или отсутствие контроля;</a:t>
            </a:r>
          </a:p>
          <a:p>
            <a:r>
              <a:rPr lang="ru-RU" sz="1600" b="1" dirty="0" smtClean="0"/>
              <a:t>необходимость на каждом уроке приспосабливаться к своеобразному </a:t>
            </a:r>
          </a:p>
          <a:p>
            <a:pPr>
              <a:buNone/>
            </a:pPr>
            <a:r>
              <a:rPr lang="ru-RU" sz="1600" b="1" dirty="0" smtClean="0"/>
              <a:t>      темпу, особенностям  речи учителей;  </a:t>
            </a:r>
          </a:p>
          <a:p>
            <a:r>
              <a:rPr lang="ru-RU" sz="1600" b="1" dirty="0" smtClean="0"/>
              <a:t>несамостоятельность в работе  с  текстами;</a:t>
            </a:r>
          </a:p>
          <a:p>
            <a:r>
              <a:rPr lang="ru-RU" sz="1600" b="1" dirty="0" smtClean="0"/>
              <a:t>низкий уровень развития речи;</a:t>
            </a:r>
          </a:p>
          <a:p>
            <a:r>
              <a:rPr lang="ru-RU" sz="1600" b="1" dirty="0" smtClean="0"/>
              <a:t>слабое развитие навыков самостоятельной работы;</a:t>
            </a:r>
          </a:p>
          <a:p>
            <a:r>
              <a:rPr lang="ru-RU" sz="1600" b="1" dirty="0" smtClean="0"/>
              <a:t>своеобразие подросткового возраста.  </a:t>
            </a:r>
          </a:p>
        </p:txBody>
      </p:sp>
      <p:pic>
        <p:nvPicPr>
          <p:cNvPr id="6" name="Picture 8" descr="PE0228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249738"/>
            <a:ext cx="2217737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219</TotalTime>
  <Words>985</Words>
  <Application>Microsoft Office PowerPoint</Application>
  <PresentationFormat>Экран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Родительское собрание -диспут</vt:lpstr>
      <vt:lpstr>Презентация PowerPoint</vt:lpstr>
      <vt:lpstr>Изменение условий обучения</vt:lpstr>
      <vt:lpstr>                  Вопросы родителям:</vt:lpstr>
      <vt:lpstr>Сравнительная таблица</vt:lpstr>
      <vt:lpstr>          Изменение требований </vt:lpstr>
      <vt:lpstr>Отсутствие контроля</vt:lpstr>
      <vt:lpstr>Пробелы в знаниях. </vt:lpstr>
      <vt:lpstr>Возникающие проблемы:</vt:lpstr>
      <vt:lpstr>Возрастные особенности младшего подростка:</vt:lpstr>
      <vt:lpstr>                Какими должны быть                 пятиклассники</vt:lpstr>
      <vt:lpstr>Чем можно помочь?</vt:lpstr>
      <vt:lpstr>Чем можно помочь?</vt:lpstr>
      <vt:lpstr>Чем можно помочь?</vt:lpstr>
      <vt:lpstr>Способы преодоления тревожности:</vt:lpstr>
      <vt:lpstr>РЕФЛЕКСИЯ</vt:lpstr>
      <vt:lpstr>Желаю     успеха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-диспут</dc:title>
  <dc:creator>-</dc:creator>
  <cp:lastModifiedBy>Пользователь Windows</cp:lastModifiedBy>
  <cp:revision>24</cp:revision>
  <dcterms:created xsi:type="dcterms:W3CDTF">2014-01-15T17:52:38Z</dcterms:created>
  <dcterms:modified xsi:type="dcterms:W3CDTF">2018-01-08T14:02:39Z</dcterms:modified>
</cp:coreProperties>
</file>