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1" r:id="rId15"/>
    <p:sldId id="272" r:id="rId16"/>
    <p:sldId id="274" r:id="rId17"/>
    <p:sldId id="278" r:id="rId18"/>
    <p:sldId id="273" r:id="rId19"/>
    <p:sldId id="275" r:id="rId20"/>
    <p:sldId id="276" r:id="rId21"/>
    <p:sldId id="277" r:id="rId22"/>
    <p:sldId id="280" r:id="rId23"/>
    <p:sldId id="281" r:id="rId24"/>
    <p:sldId id="282" r:id="rId25"/>
    <p:sldId id="283" r:id="rId26"/>
    <p:sldId id="284" r:id="rId27"/>
    <p:sldId id="285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224" autoAdjust="0"/>
  </p:normalViewPr>
  <p:slideViewPr>
    <p:cSldViewPr>
      <p:cViewPr varScale="1">
        <p:scale>
          <a:sx n="43" d="100"/>
          <a:sy n="43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906067-D891-4D91-A4CE-FB64D15C6B10}" type="datetimeFigureOut">
              <a:rPr lang="ru-RU"/>
              <a:pPr>
                <a:defRPr/>
              </a:pPr>
              <a:t>02.09.2015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6CBD5B0-AF88-4539-8732-0B9E612FE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42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Предлагаю выбрать соответствующий смайлик.</a:t>
            </a:r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2A0BA2-610F-4859-A98E-DF9D13442BC9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AA8E0A2C-EC76-402C-912E-4435741C3305}" type="datetimeFigureOut">
              <a:rPr lang="ru-RU"/>
              <a:pPr>
                <a:defRPr/>
              </a:pPr>
              <a:t>02.09.2015</a:t>
            </a:fld>
            <a:endParaRPr lang="ru-RU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39012-F2A4-430E-90D7-9977BC64D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374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49503-49E6-486E-BA5C-810E5EB215F5}" type="datetimeFigureOut">
              <a:rPr lang="ru-RU"/>
              <a:pPr>
                <a:defRPr/>
              </a:pPr>
              <a:t>02.09.2015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322E6-23D1-458E-A1AA-7A6AF803B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0885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Равнобедренный треугольник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97F33-E4D9-4DB2-84F1-8738F004E4F7}" type="datetimeFigureOut">
              <a:rPr lang="ru-RU"/>
              <a:pPr>
                <a:defRPr/>
              </a:pPr>
              <a:t>02.09.2015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6C6D9-4E4A-4AB0-8973-E14DE1B84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904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4499D-004A-46EE-871E-CE754A4A7FDF}" type="datetimeFigureOut">
              <a:rPr lang="ru-RU"/>
              <a:pPr>
                <a:defRPr/>
              </a:pPr>
              <a:t>02.09.2015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A8A0F-32D4-4FE0-9817-D82D6D148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370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17825-9C30-4B13-AE79-70D87D140826}" type="datetimeFigureOut">
              <a:rPr lang="ru-RU"/>
              <a:pPr>
                <a:defRPr/>
              </a:pPr>
              <a:t>02.09.2015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5F713-838C-468B-9B3A-22CA508FA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6662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FEB04-D8FE-4468-B45E-180F731166CD}" type="datetimeFigureOut">
              <a:rPr lang="ru-RU"/>
              <a:pPr>
                <a:defRPr/>
              </a:pPr>
              <a:t>02.09.2015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9C926-C27F-4DB9-AFE0-406CA2201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2530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E7D3E-08FD-42F8-9EBE-E2798B4A585A}" type="datetimeFigureOut">
              <a:rPr lang="ru-RU"/>
              <a:pPr>
                <a:defRPr/>
              </a:pPr>
              <a:t>02.09.2015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9D8A7-0D68-470F-8586-5775181D6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0848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E8B5F-CA0D-401F-8259-8E6BDAA7F838}" type="datetimeFigureOut">
              <a:rPr lang="ru-RU"/>
              <a:pPr>
                <a:defRPr/>
              </a:pPr>
              <a:t>02.09.2015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5ADE-5E6C-4C7C-AC4B-DF02EE56CE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2030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E7BAB-8CC9-4685-8E39-EE20CD667368}" type="datetimeFigureOut">
              <a:rPr lang="ru-RU"/>
              <a:pPr>
                <a:defRPr/>
              </a:pPr>
              <a:t>02.09.2015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6F279-6A5A-4733-9C97-90AB1C63A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612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Прямая соединительная линия 11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Равнобедренный треугольник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35289-EBB1-495F-B23E-51CC9D854885}" type="datetimeFigureOut">
              <a:rPr lang="ru-RU"/>
              <a:pPr>
                <a:defRPr/>
              </a:pPr>
              <a:t>02.09.2015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AFFE3-14C4-4FE6-AA80-66C4E885D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6828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7E80B-0B96-4A3F-891D-D7BB9CCC1348}" type="datetimeFigureOut">
              <a:rPr lang="ru-RU"/>
              <a:pPr>
                <a:defRPr/>
              </a:pPr>
              <a:t>02.09.2015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32CFC-A7B2-4658-AD6B-35FCE1098E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5188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CC133-5E84-43A5-AD14-362A7D9BF353}" type="datetimeFigureOut">
              <a:rPr lang="ru-RU"/>
              <a:pPr>
                <a:defRPr/>
              </a:pPr>
              <a:t>02.09.2015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2C9017-6B06-41BA-8BFE-CEEA8C2BEE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702" r:id="rId3"/>
    <p:sldLayoutId id="2147483698" r:id="rId4"/>
    <p:sldLayoutId id="2147483699" r:id="rId5"/>
    <p:sldLayoutId id="2147483703" r:id="rId6"/>
    <p:sldLayoutId id="2147483704" r:id="rId7"/>
    <p:sldLayoutId id="2147483705" r:id="rId8"/>
    <p:sldLayoutId id="2147483706" r:id="rId9"/>
    <p:sldLayoutId id="2147483700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Monotype Corsiva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Monotype Corsiva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Monotype Corsiva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Monotype Corsiva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Monotype Corsiva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Monotype Corsiva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Monotype Corsiva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Monotype Corsiva" pitchFamily="66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008ABF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7.wmf"/><Relationship Id="rId7" Type="http://schemas.openxmlformats.org/officeDocument/2006/relationships/image" Target="../media/image2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Relationship Id="rId9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>Урок   геометрии  в  7 классе : </a:t>
            </a:r>
            <a:br>
              <a:rPr lang="ru-RU" b="1" i="1" dirty="0" smtClean="0"/>
            </a:br>
            <a:r>
              <a:rPr lang="ru-RU" b="1" i="1" dirty="0" smtClean="0"/>
              <a:t>« Прямая и отрезок»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chemeClr val="bg1">
              <a:lumMod val="85000"/>
            </a:schemeClr>
          </a:solidFill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Выполнена   учителем   математики  МОУ «Лицей  №1» г.Подольска Московской области  Латышевой  Натальей  Алексеевной</a:t>
            </a:r>
            <a:endParaRPr lang="ru-RU" dirty="0"/>
          </a:p>
        </p:txBody>
      </p:sp>
      <p:pic>
        <p:nvPicPr>
          <p:cNvPr id="9220" name="Рисунок 4" descr="j0290163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91248">
            <a:off x="728663" y="460375"/>
            <a:ext cx="3440112" cy="263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33600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Геометрия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не только дает представление о фигурах, их свойствах, взаимном расположении, но и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рассуждать , ставить вопросы, анализировать , делать выводы , то есть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логически мыслить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8435" name="Picture 2" descr="C:\Users\Василий\Pictures\geometria_dlya_samyh_malenk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143125" y="2928938"/>
            <a:ext cx="4786313" cy="3071812"/>
          </a:xfrm>
          <a:ln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Школьный курс геометрии делится на :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solidFill>
            <a:schemeClr val="bg2">
              <a:lumMod val="90000"/>
            </a:schemeClr>
          </a:solidFill>
          <a:ln>
            <a:solidFill>
              <a:srgbClr val="0070C0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4000" dirty="0" smtClean="0">
                <a:solidFill>
                  <a:srgbClr val="7030A0"/>
                </a:solidFill>
              </a:rPr>
              <a:t>планиметрию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solidFill>
            <a:schemeClr val="bg2">
              <a:lumMod val="90000"/>
            </a:schemeClr>
          </a:solidFill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4000" dirty="0" smtClean="0">
                <a:solidFill>
                  <a:srgbClr val="0070C0"/>
                </a:solidFill>
              </a:rPr>
              <a:t>стереометрию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Планиметрия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это раздел геометрии, изучающий свойства фигур на плоскости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( от латинского слова 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платинум</a:t>
            </a:r>
            <a:r>
              <a:rPr lang="ru-RU" dirty="0" smtClean="0"/>
              <a:t>» - плоскость и греческого 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метрио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ru-RU" dirty="0" smtClean="0"/>
              <a:t> - измеряю).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плоских фигур </a:t>
            </a:r>
            <a:r>
              <a:rPr lang="ru-RU" dirty="0" smtClean="0"/>
              <a:t>: отрезок , луч , прямая, угол, окружность, круг, треугольник, прямоугольник 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Стереометрия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это раздел геометрии, который изучает свойства фигур в пространстве.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объёмных фигур : </a:t>
            </a:r>
            <a:r>
              <a:rPr lang="ru-RU" dirty="0" smtClean="0"/>
              <a:t>параллелепипед, шар, цилиндр, пирамида , конус…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14338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Вам уже знакомы некоторые геометрические фигуры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4041775" cy="521493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7200" dirty="0" smtClean="0"/>
              <a:t>  . </a:t>
            </a:r>
            <a:r>
              <a:rPr lang="ru-RU" sz="2800" dirty="0" smtClean="0"/>
              <a:t>        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точка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/>
              <a:t>      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/>
              <a:t>                              </a:t>
            </a:r>
            <a:r>
              <a:rPr lang="ru-RU" sz="3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прямая</a:t>
            </a:r>
            <a:endParaRPr lang="ru-RU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/>
              <a:t>                             </a:t>
            </a:r>
            <a:r>
              <a:rPr lang="ru-RU" sz="3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отрезок</a:t>
            </a: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/>
              <a:t>     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луч</a:t>
            </a:r>
            <a:endParaRPr lang="ru-RU" sz="3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0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0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4632325" y="1143000"/>
            <a:ext cx="4041775" cy="521493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угол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треугольник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прямоугольник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85813" y="2714625"/>
            <a:ext cx="1571625" cy="42862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57250" y="3857625"/>
            <a:ext cx="1428750" cy="71438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928688" y="5429250"/>
            <a:ext cx="2000250" cy="500063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5143500" y="1428750"/>
            <a:ext cx="914400" cy="91440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 flipV="1">
            <a:off x="4857750" y="2357438"/>
            <a:ext cx="1214438" cy="500062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Равнобедренный треугольник 25"/>
          <p:cNvSpPr/>
          <p:nvPr/>
        </p:nvSpPr>
        <p:spPr>
          <a:xfrm>
            <a:off x="7429500" y="2357438"/>
            <a:ext cx="1060450" cy="1071562"/>
          </a:xfrm>
          <a:prstGeom prst="triangle">
            <a:avLst>
              <a:gd name="adj" fmla="val 543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000625" y="3857625"/>
            <a:ext cx="914400" cy="13430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429375" y="5000625"/>
            <a:ext cx="1428750" cy="1357313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/>
              <a:t>Примеры объёмных фигур.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928813" y="1500188"/>
            <a:ext cx="14287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5400" b="1">
                <a:latin typeface="Monotype Corsiva" pitchFamily="66" charset="0"/>
              </a:rPr>
              <a:t>куб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020272" y="764704"/>
            <a:ext cx="1165225" cy="8302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800" b="1" dirty="0">
                <a:latin typeface="Monotype Corsiva" pitchFamily="66" charset="0"/>
              </a:rPr>
              <a:t>шар</a:t>
            </a:r>
          </a:p>
        </p:txBody>
      </p:sp>
      <p:pic>
        <p:nvPicPr>
          <p:cNvPr id="3079" name="Picture 7" descr="C:\Users\Василий\Pictures\1061_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215188" y="3937000"/>
            <a:ext cx="1793875" cy="2778125"/>
          </a:xfrm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436096" y="5589240"/>
            <a:ext cx="14430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800" b="1" dirty="0">
                <a:latin typeface="Monotype Corsiva" pitchFamily="66" charset="0"/>
              </a:rPr>
              <a:t>конус</a:t>
            </a:r>
          </a:p>
        </p:txBody>
      </p:sp>
      <p:sp>
        <p:nvSpPr>
          <p:cNvPr id="21" name="Цилиндр 20"/>
          <p:cNvSpPr/>
          <p:nvPr/>
        </p:nvSpPr>
        <p:spPr>
          <a:xfrm>
            <a:off x="214313" y="4286250"/>
            <a:ext cx="1714500" cy="23590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051720" y="5589240"/>
            <a:ext cx="20986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800" b="1" dirty="0">
                <a:latin typeface="Monotype Corsiva" pitchFamily="66" charset="0"/>
              </a:rPr>
              <a:t>цилиндр</a:t>
            </a:r>
          </a:p>
        </p:txBody>
      </p:sp>
      <p:sp>
        <p:nvSpPr>
          <p:cNvPr id="26" name="Куб 25"/>
          <p:cNvSpPr/>
          <p:nvPr/>
        </p:nvSpPr>
        <p:spPr>
          <a:xfrm>
            <a:off x="357188" y="1643063"/>
            <a:ext cx="1701800" cy="1703387"/>
          </a:xfrm>
          <a:prstGeom prst="cub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" name="Овал 26"/>
          <p:cNvSpPr/>
          <p:nvPr/>
        </p:nvSpPr>
        <p:spPr>
          <a:xfrm>
            <a:off x="6858016" y="1500173"/>
            <a:ext cx="1828800" cy="1828800"/>
          </a:xfrm>
          <a:prstGeom prst="ellipse">
            <a:avLst/>
          </a:prstGeom>
          <a:solidFill>
            <a:srgbClr val="C00000"/>
          </a:solidFill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80" name="Picture 8" descr="C:\Users\Василий\Pictures\Cheops_pyramid_model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500438" y="2071688"/>
            <a:ext cx="2603500" cy="2603500"/>
          </a:xfrm>
        </p:spPr>
      </p:pic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929063" y="4429125"/>
            <a:ext cx="24526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800" b="1">
                <a:latin typeface="Monotype Corsiva" pitchFamily="66" charset="0"/>
              </a:rPr>
              <a:t>пирамида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 animBg="1"/>
      <p:bldP spid="19" grpId="0"/>
      <p:bldP spid="21" grpId="0" animBg="1"/>
      <p:bldP spid="24" grpId="0"/>
      <p:bldP spid="26" grpId="0" animBg="1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tx2"/>
                </a:solidFill>
                <a:latin typeface="Bookman Old Style" pitchFamily="18" charset="0"/>
                <a:cs typeface="+mn-cs"/>
              </a:rPr>
              <a:t>Точки, прямые, отрезки</a:t>
            </a: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>
                <a:solidFill>
                  <a:schemeClr val="tx2"/>
                </a:solidFill>
                <a:latin typeface="Bookman Old Style" pitchFamily="18" charset="0"/>
                <a:cs typeface="+mn-cs"/>
              </a:rPr>
              <a:t>«Точка» в русском языке – конец заточенного гусиного пера.</a:t>
            </a: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838200"/>
            <a:ext cx="9144000" cy="762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tx1"/>
              </a:gs>
              <a:gs pos="100000">
                <a:schemeClr val="bg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48133" name="Oval 5"/>
          <p:cNvSpPr>
            <a:spLocks noChangeArrowheads="1"/>
          </p:cNvSpPr>
          <p:nvPr/>
        </p:nvSpPr>
        <p:spPr bwMode="auto">
          <a:xfrm>
            <a:off x="1847850" y="3529013"/>
            <a:ext cx="107950" cy="107950"/>
          </a:xfrm>
          <a:prstGeom prst="ellipse">
            <a:avLst/>
          </a:prstGeom>
          <a:solidFill>
            <a:srgbClr val="FFFF00"/>
          </a:solidFill>
          <a:ln w="2857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Monotype Corsiva" pitchFamily="66" charset="0"/>
            </a:endParaRP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1905000" y="3124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C00000"/>
                </a:solidFill>
                <a:latin typeface="Times New Roman" pitchFamily="18" charset="0"/>
              </a:rPr>
              <a:t>A</a:t>
            </a:r>
            <a:endParaRPr lang="ru-RU" sz="2000" b="1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48135" name="Oval 7"/>
          <p:cNvSpPr>
            <a:spLocks noChangeArrowheads="1"/>
          </p:cNvSpPr>
          <p:nvPr/>
        </p:nvSpPr>
        <p:spPr bwMode="auto">
          <a:xfrm>
            <a:off x="3371850" y="2690813"/>
            <a:ext cx="107950" cy="107950"/>
          </a:xfrm>
          <a:prstGeom prst="ellipse">
            <a:avLst/>
          </a:prstGeom>
          <a:solidFill>
            <a:srgbClr val="FFFF00"/>
          </a:solidFill>
          <a:ln w="2857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Monotype Corsiva" pitchFamily="66" charset="0"/>
            </a:endParaRP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3429000" y="22860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C00000"/>
                </a:solidFill>
                <a:latin typeface="Times New Roman" pitchFamily="18" charset="0"/>
              </a:rPr>
              <a:t>C</a:t>
            </a:r>
            <a:endParaRPr lang="ru-RU" sz="2000" b="1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48137" name="Oval 9"/>
          <p:cNvSpPr>
            <a:spLocks noChangeArrowheads="1"/>
          </p:cNvSpPr>
          <p:nvPr/>
        </p:nvSpPr>
        <p:spPr bwMode="auto">
          <a:xfrm>
            <a:off x="4210050" y="4062413"/>
            <a:ext cx="107950" cy="107950"/>
          </a:xfrm>
          <a:prstGeom prst="ellipse">
            <a:avLst/>
          </a:prstGeom>
          <a:solidFill>
            <a:srgbClr val="FFFF00"/>
          </a:solidFill>
          <a:ln w="2857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Monotype Corsiva" pitchFamily="66" charset="0"/>
            </a:endParaRPr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4267200" y="36576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C00000"/>
                </a:solidFill>
                <a:latin typeface="Times New Roman" pitchFamily="18" charset="0"/>
              </a:rPr>
              <a:t>B</a:t>
            </a:r>
            <a:endParaRPr lang="ru-RU" sz="2000" b="1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48139" name="Oval 11"/>
          <p:cNvSpPr>
            <a:spLocks noChangeArrowheads="1"/>
          </p:cNvSpPr>
          <p:nvPr/>
        </p:nvSpPr>
        <p:spPr bwMode="auto">
          <a:xfrm>
            <a:off x="5886450" y="2843213"/>
            <a:ext cx="107950" cy="107950"/>
          </a:xfrm>
          <a:prstGeom prst="ellipse">
            <a:avLst/>
          </a:prstGeom>
          <a:solidFill>
            <a:srgbClr val="FFFF00"/>
          </a:solidFill>
          <a:ln w="2857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Monotype Corsiva" pitchFamily="66" charset="0"/>
            </a:endParaRP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5943600" y="24384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C00000"/>
                </a:solidFill>
                <a:latin typeface="Times New Roman" pitchFamily="18" charset="0"/>
              </a:rPr>
              <a:t>D</a:t>
            </a:r>
            <a:endParaRPr lang="ru-RU" sz="2000" b="1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48141" name="Rectangle 13"/>
          <p:cNvSpPr>
            <a:spLocks noChangeArrowheads="1"/>
          </p:cNvSpPr>
          <p:nvPr/>
        </p:nvSpPr>
        <p:spPr bwMode="auto">
          <a:xfrm>
            <a:off x="0" y="5214938"/>
            <a:ext cx="9144000" cy="1509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«Точка есть то,</a:t>
            </a:r>
            <a:b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+mn-cs"/>
              </a:rPr>
            </a:b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что не имеет частей»</a:t>
            </a:r>
            <a:b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+mn-cs"/>
              </a:rPr>
            </a:br>
            <a:r>
              <a:rPr lang="ru-RU" sz="1100" b="1" i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+mn-cs"/>
              </a:rPr>
              <a:t/>
            </a:r>
            <a:br>
              <a:rPr lang="ru-RU" sz="1100" b="1" i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+mn-cs"/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Евклид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214438" y="4357688"/>
            <a:ext cx="7286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latin typeface="Monotype Corsiva" pitchFamily="66" charset="0"/>
              </a:rPr>
              <a:t>На рисунке изображены точки  А , В , С   и </a:t>
            </a:r>
            <a:r>
              <a:rPr lang="en-US" sz="3200" b="1">
                <a:latin typeface="Monotype Corsiva" pitchFamily="66" charset="0"/>
              </a:rPr>
              <a:t>D</a:t>
            </a:r>
            <a:r>
              <a:rPr lang="ru-RU" sz="3200" b="1">
                <a:latin typeface="Monotype Corsiva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95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95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45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45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45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tmFilter="0,0; .5, 1; 1, 1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9950"/>
                            </p:stCondLst>
                            <p:childTnLst>
                              <p:par>
                                <p:cTn id="4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nimBg="1"/>
      <p:bldP spid="48133" grpId="0" animBg="1"/>
      <p:bldP spid="48134" grpId="0"/>
      <p:bldP spid="48135" grpId="0" animBg="1"/>
      <p:bldP spid="48136" grpId="0"/>
      <p:bldP spid="48137" grpId="0" animBg="1"/>
      <p:bldP spid="48138" grpId="0"/>
      <p:bldP spid="48139" grpId="0" animBg="1"/>
      <p:bldP spid="48140" grpId="0"/>
      <p:bldP spid="481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>
                <a:solidFill>
                  <a:schemeClr val="tx2"/>
                </a:solidFill>
                <a:latin typeface="Bookman Old Style" pitchFamily="18" charset="0"/>
                <a:cs typeface="+mn-cs"/>
              </a:rPr>
              <a:t>Точки, прямые, отрезки</a:t>
            </a: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1619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tx1"/>
              </a:gs>
              <a:gs pos="100000">
                <a:schemeClr val="bg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43125" y="1571625"/>
            <a:ext cx="4724400" cy="457200"/>
            <a:chOff x="1152" y="1728"/>
            <a:chExt cx="2976" cy="288"/>
          </a:xfrm>
        </p:grpSpPr>
        <p:sp>
          <p:nvSpPr>
            <p:cNvPr id="23563" name="Rectangle 5"/>
            <p:cNvSpPr>
              <a:spLocks noChangeArrowheads="1"/>
            </p:cNvSpPr>
            <p:nvPr/>
          </p:nvSpPr>
          <p:spPr bwMode="auto">
            <a:xfrm>
              <a:off x="1152" y="1728"/>
              <a:ext cx="2976" cy="288"/>
            </a:xfrm>
            <a:prstGeom prst="rect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Monotype Corsiva" pitchFamily="66" charset="0"/>
              </a:endParaRPr>
            </a:p>
          </p:txBody>
        </p:sp>
        <p:sp>
          <p:nvSpPr>
            <p:cNvPr id="23564" name="Line 6"/>
            <p:cNvSpPr>
              <a:spLocks noChangeShapeType="1"/>
            </p:cNvSpPr>
            <p:nvPr/>
          </p:nvSpPr>
          <p:spPr bwMode="auto">
            <a:xfrm>
              <a:off x="1344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5" name="Text Box 7"/>
            <p:cNvSpPr txBox="1">
              <a:spLocks noChangeArrowheads="1"/>
            </p:cNvSpPr>
            <p:nvPr/>
          </p:nvSpPr>
          <p:spPr bwMode="auto">
            <a:xfrm>
              <a:off x="1320" y="1832"/>
              <a:ext cx="9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23566" name="Line 8"/>
            <p:cNvSpPr>
              <a:spLocks noChangeShapeType="1"/>
            </p:cNvSpPr>
            <p:nvPr/>
          </p:nvSpPr>
          <p:spPr bwMode="auto">
            <a:xfrm>
              <a:off x="1536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7" name="Text Box 9"/>
            <p:cNvSpPr txBox="1">
              <a:spLocks noChangeArrowheads="1"/>
            </p:cNvSpPr>
            <p:nvPr/>
          </p:nvSpPr>
          <p:spPr bwMode="auto">
            <a:xfrm>
              <a:off x="1512" y="1832"/>
              <a:ext cx="9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23568" name="Line 10"/>
            <p:cNvSpPr>
              <a:spLocks noChangeShapeType="1"/>
            </p:cNvSpPr>
            <p:nvPr/>
          </p:nvSpPr>
          <p:spPr bwMode="auto">
            <a:xfrm>
              <a:off x="1728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9" name="Text Box 11"/>
            <p:cNvSpPr txBox="1">
              <a:spLocks noChangeArrowheads="1"/>
            </p:cNvSpPr>
            <p:nvPr/>
          </p:nvSpPr>
          <p:spPr bwMode="auto">
            <a:xfrm>
              <a:off x="1704" y="1832"/>
              <a:ext cx="9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23570" name="Line 12"/>
            <p:cNvSpPr>
              <a:spLocks noChangeShapeType="1"/>
            </p:cNvSpPr>
            <p:nvPr/>
          </p:nvSpPr>
          <p:spPr bwMode="auto">
            <a:xfrm>
              <a:off x="1920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71" name="Text Box 13"/>
            <p:cNvSpPr txBox="1">
              <a:spLocks noChangeArrowheads="1"/>
            </p:cNvSpPr>
            <p:nvPr/>
          </p:nvSpPr>
          <p:spPr bwMode="auto">
            <a:xfrm>
              <a:off x="1896" y="1832"/>
              <a:ext cx="9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23572" name="Line 14"/>
            <p:cNvSpPr>
              <a:spLocks noChangeShapeType="1"/>
            </p:cNvSpPr>
            <p:nvPr/>
          </p:nvSpPr>
          <p:spPr bwMode="auto">
            <a:xfrm>
              <a:off x="2112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73" name="Text Box 15"/>
            <p:cNvSpPr txBox="1">
              <a:spLocks noChangeArrowheads="1"/>
            </p:cNvSpPr>
            <p:nvPr/>
          </p:nvSpPr>
          <p:spPr bwMode="auto">
            <a:xfrm>
              <a:off x="2088" y="1832"/>
              <a:ext cx="9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23574" name="Line 16"/>
            <p:cNvSpPr>
              <a:spLocks noChangeShapeType="1"/>
            </p:cNvSpPr>
            <p:nvPr/>
          </p:nvSpPr>
          <p:spPr bwMode="auto">
            <a:xfrm>
              <a:off x="2304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75" name="Text Box 17"/>
            <p:cNvSpPr txBox="1">
              <a:spLocks noChangeArrowheads="1"/>
            </p:cNvSpPr>
            <p:nvPr/>
          </p:nvSpPr>
          <p:spPr bwMode="auto">
            <a:xfrm>
              <a:off x="2280" y="1832"/>
              <a:ext cx="9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</a:rPr>
                <a:t>6</a:t>
              </a:r>
            </a:p>
          </p:txBody>
        </p:sp>
        <p:sp>
          <p:nvSpPr>
            <p:cNvPr id="23576" name="Line 18"/>
            <p:cNvSpPr>
              <a:spLocks noChangeShapeType="1"/>
            </p:cNvSpPr>
            <p:nvPr/>
          </p:nvSpPr>
          <p:spPr bwMode="auto">
            <a:xfrm>
              <a:off x="2496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77" name="Text Box 19"/>
            <p:cNvSpPr txBox="1">
              <a:spLocks noChangeArrowheads="1"/>
            </p:cNvSpPr>
            <p:nvPr/>
          </p:nvSpPr>
          <p:spPr bwMode="auto">
            <a:xfrm>
              <a:off x="2472" y="1832"/>
              <a:ext cx="9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</a:rPr>
                <a:t>7</a:t>
              </a:r>
            </a:p>
          </p:txBody>
        </p:sp>
        <p:sp>
          <p:nvSpPr>
            <p:cNvPr id="23578" name="Line 20"/>
            <p:cNvSpPr>
              <a:spLocks noChangeShapeType="1"/>
            </p:cNvSpPr>
            <p:nvPr/>
          </p:nvSpPr>
          <p:spPr bwMode="auto">
            <a:xfrm>
              <a:off x="2688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79" name="Text Box 21"/>
            <p:cNvSpPr txBox="1">
              <a:spLocks noChangeArrowheads="1"/>
            </p:cNvSpPr>
            <p:nvPr/>
          </p:nvSpPr>
          <p:spPr bwMode="auto">
            <a:xfrm>
              <a:off x="2664" y="1832"/>
              <a:ext cx="9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</a:rPr>
                <a:t>8</a:t>
              </a:r>
            </a:p>
          </p:txBody>
        </p:sp>
        <p:sp>
          <p:nvSpPr>
            <p:cNvPr id="23580" name="Line 22"/>
            <p:cNvSpPr>
              <a:spLocks noChangeShapeType="1"/>
            </p:cNvSpPr>
            <p:nvPr/>
          </p:nvSpPr>
          <p:spPr bwMode="auto">
            <a:xfrm>
              <a:off x="2880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81" name="Text Box 23"/>
            <p:cNvSpPr txBox="1">
              <a:spLocks noChangeArrowheads="1"/>
            </p:cNvSpPr>
            <p:nvPr/>
          </p:nvSpPr>
          <p:spPr bwMode="auto">
            <a:xfrm>
              <a:off x="2856" y="1832"/>
              <a:ext cx="9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</a:rPr>
                <a:t>9</a:t>
              </a:r>
            </a:p>
          </p:txBody>
        </p:sp>
        <p:sp>
          <p:nvSpPr>
            <p:cNvPr id="23582" name="Line 24"/>
            <p:cNvSpPr>
              <a:spLocks noChangeShapeType="1"/>
            </p:cNvSpPr>
            <p:nvPr/>
          </p:nvSpPr>
          <p:spPr bwMode="auto">
            <a:xfrm>
              <a:off x="3072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83" name="Text Box 25"/>
            <p:cNvSpPr txBox="1">
              <a:spLocks noChangeArrowheads="1"/>
            </p:cNvSpPr>
            <p:nvPr/>
          </p:nvSpPr>
          <p:spPr bwMode="auto">
            <a:xfrm>
              <a:off x="3048" y="1832"/>
              <a:ext cx="9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</a:rPr>
                <a:t>10</a:t>
              </a:r>
            </a:p>
          </p:txBody>
        </p:sp>
        <p:sp>
          <p:nvSpPr>
            <p:cNvPr id="23584" name="Line 26"/>
            <p:cNvSpPr>
              <a:spLocks noChangeShapeType="1"/>
            </p:cNvSpPr>
            <p:nvPr/>
          </p:nvSpPr>
          <p:spPr bwMode="auto">
            <a:xfrm>
              <a:off x="3264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85" name="Text Box 27"/>
            <p:cNvSpPr txBox="1">
              <a:spLocks noChangeArrowheads="1"/>
            </p:cNvSpPr>
            <p:nvPr/>
          </p:nvSpPr>
          <p:spPr bwMode="auto">
            <a:xfrm>
              <a:off x="3240" y="1832"/>
              <a:ext cx="9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</a:rPr>
                <a:t>11</a:t>
              </a:r>
            </a:p>
          </p:txBody>
        </p:sp>
        <p:sp>
          <p:nvSpPr>
            <p:cNvPr id="23586" name="Line 28"/>
            <p:cNvSpPr>
              <a:spLocks noChangeShapeType="1"/>
            </p:cNvSpPr>
            <p:nvPr/>
          </p:nvSpPr>
          <p:spPr bwMode="auto">
            <a:xfrm>
              <a:off x="3456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87" name="Text Box 29"/>
            <p:cNvSpPr txBox="1">
              <a:spLocks noChangeArrowheads="1"/>
            </p:cNvSpPr>
            <p:nvPr/>
          </p:nvSpPr>
          <p:spPr bwMode="auto">
            <a:xfrm>
              <a:off x="3432" y="1832"/>
              <a:ext cx="9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</a:rPr>
                <a:t>12</a:t>
              </a:r>
            </a:p>
          </p:txBody>
        </p:sp>
        <p:sp>
          <p:nvSpPr>
            <p:cNvPr id="23588" name="Line 30"/>
            <p:cNvSpPr>
              <a:spLocks noChangeShapeType="1"/>
            </p:cNvSpPr>
            <p:nvPr/>
          </p:nvSpPr>
          <p:spPr bwMode="auto">
            <a:xfrm>
              <a:off x="3648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89" name="Text Box 31"/>
            <p:cNvSpPr txBox="1">
              <a:spLocks noChangeArrowheads="1"/>
            </p:cNvSpPr>
            <p:nvPr/>
          </p:nvSpPr>
          <p:spPr bwMode="auto">
            <a:xfrm>
              <a:off x="3624" y="1832"/>
              <a:ext cx="9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</a:rPr>
                <a:t>13</a:t>
              </a:r>
            </a:p>
          </p:txBody>
        </p:sp>
        <p:sp>
          <p:nvSpPr>
            <p:cNvPr id="23590" name="Line 32"/>
            <p:cNvSpPr>
              <a:spLocks noChangeShapeType="1"/>
            </p:cNvSpPr>
            <p:nvPr/>
          </p:nvSpPr>
          <p:spPr bwMode="auto">
            <a:xfrm>
              <a:off x="3840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1" name="Text Box 33"/>
            <p:cNvSpPr txBox="1">
              <a:spLocks noChangeArrowheads="1"/>
            </p:cNvSpPr>
            <p:nvPr/>
          </p:nvSpPr>
          <p:spPr bwMode="auto">
            <a:xfrm>
              <a:off x="3816" y="1832"/>
              <a:ext cx="9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</a:rPr>
                <a:t>14</a:t>
              </a:r>
            </a:p>
          </p:txBody>
        </p:sp>
        <p:sp>
          <p:nvSpPr>
            <p:cNvPr id="23592" name="Line 34"/>
            <p:cNvSpPr>
              <a:spLocks noChangeShapeType="1"/>
            </p:cNvSpPr>
            <p:nvPr/>
          </p:nvSpPr>
          <p:spPr bwMode="auto">
            <a:xfrm>
              <a:off x="4032" y="1728"/>
              <a:ext cx="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3" name="Text Box 35"/>
            <p:cNvSpPr txBox="1">
              <a:spLocks noChangeArrowheads="1"/>
            </p:cNvSpPr>
            <p:nvPr/>
          </p:nvSpPr>
          <p:spPr bwMode="auto">
            <a:xfrm>
              <a:off x="4008" y="1832"/>
              <a:ext cx="9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000" b="1">
                  <a:solidFill>
                    <a:srgbClr val="000000"/>
                  </a:solidFill>
                </a:rPr>
                <a:t>15</a:t>
              </a:r>
            </a:p>
          </p:txBody>
        </p:sp>
      </p:grpSp>
      <p:grpSp>
        <p:nvGrpSpPr>
          <p:cNvPr id="3" name="Group 36"/>
          <p:cNvGrpSpPr>
            <a:grpSpLocks/>
          </p:cNvGrpSpPr>
          <p:nvPr/>
        </p:nvGrpSpPr>
        <p:grpSpPr bwMode="auto">
          <a:xfrm rot="2987781">
            <a:off x="3168650" y="373063"/>
            <a:ext cx="152400" cy="1447800"/>
            <a:chOff x="1968" y="1488"/>
            <a:chExt cx="240" cy="2112"/>
          </a:xfrm>
        </p:grpSpPr>
        <p:sp>
          <p:nvSpPr>
            <p:cNvPr id="23561" name="Rectangle 37"/>
            <p:cNvSpPr>
              <a:spLocks noChangeArrowheads="1"/>
            </p:cNvSpPr>
            <p:nvPr/>
          </p:nvSpPr>
          <p:spPr bwMode="auto">
            <a:xfrm>
              <a:off x="1968" y="1488"/>
              <a:ext cx="240" cy="187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Monotype Corsiva" pitchFamily="66" charset="0"/>
              </a:endParaRPr>
            </a:p>
          </p:txBody>
        </p:sp>
        <p:sp>
          <p:nvSpPr>
            <p:cNvPr id="23562" name="AutoShape 38"/>
            <p:cNvSpPr>
              <a:spLocks noChangeArrowheads="1"/>
            </p:cNvSpPr>
            <p:nvPr/>
          </p:nvSpPr>
          <p:spPr bwMode="auto">
            <a:xfrm rot="10800000">
              <a:off x="1968" y="3360"/>
              <a:ext cx="240" cy="24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4D4D4D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Monotype Corsiva" pitchFamily="66" charset="0"/>
              </a:endParaRPr>
            </a:p>
          </p:txBody>
        </p:sp>
      </p:grpSp>
      <p:sp>
        <p:nvSpPr>
          <p:cNvPr id="49191" name="Line 39"/>
          <p:cNvSpPr>
            <a:spLocks noChangeShapeType="1"/>
          </p:cNvSpPr>
          <p:nvPr/>
        </p:nvSpPr>
        <p:spPr bwMode="auto">
          <a:xfrm>
            <a:off x="2500313" y="1571625"/>
            <a:ext cx="388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7" name="Содержимое 2"/>
          <p:cNvSpPr>
            <a:spLocks noGrp="1"/>
          </p:cNvSpPr>
          <p:nvPr>
            <p:ph sz="quarter" idx="1"/>
          </p:nvPr>
        </p:nvSpPr>
        <p:spPr>
          <a:xfrm>
            <a:off x="428625" y="2571750"/>
            <a:ext cx="8358188" cy="4500563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58" name="Rectangle 40"/>
          <p:cNvSpPr>
            <a:spLocks noChangeArrowheads="1"/>
          </p:cNvSpPr>
          <p:nvPr/>
        </p:nvSpPr>
        <p:spPr bwMode="auto">
          <a:xfrm>
            <a:off x="428625" y="3286125"/>
            <a:ext cx="8358188" cy="1643063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tx2"/>
                </a:solidFill>
                <a:latin typeface="Bookman Old Style" pitchFamily="18" charset="0"/>
                <a:cs typeface="+mn-cs"/>
              </a:rPr>
              <a:t>Прямая – множество точек, построенных с помощью линейки.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8.09249E-7 L 0.425 8.09249E-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91" grpId="0" animBg="1"/>
      <p:bldP spid="5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-142875"/>
            <a:ext cx="8229600" cy="857250"/>
          </a:xfrm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/>
              <a:t>Прямые обозначают  так  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625" y="857250"/>
            <a:ext cx="8358188" cy="6000750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071563" y="2000250"/>
            <a:ext cx="3429000" cy="64293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285875" y="2500313"/>
            <a:ext cx="342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C00000"/>
                </a:solidFill>
                <a:latin typeface="Monotype Corsiva" pitchFamily="66" charset="0"/>
              </a:rPr>
              <a:t>m</a:t>
            </a:r>
            <a:endParaRPr lang="ru-RU" sz="2000" b="1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429250" y="1857375"/>
            <a:ext cx="1801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002060"/>
                </a:solidFill>
                <a:latin typeface="Monotype Corsiva" pitchFamily="66" charset="0"/>
              </a:rPr>
              <a:t>прямая  </a:t>
            </a:r>
            <a:r>
              <a:rPr lang="en-US" sz="3200" b="1">
                <a:solidFill>
                  <a:srgbClr val="002060"/>
                </a:solidFill>
                <a:latin typeface="Monotype Corsiva" pitchFamily="66" charset="0"/>
              </a:rPr>
              <a:t>m</a:t>
            </a:r>
            <a:endParaRPr lang="ru-RU" sz="3200" b="1">
              <a:solidFill>
                <a:srgbClr val="002060"/>
              </a:solidFill>
              <a:latin typeface="Monotype Corsiva" pitchFamily="66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928688" y="3500438"/>
            <a:ext cx="3500437" cy="428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000500" y="3786188"/>
            <a:ext cx="365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C00000"/>
                </a:solidFill>
                <a:latin typeface="Monotype Corsiva" pitchFamily="66" charset="0"/>
              </a:rPr>
              <a:t>р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572125" y="3500438"/>
            <a:ext cx="1728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002060"/>
                </a:solidFill>
                <a:latin typeface="Monotype Corsiva" pitchFamily="66" charset="0"/>
              </a:rPr>
              <a:t>прямая  р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928688" y="4857750"/>
            <a:ext cx="3714750" cy="3571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928688" y="5143500"/>
            <a:ext cx="407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А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357688" y="5000625"/>
            <a:ext cx="4016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В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500688" y="4643438"/>
            <a:ext cx="2000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800" b="1">
                <a:latin typeface="Monotype Corsiva" pitchFamily="66" charset="0"/>
              </a:rPr>
              <a:t>прямая   АВ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428750" y="6072188"/>
            <a:ext cx="3500438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428750" y="6143625"/>
            <a:ext cx="317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>
                <a:solidFill>
                  <a:srgbClr val="C00000"/>
                </a:solidFill>
                <a:latin typeface="Monotype Corsiva" pitchFamily="66" charset="0"/>
              </a:rPr>
              <a:t>С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500563" y="6143625"/>
            <a:ext cx="4365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C00000"/>
                </a:solidFill>
                <a:latin typeface="Monotype Corsiva" pitchFamily="66" charset="0"/>
              </a:rPr>
              <a:t>D</a:t>
            </a:r>
            <a:endParaRPr lang="ru-RU" sz="2800" b="1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000750" y="5857875"/>
            <a:ext cx="1814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800" b="1">
                <a:latin typeface="Monotype Corsiva" pitchFamily="66" charset="0"/>
              </a:rPr>
              <a:t>прямая  </a:t>
            </a:r>
            <a:r>
              <a:rPr lang="en-US" sz="2800" b="1">
                <a:latin typeface="Monotype Corsiva" pitchFamily="66" charset="0"/>
              </a:rPr>
              <a:t>CD</a:t>
            </a:r>
            <a:endParaRPr lang="ru-RU" sz="2800" b="1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6" grpId="0"/>
      <p:bldP spid="17" grpId="0"/>
      <p:bldP spid="21" grpId="0"/>
      <p:bldP spid="22" grpId="0"/>
      <p:bldP spid="23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>
                <a:solidFill>
                  <a:schemeClr val="tx2"/>
                </a:solidFill>
                <a:latin typeface="Bookman Old Style" pitchFamily="18" charset="0"/>
                <a:cs typeface="+mn-cs"/>
              </a:rPr>
              <a:t>Точки, прямые, отрезки</a:t>
            </a: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762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tx1"/>
              </a:gs>
              <a:gs pos="100000">
                <a:schemeClr val="bg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5000625" y="3571875"/>
            <a:ext cx="3786188" cy="1285875"/>
            <a:chOff x="3984" y="1728"/>
            <a:chExt cx="1776" cy="624"/>
          </a:xfrm>
        </p:grpSpPr>
        <p:sp>
          <p:nvSpPr>
            <p:cNvPr id="25615" name="Text Box 43"/>
            <p:cNvSpPr txBox="1">
              <a:spLocks noChangeArrowheads="1"/>
            </p:cNvSpPr>
            <p:nvPr/>
          </p:nvSpPr>
          <p:spPr bwMode="auto">
            <a:xfrm>
              <a:off x="4704" y="1824"/>
              <a:ext cx="24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latin typeface="Times New Roman" pitchFamily="18" charset="0"/>
                </a:rPr>
                <a:t>O</a:t>
              </a:r>
              <a:endParaRPr lang="ru-RU" sz="2000" b="1">
                <a:latin typeface="Times New Roman" pitchFamily="18" charset="0"/>
              </a:endParaRPr>
            </a:p>
          </p:txBody>
        </p:sp>
        <p:sp>
          <p:nvSpPr>
            <p:cNvPr id="25616" name="Line 44"/>
            <p:cNvSpPr>
              <a:spLocks noChangeShapeType="1"/>
            </p:cNvSpPr>
            <p:nvPr/>
          </p:nvSpPr>
          <p:spPr bwMode="auto">
            <a:xfrm>
              <a:off x="3984" y="1728"/>
              <a:ext cx="1392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17" name="Line 45"/>
            <p:cNvSpPr>
              <a:spLocks noChangeShapeType="1"/>
            </p:cNvSpPr>
            <p:nvPr/>
          </p:nvSpPr>
          <p:spPr bwMode="auto">
            <a:xfrm flipV="1">
              <a:off x="4128" y="1833"/>
              <a:ext cx="1632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18" name="Oval 46"/>
            <p:cNvSpPr>
              <a:spLocks noChangeArrowheads="1"/>
            </p:cNvSpPr>
            <p:nvPr/>
          </p:nvSpPr>
          <p:spPr bwMode="auto">
            <a:xfrm>
              <a:off x="4671" y="2019"/>
              <a:ext cx="68" cy="68"/>
            </a:xfrm>
            <a:prstGeom prst="ellipse">
              <a:avLst/>
            </a:prstGeom>
            <a:solidFill>
              <a:srgbClr val="FFFF00"/>
            </a:solidFill>
            <a:ln w="2857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Monotype Corsiva" pitchFamily="66" charset="0"/>
              </a:endParaRPr>
            </a:p>
          </p:txBody>
        </p:sp>
        <p:sp>
          <p:nvSpPr>
            <p:cNvPr id="25619" name="Text Box 47"/>
            <p:cNvSpPr txBox="1">
              <a:spLocks noChangeArrowheads="1"/>
            </p:cNvSpPr>
            <p:nvPr/>
          </p:nvSpPr>
          <p:spPr bwMode="auto">
            <a:xfrm>
              <a:off x="5232" y="1728"/>
              <a:ext cx="24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latin typeface="Times New Roman" pitchFamily="18" charset="0"/>
                </a:rPr>
                <a:t>a</a:t>
              </a:r>
              <a:endParaRPr lang="ru-RU" sz="2000" b="1">
                <a:latin typeface="Times New Roman" pitchFamily="18" charset="0"/>
              </a:endParaRPr>
            </a:p>
          </p:txBody>
        </p:sp>
        <p:sp>
          <p:nvSpPr>
            <p:cNvPr id="25620" name="Text Box 48"/>
            <p:cNvSpPr txBox="1">
              <a:spLocks noChangeArrowheads="1"/>
            </p:cNvSpPr>
            <p:nvPr/>
          </p:nvSpPr>
          <p:spPr bwMode="auto">
            <a:xfrm>
              <a:off x="5232" y="2112"/>
              <a:ext cx="24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latin typeface="Times New Roman" pitchFamily="18" charset="0"/>
                </a:rPr>
                <a:t>b</a:t>
              </a:r>
              <a:endParaRPr lang="ru-RU" sz="2000" b="1">
                <a:latin typeface="Times New Roman" pitchFamily="18" charset="0"/>
              </a:endParaRPr>
            </a:p>
          </p:txBody>
        </p:sp>
      </p:grpSp>
      <p:sp>
        <p:nvSpPr>
          <p:cNvPr id="49201" name="Rectangle 49"/>
          <p:cNvSpPr>
            <a:spLocks noChangeArrowheads="1"/>
          </p:cNvSpPr>
          <p:nvPr/>
        </p:nvSpPr>
        <p:spPr bwMode="auto">
          <a:xfrm>
            <a:off x="0" y="1928813"/>
            <a:ext cx="9144000" cy="10715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/>
                </a:solidFill>
                <a:latin typeface="Bookman Old Style" pitchFamily="18" charset="0"/>
                <a:cs typeface="+mn-cs"/>
              </a:rPr>
              <a:t>Через любые две точки можно провести прямую, </a:t>
            </a:r>
            <a:br>
              <a:rPr lang="ru-RU" sz="2400" b="1" dirty="0">
                <a:solidFill>
                  <a:schemeClr val="tx2"/>
                </a:solidFill>
                <a:latin typeface="Bookman Old Style" pitchFamily="18" charset="0"/>
                <a:cs typeface="+mn-cs"/>
              </a:rPr>
            </a:br>
            <a:r>
              <a:rPr lang="ru-RU" sz="2400" b="1" dirty="0">
                <a:solidFill>
                  <a:schemeClr val="tx2"/>
                </a:solidFill>
                <a:latin typeface="Bookman Old Style" pitchFamily="18" charset="0"/>
                <a:cs typeface="+mn-cs"/>
              </a:rPr>
              <a:t>и притом только одну.</a:t>
            </a:r>
          </a:p>
        </p:txBody>
      </p:sp>
      <p:sp>
        <p:nvSpPr>
          <p:cNvPr id="49202" name="Line 50"/>
          <p:cNvSpPr>
            <a:spLocks noChangeShapeType="1"/>
          </p:cNvSpPr>
          <p:nvPr/>
        </p:nvSpPr>
        <p:spPr bwMode="auto">
          <a:xfrm>
            <a:off x="571500" y="3071813"/>
            <a:ext cx="8229600" cy="0"/>
          </a:xfrm>
          <a:prstGeom prst="line">
            <a:avLst/>
          </a:prstGeom>
          <a:noFill/>
          <a:ln w="50800">
            <a:solidFill>
              <a:srgbClr val="969696"/>
            </a:solidFill>
            <a:prstDash val="lgDash"/>
            <a:round/>
            <a:headEnd type="diamond" w="sm" len="lg"/>
            <a:tailEnd type="diamond" w="sm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205" name="Text Box 53"/>
          <p:cNvSpPr txBox="1">
            <a:spLocks noChangeArrowheads="1"/>
          </p:cNvSpPr>
          <p:nvPr/>
        </p:nvSpPr>
        <p:spPr bwMode="auto">
          <a:xfrm>
            <a:off x="285750" y="378618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c</a:t>
            </a:r>
            <a:endParaRPr lang="ru-RU" sz="2000" b="1">
              <a:latin typeface="Times New Roman" pitchFamily="18" charset="0"/>
            </a:endParaRPr>
          </a:p>
        </p:txBody>
      </p:sp>
      <p:sp>
        <p:nvSpPr>
          <p:cNvPr id="49207" name="Rectangle 55"/>
          <p:cNvSpPr>
            <a:spLocks noChangeArrowheads="1"/>
          </p:cNvSpPr>
          <p:nvPr/>
        </p:nvSpPr>
        <p:spPr bwMode="auto">
          <a:xfrm>
            <a:off x="0" y="5072063"/>
            <a:ext cx="9144000" cy="14144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/>
                </a:solidFill>
                <a:latin typeface="Bookman Old Style" pitchFamily="18" charset="0"/>
                <a:cs typeface="+mn-cs"/>
              </a:rPr>
              <a:t>Две прямые либо имеют только одну общую точку, либо не имеют общих точек.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785813" y="571500"/>
            <a:ext cx="4111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8000">
                <a:latin typeface="Monotype Corsiva" pitchFamily="66" charset="0"/>
              </a:rPr>
              <a:t>.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3571875" y="714375"/>
            <a:ext cx="3889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7200">
                <a:latin typeface="Monotype Corsiva" pitchFamily="66" charset="0"/>
              </a:rPr>
              <a:t>.</a:t>
            </a:r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>
            <a:off x="500063" y="1428750"/>
            <a:ext cx="4643437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Line 51"/>
          <p:cNvSpPr>
            <a:spLocks noChangeShapeType="1"/>
          </p:cNvSpPr>
          <p:nvPr/>
        </p:nvSpPr>
        <p:spPr bwMode="auto">
          <a:xfrm>
            <a:off x="285750" y="3786188"/>
            <a:ext cx="3581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" name="Line 52"/>
          <p:cNvSpPr>
            <a:spLocks noChangeShapeType="1"/>
          </p:cNvSpPr>
          <p:nvPr/>
        </p:nvSpPr>
        <p:spPr bwMode="auto">
          <a:xfrm>
            <a:off x="285750" y="4429125"/>
            <a:ext cx="3581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" name="Text Box 54"/>
          <p:cNvSpPr txBox="1">
            <a:spLocks noChangeArrowheads="1"/>
          </p:cNvSpPr>
          <p:nvPr/>
        </p:nvSpPr>
        <p:spPr bwMode="auto">
          <a:xfrm>
            <a:off x="285750" y="4500563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d</a:t>
            </a:r>
            <a:endParaRPr lang="ru-RU" sz="20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9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9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9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28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9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9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280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492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492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492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7760"/>
                            </p:stCondLst>
                            <p:childTnLst>
                              <p:par>
                                <p:cTn id="3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2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2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2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2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2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2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2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2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9760"/>
                            </p:stCondLst>
                            <p:childTnLst>
                              <p:par>
                                <p:cTn id="10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01" grpId="0" animBg="1"/>
      <p:bldP spid="49202" grpId="0" animBg="1"/>
      <p:bldP spid="49205" grpId="0"/>
      <p:bldP spid="49207" grpId="0" animBg="1"/>
      <p:bldP spid="56" grpId="0"/>
      <p:bldP spid="57" grpId="0"/>
      <p:bldP spid="61" grpId="0" animBg="1"/>
      <p:bldP spid="62" grpId="0" animBg="1"/>
      <p:bldP spid="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tx2"/>
                </a:solidFill>
                <a:latin typeface="Bookman Old Style" pitchFamily="18" charset="0"/>
                <a:cs typeface="+mn-cs"/>
              </a:rPr>
              <a:t>Точки, прямые, отрезки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762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tx1"/>
              </a:gs>
              <a:gs pos="100000">
                <a:schemeClr val="bg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2786063"/>
            <a:ext cx="9144000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/>
                </a:solidFill>
                <a:latin typeface="Bookman Old Style" pitchFamily="18" charset="0"/>
                <a:cs typeface="+mn-cs"/>
              </a:rPr>
              <a:t>Отрезок – часть прямой, ограниченная двумя точками. Точки </a:t>
            </a:r>
            <a:r>
              <a:rPr lang="en-US" sz="2400" b="1" dirty="0">
                <a:solidFill>
                  <a:schemeClr val="tx2"/>
                </a:solidFill>
                <a:latin typeface="Bookman Old Style" pitchFamily="18" charset="0"/>
                <a:cs typeface="+mn-cs"/>
              </a:rPr>
              <a:t>A </a:t>
            </a:r>
            <a:r>
              <a:rPr lang="ru-RU" sz="2400" b="1" dirty="0">
                <a:solidFill>
                  <a:schemeClr val="tx2"/>
                </a:solidFill>
                <a:latin typeface="Bookman Old Style" pitchFamily="18" charset="0"/>
                <a:cs typeface="+mn-cs"/>
              </a:rPr>
              <a:t>и </a:t>
            </a:r>
            <a:r>
              <a:rPr lang="en-US" sz="2400" b="1" dirty="0">
                <a:solidFill>
                  <a:schemeClr val="tx2"/>
                </a:solidFill>
                <a:latin typeface="Bookman Old Style" pitchFamily="18" charset="0"/>
                <a:cs typeface="+mn-cs"/>
              </a:rPr>
              <a:t>B – </a:t>
            </a:r>
            <a:r>
              <a:rPr lang="ru-RU" sz="2400" b="1" dirty="0">
                <a:solidFill>
                  <a:schemeClr val="tx2"/>
                </a:solidFill>
                <a:latin typeface="Bookman Old Style" pitchFamily="18" charset="0"/>
                <a:cs typeface="+mn-cs"/>
              </a:rPr>
              <a:t>концы отрезка</a:t>
            </a:r>
          </a:p>
        </p:txBody>
      </p:sp>
      <p:sp>
        <p:nvSpPr>
          <p:cNvPr id="50181" name="Oval 5"/>
          <p:cNvSpPr>
            <a:spLocks noChangeArrowheads="1"/>
          </p:cNvSpPr>
          <p:nvPr/>
        </p:nvSpPr>
        <p:spPr bwMode="auto">
          <a:xfrm>
            <a:off x="3371850" y="1471613"/>
            <a:ext cx="107950" cy="107950"/>
          </a:xfrm>
          <a:prstGeom prst="ellipse">
            <a:avLst/>
          </a:prstGeom>
          <a:solidFill>
            <a:srgbClr val="FFFF00"/>
          </a:solidFill>
          <a:ln w="2857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Monotype Corsiva" pitchFamily="66" charset="0"/>
            </a:endParaRPr>
          </a:p>
        </p:txBody>
      </p:sp>
      <p:sp>
        <p:nvSpPr>
          <p:cNvPr id="50182" name="Oval 6"/>
          <p:cNvSpPr>
            <a:spLocks noChangeArrowheads="1"/>
          </p:cNvSpPr>
          <p:nvPr/>
        </p:nvSpPr>
        <p:spPr bwMode="auto">
          <a:xfrm>
            <a:off x="5276850" y="1471613"/>
            <a:ext cx="107950" cy="107950"/>
          </a:xfrm>
          <a:prstGeom prst="ellipse">
            <a:avLst/>
          </a:prstGeom>
          <a:solidFill>
            <a:srgbClr val="FFFF00"/>
          </a:solidFill>
          <a:ln w="2857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Monotype Corsiva" pitchFamily="66" charset="0"/>
            </a:endParaRP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3429000" y="10668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C00000"/>
                </a:solidFill>
                <a:latin typeface="Times New Roman" pitchFamily="18" charset="0"/>
              </a:rPr>
              <a:t>A</a:t>
            </a:r>
            <a:endParaRPr lang="ru-RU" sz="2000" b="1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3429000" y="1524000"/>
            <a:ext cx="1905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5334000" y="1524000"/>
            <a:ext cx="3810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0" y="1524000"/>
            <a:ext cx="3429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5334000" y="10668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C00000"/>
                </a:solidFill>
                <a:latin typeface="Times New Roman" pitchFamily="18" charset="0"/>
              </a:rPr>
              <a:t>B</a:t>
            </a:r>
            <a:endParaRPr lang="ru-RU" sz="2000" b="1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142875" y="4714875"/>
            <a:ext cx="9001125" cy="11049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sz="2400" b="1">
                <a:solidFill>
                  <a:schemeClr val="tx2"/>
                </a:solidFill>
                <a:latin typeface="Bookman Old Style" pitchFamily="18" charset="0"/>
              </a:rPr>
              <a:t>Отрезок с концами А и В обозначают АВ или ВА.</a:t>
            </a:r>
          </a:p>
          <a:p>
            <a:pPr algn="ctr"/>
            <a:r>
              <a:rPr lang="ru-RU" sz="2400" b="1">
                <a:solidFill>
                  <a:schemeClr val="tx2"/>
                </a:solidFill>
                <a:latin typeface="Bookman Old Style" pitchFamily="18" charset="0"/>
              </a:rPr>
              <a:t>Он содержит точки А и В и все точки прямой, лежащие между точками А и 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3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nimBg="1"/>
      <p:bldP spid="50181" grpId="0" animBg="1"/>
      <p:bldP spid="50182" grpId="0" animBg="1"/>
      <p:bldP spid="50183" grpId="0"/>
      <p:bldP spid="50185" grpId="0" animBg="1"/>
      <p:bldP spid="50186" grpId="0" animBg="1"/>
      <p:bldP spid="50187" grpId="0"/>
      <p:bldP spid="5018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b="1" smtClean="0"/>
              <a:t>Практическое задание.</a:t>
            </a:r>
          </a:p>
        </p:txBody>
      </p:sp>
      <p:pic>
        <p:nvPicPr>
          <p:cNvPr id="27651" name="Picture 2" descr="C:\Users\Василий\Pictures\984074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857875" y="3071813"/>
            <a:ext cx="2914650" cy="3175000"/>
          </a:xfrm>
        </p:spPr>
      </p:pic>
      <p:sp>
        <p:nvSpPr>
          <p:cNvPr id="5" name="TextBox 4"/>
          <p:cNvSpPr txBox="1"/>
          <p:nvPr/>
        </p:nvSpPr>
        <p:spPr>
          <a:xfrm>
            <a:off x="500063" y="2000250"/>
            <a:ext cx="5988050" cy="7699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atin typeface="+mn-lt"/>
                <a:cs typeface="+mn-cs"/>
              </a:rPr>
              <a:t>Задания № 1 , 2 , 3  стр. 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84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Цели  урока :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ru-RU" smtClean="0"/>
              <a:t>Познакомить  учащихся  с  тем , что изучает геометрия,  какой раздел геометрии  называется планиметрией,  какие фигуры в планиметрии  называют основными ;  систематизировать  сведения о взаимном расположении  точек и прямых ; </a:t>
            </a:r>
          </a:p>
          <a:p>
            <a:pPr eaLnBrk="1" hangingPunct="1"/>
            <a:r>
              <a:rPr lang="ru-RU" smtClean="0"/>
              <a:t>  рассмотреть свойство прямой : через любые две точки можно провести прямую, и притом только одну;  </a:t>
            </a:r>
          </a:p>
          <a:p>
            <a:pPr eaLnBrk="1" hangingPunct="1"/>
            <a:r>
              <a:rPr lang="ru-RU" smtClean="0"/>
              <a:t>научить обозначать   точки и прямые на рисунке ;  </a:t>
            </a:r>
          </a:p>
          <a:p>
            <a:pPr eaLnBrk="1" hangingPunct="1"/>
            <a:r>
              <a:rPr lang="ru-RU" smtClean="0"/>
              <a:t>ввести  понятие отрезка;</a:t>
            </a:r>
          </a:p>
          <a:p>
            <a:pPr eaLnBrk="1" hangingPunct="1"/>
            <a:r>
              <a:rPr lang="ru-RU" smtClean="0"/>
              <a:t>  рассказать  о практическом  проведении  (провешивании) прямых на местности.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b="1" smtClean="0"/>
              <a:t>Ответьте на вопросы: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2060"/>
                </a:solidFill>
              </a:rPr>
              <a:t>1. Можно ли через данную точку провести прямую?</a:t>
            </a:r>
          </a:p>
          <a:p>
            <a:pPr eaLnBrk="1" hangingPunct="1"/>
            <a:r>
              <a:rPr lang="ru-RU" sz="3200" b="1" smtClean="0">
                <a:solidFill>
                  <a:srgbClr val="002060"/>
                </a:solidFill>
              </a:rPr>
              <a:t>2. Сколько прямых можно провести через данную точку?</a:t>
            </a:r>
          </a:p>
          <a:p>
            <a:pPr eaLnBrk="1" hangingPunct="1"/>
            <a:r>
              <a:rPr lang="ru-RU" sz="3200" b="1" smtClean="0">
                <a:solidFill>
                  <a:srgbClr val="002060"/>
                </a:solidFill>
              </a:rPr>
              <a:t>3. Сколько прямых можно провести через две данные точки?</a:t>
            </a:r>
          </a:p>
          <a:p>
            <a:pPr eaLnBrk="1" hangingPunct="1"/>
            <a:r>
              <a:rPr lang="ru-RU" sz="3200" b="1" smtClean="0">
                <a:solidFill>
                  <a:srgbClr val="002060"/>
                </a:solidFill>
              </a:rPr>
              <a:t>4. Сколько общих точек могут иметь две прямые?</a:t>
            </a:r>
          </a:p>
          <a:p>
            <a:pPr eaLnBrk="1" hangingPunct="1"/>
            <a:endParaRPr lang="ru-RU" sz="3200" b="1" smtClean="0">
              <a:solidFill>
                <a:srgbClr val="002060"/>
              </a:solidFill>
            </a:endParaRPr>
          </a:p>
          <a:p>
            <a:pPr eaLnBrk="1" hangingPunct="1"/>
            <a:endParaRPr lang="ru-RU" sz="3200" b="1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6000" b="1" smtClean="0"/>
              <a:t>Ответьте на вопросы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ru-RU" sz="2800" b="1" smtClean="0"/>
          </a:p>
          <a:p>
            <a:pPr eaLnBrk="1" hangingPunct="1"/>
            <a:r>
              <a:rPr lang="ru-RU" sz="2800" b="1" smtClean="0"/>
              <a:t>5. Могут ли прямые  ОА и АВ быть различными , если точка  О лежит на прямой  АВ?</a:t>
            </a:r>
          </a:p>
          <a:p>
            <a:pPr eaLnBrk="1" hangingPunct="1"/>
            <a:endParaRPr lang="ru-RU" sz="2800" b="1" smtClean="0"/>
          </a:p>
          <a:p>
            <a:pPr eaLnBrk="1" hangingPunct="1"/>
            <a:r>
              <a:rPr lang="ru-RU" sz="2800" b="1" smtClean="0"/>
              <a:t>6. Даны две прямые  а  и  в , пересекающиеся в точке  С , и точка  </a:t>
            </a:r>
            <a:r>
              <a:rPr lang="en-US" sz="2800" b="1" smtClean="0"/>
              <a:t>D</a:t>
            </a:r>
            <a:r>
              <a:rPr lang="ru-RU" sz="2800" b="1" smtClean="0"/>
              <a:t>   , отличная от точки  С  и  лежащая  на прямой  а.  Может ли точка  Д  лежать  на прямой  в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b="1" smtClean="0"/>
              <a:t>Выполните самостоятельно :</a:t>
            </a:r>
          </a:p>
        </p:txBody>
      </p:sp>
      <p:pic>
        <p:nvPicPr>
          <p:cNvPr id="30723" name="Picture 2" descr="C:\Users\Василий\Pictures\984074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857875" y="3087688"/>
            <a:ext cx="2914650" cy="3143250"/>
          </a:xfrm>
        </p:spPr>
      </p:pic>
      <p:sp>
        <p:nvSpPr>
          <p:cNvPr id="5" name="TextBox 4"/>
          <p:cNvSpPr txBox="1"/>
          <p:nvPr/>
        </p:nvSpPr>
        <p:spPr>
          <a:xfrm>
            <a:off x="500063" y="2000250"/>
            <a:ext cx="5988050" cy="7699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atin typeface="+mn-lt"/>
                <a:cs typeface="+mn-cs"/>
              </a:rPr>
              <a:t>Задание № 5  стр. 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/>
              <a:t>Самостоятельная работа с учебником .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600" b="1" dirty="0" smtClean="0"/>
              <a:t>1.  Прочитайте  п. 2  стр. 6-7.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600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600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600" b="1" dirty="0" smtClean="0"/>
              <a:t>2.  В чём заключается  приём  «провешивания  прямой»  и когда  он применяется?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400" b="1" smtClean="0"/>
              <a:t>Математический диктант.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dirty="0" smtClean="0"/>
              <a:t>1.Начертите  прямую и обозначьте её буквой  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/>
              <a:t>     а)  Отметьте точку  М ,лежащую на прямой  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/>
              <a:t>     б)  Отметьте точку  Д , не лежащую  на прямой  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/>
              <a:t>      в)   Используя символы   , запишите  предложение  : «Точка  М лежит на прямой  в , а точка  Д  не лежит на ней».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/>
              <a:t>   2. Начертите  прямые  а  и  в , пересекающиеся  в  точке  К.  На  прямой  а  отметьте  точку  С , отличную от точки  К.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/>
              <a:t>     а)  Являются ли  прямые  КС  и а  различными  прямыми ? Ответ  обоснуйте.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/>
              <a:t>     б)  Может ли прямая  в  проходить через  точку   С?  Ответ  обоснуйте.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000" b="1" smtClean="0"/>
              <a:t>Итоги  урока.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b="1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/>
              <a:t>  </a:t>
            </a:r>
            <a:r>
              <a:rPr lang="ru-RU" sz="4800" b="1" dirty="0" smtClean="0"/>
              <a:t>Задайте вопросы своим одноклассникам по содержанию сегодняшнего урока.</a:t>
            </a:r>
            <a:endParaRPr lang="ru-RU" b="1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 3"/>
              <a:buAutoNum type="arabicParenR"/>
              <a:defRPr/>
            </a:pPr>
            <a:endParaRPr lang="ru-RU" b="1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 3"/>
              <a:buAutoNum type="arabicParenR"/>
              <a:defRPr/>
            </a:pPr>
            <a:endParaRPr lang="ru-RU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7" name="Picture 11" descr="D:\великолепные клипарты\дома\RL0288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71604" y="2643182"/>
            <a:ext cx="3357586" cy="3578445"/>
          </a:xfrm>
          <a:prstGeom prst="rect">
            <a:avLst/>
          </a:prstGeom>
          <a:noFill/>
        </p:spPr>
      </p:pic>
      <p:pic>
        <p:nvPicPr>
          <p:cNvPr id="34819" name="Picture 5" descr="D:\великолепные клипарты\смайлы\Смайлики\image00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38" y="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6" descr="D:\великолепные клипарты\смайлы\Смайлики\image005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0500" y="0"/>
            <a:ext cx="121443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7" descr="D:\великолепные клипарты\смайлы\Смайлики\image008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0875" y="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14750" y="1214438"/>
            <a:ext cx="186848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Есть вопросы…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86563" y="1214438"/>
            <a:ext cx="15367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Непонятно!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28688" y="1214438"/>
            <a:ext cx="16256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Всё понятно!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500313" y="3357563"/>
            <a:ext cx="1928812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4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4590" name="Picture 14" descr="C:\Documents and Settings\1\Рабочий стол\звёзды\2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75" y="3857625"/>
            <a:ext cx="214312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7" name="Picture 15" descr="C:\Documents and Settings\1\Рабочий стол\звёзды\15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1688" y="3786188"/>
            <a:ext cx="103822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8" name="Picture 15" descr="C:\Documents and Settings\1\Рабочий стол\звёзды\15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8" y="3643313"/>
            <a:ext cx="103822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9" name="Picture 15" descr="C:\Documents and Settings\1\Рабочий стол\звёзды\15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313" y="4500563"/>
            <a:ext cx="103822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0" name="Picture 15" descr="C:\Documents and Settings\1\Рабочий стол\звёзды\15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8" y="5214938"/>
            <a:ext cx="103822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2" name="Picture 1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5938" y="5143500"/>
            <a:ext cx="98107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3" name="Picture 1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1938" y="5214938"/>
            <a:ext cx="98107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4" name="Picture 1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313" y="4929188"/>
            <a:ext cx="98107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800600" y="2714625"/>
            <a:ext cx="4343400" cy="23082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  <a:cs typeface="+mn-cs"/>
              </a:rPr>
              <a:t>Пункты 1 и2 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  <a:cs typeface="+mn-cs"/>
              </a:rPr>
              <a:t> ответить на вопросы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  <a:cs typeface="+mn-cs"/>
              </a:rPr>
              <a:t>1-3 на стр. 25 учебника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  <a:cs typeface="+mn-cs"/>
              </a:rPr>
              <a:t>Задания  № 4, 6 , 7.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Documents and Settings\1\Рабочий стол\звёзды\25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3813" y="376238"/>
            <a:ext cx="4881562" cy="533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10" descr="E:\PPBestDesign\фон\34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28625" y="1214438"/>
            <a:ext cx="3252788" cy="3252787"/>
          </a:xfrm>
        </p:spPr>
      </p:pic>
      <p:pic>
        <p:nvPicPr>
          <p:cNvPr id="5" name="Picture 3" descr="D:\великолепные клипарты\цирк\78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0438" y="3500438"/>
            <a:ext cx="52863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Прямоугольник 5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8" y="1322388"/>
            <a:ext cx="4583112" cy="165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b="1" smtClean="0"/>
              <a:t>Возникновение  и  развитие  геометрии.</a:t>
            </a:r>
          </a:p>
        </p:txBody>
      </p:sp>
      <p:pic>
        <p:nvPicPr>
          <p:cNvPr id="11267" name="Picture 3" descr="C:\Users\Василий\Pictures\51075125_0607_greece_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42875" y="2000250"/>
            <a:ext cx="4041775" cy="3233738"/>
          </a:xfrm>
        </p:spPr>
      </p:pic>
      <p:sp>
        <p:nvSpPr>
          <p:cNvPr id="11268" name="Содержимое 6"/>
          <p:cNvSpPr>
            <a:spLocks noGrp="1"/>
          </p:cNvSpPr>
          <p:nvPr>
            <p:ph sz="quarter" idx="2"/>
          </p:nvPr>
        </p:nvSpPr>
        <p:spPr>
          <a:xfrm>
            <a:off x="4357688" y="1216025"/>
            <a:ext cx="4643437" cy="4937125"/>
          </a:xfrm>
        </p:spPr>
        <p:txBody>
          <a:bodyPr/>
          <a:lstStyle/>
          <a:p>
            <a:pPr eaLnBrk="1" hangingPunct="1"/>
            <a:endParaRPr lang="ru-RU" b="1" smtClean="0"/>
          </a:p>
          <a:p>
            <a:pPr eaLnBrk="1" hangingPunct="1"/>
            <a:r>
              <a:rPr lang="ru-RU" b="1" smtClean="0"/>
              <a:t>Геометрия</a:t>
            </a:r>
            <a:r>
              <a:rPr lang="ru-RU" smtClean="0"/>
              <a:t>  возникла в результате практической деятельности людей : </a:t>
            </a:r>
          </a:p>
          <a:p>
            <a:pPr eaLnBrk="1" hangingPunct="1"/>
            <a:r>
              <a:rPr lang="ru-RU" smtClean="0"/>
              <a:t>нужно было сооружать жилища, храмы, прокладывать дороги, оросительные каналы, устанавливать границы земельных участков и определять их размеры.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4302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                                В переводе с древнегреческого слово </a:t>
            </a:r>
            <a:r>
              <a:rPr lang="ru-RU" b="1" dirty="0" smtClean="0">
                <a:solidFill>
                  <a:srgbClr val="C00000"/>
                </a:solidFill>
              </a:rPr>
              <a:t>«геометрия»  </a:t>
            </a:r>
            <a:r>
              <a:rPr lang="ru-RU" b="1" dirty="0" smtClean="0"/>
              <a:t>означает </a:t>
            </a:r>
            <a:r>
              <a:rPr lang="ru-RU" b="1" dirty="0" smtClean="0">
                <a:solidFill>
                  <a:srgbClr val="C00000"/>
                </a:solidFill>
              </a:rPr>
              <a:t>«земледелие»  </a:t>
            </a:r>
            <a:r>
              <a:rPr lang="ru-RU" b="1" dirty="0" smtClean="0"/>
              <a:t>( « </a:t>
            </a:r>
            <a:r>
              <a:rPr lang="ru-RU" b="1" dirty="0" err="1" smtClean="0"/>
              <a:t>гео</a:t>
            </a:r>
            <a:r>
              <a:rPr lang="ru-RU" b="1" dirty="0" smtClean="0"/>
              <a:t>» -земля , а «метро»- мерить).</a:t>
            </a:r>
            <a:endParaRPr lang="ru-RU" b="1" dirty="0"/>
          </a:p>
        </p:txBody>
      </p:sp>
      <p:pic>
        <p:nvPicPr>
          <p:cNvPr id="12291" name="Picture 3" descr="C:\Users\Василий\Pictures\68637616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929188" y="2357438"/>
            <a:ext cx="4041775" cy="3873500"/>
          </a:xfrm>
        </p:spPr>
      </p:pic>
      <p:sp>
        <p:nvSpPr>
          <p:cNvPr id="12292" name="Содержимое 12"/>
          <p:cNvSpPr>
            <a:spLocks noGrp="1"/>
          </p:cNvSpPr>
          <p:nvPr>
            <p:ph sz="quarter" idx="1"/>
          </p:nvPr>
        </p:nvSpPr>
        <p:spPr>
          <a:xfrm>
            <a:off x="457200" y="1857375"/>
            <a:ext cx="4041775" cy="4298950"/>
          </a:xfrm>
        </p:spPr>
        <p:txBody>
          <a:bodyPr/>
          <a:lstStyle/>
          <a:p>
            <a:pPr eaLnBrk="1" hangingPunct="1"/>
            <a:r>
              <a:rPr lang="ru-RU" smtClean="0"/>
              <a:t>  Важную роль играли и эстетические потребности людей : желание украсить свои жилища и одежду, рисовать картины окружающей жизни. Все это способствовало формированию и накоплению геометрических сведений.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2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eaLnBrk="1" fontAlgn="auto" hangingPunct="1">
              <a:buFont typeface="Wingdings 3"/>
              <a:buNone/>
              <a:defRPr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0" y="304800"/>
            <a:ext cx="5643563" cy="605313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5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   </a:t>
            </a:r>
            <a:r>
              <a:rPr lang="ru-RU" sz="5100" b="1" dirty="0" smtClean="0">
                <a:solidFill>
                  <a:srgbClr val="002060"/>
                </a:solidFill>
              </a:rPr>
              <a:t>За несколько столетий до нашей эры в Вавилоне, Китае, Египте и Греции  уже существовали начальные геометрические  </a:t>
            </a:r>
            <a:r>
              <a:rPr lang="ru-RU" sz="5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знания</a:t>
            </a:r>
            <a:r>
              <a:rPr lang="ru-RU" sz="5100" b="1" dirty="0" smtClean="0">
                <a:solidFill>
                  <a:srgbClr val="002060"/>
                </a:solidFill>
              </a:rPr>
              <a:t>, которые </a:t>
            </a:r>
            <a:r>
              <a:rPr lang="ru-RU" sz="5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добывались</a:t>
            </a:r>
            <a:r>
              <a:rPr lang="ru-RU" sz="5100" b="1" dirty="0" smtClean="0">
                <a:solidFill>
                  <a:srgbClr val="002060"/>
                </a:solidFill>
              </a:rPr>
              <a:t> в основном </a:t>
            </a:r>
            <a:r>
              <a:rPr lang="ru-RU" sz="5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опытным путем</a:t>
            </a:r>
            <a:r>
              <a:rPr lang="ru-RU" sz="5100" b="1" dirty="0" smtClean="0">
                <a:solidFill>
                  <a:srgbClr val="002060"/>
                </a:solidFill>
              </a:rPr>
              <a:t>, но они </a:t>
            </a:r>
            <a:r>
              <a:rPr lang="ru-RU" sz="5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были еще систематизированы и передавались от поколения к поколению </a:t>
            </a:r>
            <a:r>
              <a:rPr lang="ru-RU" sz="5100" b="1" dirty="0" smtClean="0">
                <a:solidFill>
                  <a:srgbClr val="002060"/>
                </a:solidFill>
              </a:rPr>
              <a:t>в виде правил и рецептов, например, правил нахождения площадей фигур, объемов тел, построения прямых углов и т. д.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100" b="1" dirty="0" smtClean="0">
                <a:solidFill>
                  <a:srgbClr val="002060"/>
                </a:solidFill>
              </a:rPr>
              <a:t>   </a:t>
            </a:r>
            <a:r>
              <a:rPr lang="ru-RU" sz="5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было еще доказательств этих правил, и их изложение не представляло собой научной теории.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 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pic>
        <p:nvPicPr>
          <p:cNvPr id="13317" name="Picture 9" descr="C:\Users\Василий\Pictures\akrop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6438" y="1143000"/>
            <a:ext cx="2857500" cy="3200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85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57188" y="928688"/>
            <a:ext cx="3267075" cy="4305300"/>
          </a:xfrm>
          <a:ln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Содержимое 11"/>
          <p:cNvSpPr>
            <a:spLocks noGrp="1"/>
          </p:cNvSpPr>
          <p:nvPr>
            <p:ph sz="quarter" idx="2"/>
          </p:nvPr>
        </p:nvSpPr>
        <p:spPr>
          <a:xfrm>
            <a:off x="4632325" y="1216025"/>
            <a:ext cx="4041775" cy="49371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   Первым ,кто начал получать геометрические факты при помощи рас -суждений  (доказательств),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был древнегреческий  </a:t>
            </a:r>
            <a:r>
              <a:rPr lang="ru-RU" dirty="0" err="1" smtClean="0"/>
              <a:t>ма</a:t>
            </a:r>
            <a:r>
              <a:rPr lang="ru-RU" dirty="0" smtClean="0"/>
              <a:t> -тематик  </a:t>
            </a:r>
            <a:r>
              <a:rPr lang="ru-RU" b="1" dirty="0" smtClean="0"/>
              <a:t>Фалес </a:t>
            </a:r>
            <a:r>
              <a:rPr lang="ru-RU" dirty="0" smtClean="0"/>
              <a:t>(</a:t>
            </a:r>
            <a:r>
              <a:rPr lang="en-US" dirty="0" smtClean="0"/>
              <a:t>VI</a:t>
            </a:r>
            <a:r>
              <a:rPr lang="ru-RU" dirty="0" smtClean="0"/>
              <a:t> в.до н.э.), который в своих исследованиях применял перегибание чертежа, поворот части фигуры и так далее, то есть то, что на современном языке называется движением.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00025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75"/>
            <a:ext cx="4041775" cy="5441950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   Постепенно геометрия становится наукой, в которой большинство  фактов устанавливается путем </a:t>
            </a:r>
            <a:r>
              <a:rPr lang="ru-RU" b="1" dirty="0" smtClean="0"/>
              <a:t>выводов, рассуждений, доказательств.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  Попытки греческих ученых привести геометрические факты в систему начинаются уже в </a:t>
            </a:r>
            <a:r>
              <a:rPr lang="en-US" b="1" dirty="0" smtClean="0"/>
              <a:t>V</a:t>
            </a:r>
            <a:r>
              <a:rPr lang="ru-RU" b="1" dirty="0" smtClean="0"/>
              <a:t> веке до н.э. </a:t>
            </a:r>
            <a:r>
              <a:rPr lang="ru-RU" dirty="0" smtClean="0"/>
              <a:t>Наибольшее влияние на всё последующее развитие геометрии оказали труды греческого ученого </a:t>
            </a:r>
            <a:r>
              <a:rPr lang="ru-RU" b="1" dirty="0" smtClean="0"/>
              <a:t>Евклида</a:t>
            </a:r>
            <a:r>
              <a:rPr lang="ru-RU" dirty="0" smtClean="0"/>
              <a:t>, жившего в </a:t>
            </a:r>
            <a:r>
              <a:rPr lang="ru-RU" b="1" dirty="0" smtClean="0"/>
              <a:t>Александрии в </a:t>
            </a:r>
            <a:r>
              <a:rPr lang="en-US" b="1" dirty="0" smtClean="0"/>
              <a:t>III</a:t>
            </a:r>
            <a:r>
              <a:rPr lang="ru-RU" b="1" dirty="0" smtClean="0"/>
              <a:t> веке до н.э. </a:t>
            </a:r>
            <a:endParaRPr lang="ru-RU" b="1" dirty="0"/>
          </a:p>
        </p:txBody>
      </p:sp>
      <p:pic>
        <p:nvPicPr>
          <p:cNvPr id="15364" name="Picture 2" descr="C:\Users\Василий\Pictures\i_00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929188" y="714375"/>
            <a:ext cx="4041775" cy="49228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85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32325" y="285750"/>
            <a:ext cx="4041775" cy="5867400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Сочинение Евклида </a:t>
            </a:r>
            <a:r>
              <a:rPr lang="ru-RU" b="1" dirty="0" smtClean="0"/>
              <a:t>«Начала» </a:t>
            </a:r>
            <a:r>
              <a:rPr lang="ru-RU" dirty="0" smtClean="0"/>
              <a:t>почти </a:t>
            </a:r>
            <a:r>
              <a:rPr lang="ru-RU" b="1" dirty="0" smtClean="0"/>
              <a:t>2000 лет </a:t>
            </a:r>
            <a:r>
              <a:rPr lang="ru-RU" dirty="0" smtClean="0"/>
              <a:t>служило основной книгой , по которой изучали геометрию 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В «Началах»  были систематизированы известные к тому времени геометрические сведения, и </a:t>
            </a:r>
            <a:r>
              <a:rPr lang="ru-RU" b="1" dirty="0" smtClean="0"/>
              <a:t>геометрия</a:t>
            </a:r>
            <a:r>
              <a:rPr lang="ru-RU" dirty="0" smtClean="0"/>
              <a:t> впервые предстала как </a:t>
            </a:r>
            <a:r>
              <a:rPr lang="ru-RU" b="1" dirty="0" smtClean="0"/>
              <a:t>математическая наука.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Эта книга была переведена на языки многих народов мира , а сама геометрия, изложенная в ней, стала называться </a:t>
            </a:r>
            <a:r>
              <a:rPr lang="ru-RU" b="1" dirty="0" smtClean="0"/>
              <a:t>евклидовой геометрией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6388" name="Picture 3" descr="C:\Users\Василий\Pictures\Euclid_Vat_ms_no_190_I_prop_4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42875" y="214313"/>
            <a:ext cx="4213225" cy="3571875"/>
          </a:xfrm>
        </p:spPr>
      </p:pic>
      <p:pic>
        <p:nvPicPr>
          <p:cNvPr id="16389" name="Picture 4" descr="C:\Users\Василий\Pictures\pp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651826">
            <a:off x="228600" y="3689350"/>
            <a:ext cx="4024313" cy="281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/>
              <a:t>Что изучает геометрия?</a:t>
            </a:r>
            <a:endParaRPr lang="ru-RU" sz="5400" b="1" dirty="0"/>
          </a:p>
        </p:txBody>
      </p:sp>
      <p:sp>
        <p:nvSpPr>
          <p:cNvPr id="17411" name="Содержимое 3"/>
          <p:cNvSpPr>
            <a:spLocks noGrp="1"/>
          </p:cNvSpPr>
          <p:nvPr>
            <p:ph sz="quarter" idx="2"/>
          </p:nvPr>
        </p:nvSpPr>
        <p:spPr>
          <a:xfrm>
            <a:off x="4632325" y="1216025"/>
            <a:ext cx="4041775" cy="4937125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b="1" smtClean="0"/>
              <a:t>В геометрии изучаются формы, размеры, взаимное расположение предметов независимо от их других свойств : массы, цвета и т.д.</a:t>
            </a:r>
          </a:p>
          <a:p>
            <a:pPr eaLnBrk="1" hangingPunct="1"/>
            <a:r>
              <a:rPr lang="ru-RU" smtClean="0"/>
              <a:t>Отвлекаясь от этих свойств и беря во внимание только форму и размеры предметов, мы приходим к понятию </a:t>
            </a:r>
            <a:r>
              <a:rPr lang="ru-RU" b="1" smtClean="0"/>
              <a:t>геометрической фигуры.</a:t>
            </a:r>
          </a:p>
        </p:txBody>
      </p:sp>
      <p:pic>
        <p:nvPicPr>
          <p:cNvPr id="17412" name="Picture 2" descr="C:\Users\Василий\Pictures\1255523978_geometry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85750" y="1500188"/>
            <a:ext cx="3935413" cy="43576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Другая 1">
      <a:majorFont>
        <a:latin typeface="Monotype Corsiva"/>
        <a:ea typeface=""/>
        <a:cs typeface=""/>
      </a:majorFont>
      <a:minorFont>
        <a:latin typeface="Monotype Corsiva"/>
        <a:ea typeface=""/>
        <a:cs typeface="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557</TotalTime>
  <Words>1131</Words>
  <Application>Microsoft Office PowerPoint</Application>
  <PresentationFormat>Экран (4:3)</PresentationFormat>
  <Paragraphs>163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Начальная</vt:lpstr>
      <vt:lpstr>Урок   геометрии  в  7 классе :  « Прямая и отрезок»</vt:lpstr>
      <vt:lpstr>Цели  урока :</vt:lpstr>
      <vt:lpstr>Возникновение  и  развитие  геометрии.</vt:lpstr>
      <vt:lpstr>                                В переводе с древнегреческого слово «геометрия»  означает «земледелие»  ( « гео» -земля , а «метро»- мерить).</vt:lpstr>
      <vt:lpstr>Слайд 5</vt:lpstr>
      <vt:lpstr>Слайд 6</vt:lpstr>
      <vt:lpstr>Слайд 7</vt:lpstr>
      <vt:lpstr>Слайд 8</vt:lpstr>
      <vt:lpstr>Что изучает геометрия?</vt:lpstr>
      <vt:lpstr>    Геометрия не только дает представление о фигурах, их свойствах, взаимном расположении, но и учит рассуждать , ставить вопросы, анализировать , делать выводы , то есть логически мыслить.</vt:lpstr>
      <vt:lpstr>Школьный курс геометрии делится на :</vt:lpstr>
      <vt:lpstr>Вам уже знакомы некоторые геометрические фигуры</vt:lpstr>
      <vt:lpstr>Примеры объёмных фигур.</vt:lpstr>
      <vt:lpstr>Слайд 14</vt:lpstr>
      <vt:lpstr>Слайд 15</vt:lpstr>
      <vt:lpstr> Прямые обозначают  так  :</vt:lpstr>
      <vt:lpstr>Слайд 17</vt:lpstr>
      <vt:lpstr>Слайд 18</vt:lpstr>
      <vt:lpstr>Практическое задание.</vt:lpstr>
      <vt:lpstr>Ответьте на вопросы:</vt:lpstr>
      <vt:lpstr>Ответьте на вопросы</vt:lpstr>
      <vt:lpstr>Выполните самостоятельно :</vt:lpstr>
      <vt:lpstr>Самостоятельная работа с учебником .</vt:lpstr>
      <vt:lpstr>Математический диктант.</vt:lpstr>
      <vt:lpstr>Итоги  урока.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 геометрии  в  7 классе :  « Прямая и отрезок»</dc:title>
  <dc:creator>Василий</dc:creator>
  <cp:lastModifiedBy>Пользователь Windows</cp:lastModifiedBy>
  <cp:revision>59</cp:revision>
  <dcterms:created xsi:type="dcterms:W3CDTF">2010-08-23T13:21:20Z</dcterms:created>
  <dcterms:modified xsi:type="dcterms:W3CDTF">2015-09-02T11:44:07Z</dcterms:modified>
</cp:coreProperties>
</file>