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1" r:id="rId2"/>
    <p:sldId id="263" r:id="rId3"/>
    <p:sldId id="256" r:id="rId4"/>
    <p:sldId id="257" r:id="rId5"/>
    <p:sldId id="258" r:id="rId6"/>
    <p:sldId id="259" r:id="rId7"/>
    <p:sldId id="260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07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E193A5-9DDD-4DEC-92D5-CB21A44F8EB5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0075BA-8B54-4AFA-888E-2417D0AE0F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57964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0075BA-8B54-4AFA-888E-2417D0AE0F97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0044769.4rngp0wyad.900x100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3416" y="0"/>
            <a:ext cx="9157416" cy="68579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11960" y="332656"/>
            <a:ext cx="4392488" cy="2485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5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Интерактивная игра по ФЭМП для подготовительной группы .</a:t>
            </a:r>
          </a:p>
          <a:p>
            <a:pPr algn="ctr"/>
            <a:r>
              <a:rPr lang="ru-RU" sz="2550" b="1" dirty="0" smtClean="0">
                <a:solidFill>
                  <a:srgbClr val="002060"/>
                </a:solidFill>
                <a:latin typeface="Monotype Corsiva" pitchFamily="66" charset="0"/>
              </a:rPr>
              <a:t>Пособие оформлено по мотивам популярного мультфильма «Маша и медведь</a:t>
            </a:r>
            <a:r>
              <a:rPr lang="ru-RU" sz="2550" b="1" dirty="0" smtClean="0">
                <a:solidFill>
                  <a:srgbClr val="002060"/>
                </a:solidFill>
                <a:latin typeface="Monotype Corsiva" pitchFamily="66" charset="0"/>
              </a:rPr>
              <a:t>»</a:t>
            </a:r>
            <a:endParaRPr lang="ru-RU" sz="2550" b="1" dirty="0" smtClean="0">
              <a:solidFill>
                <a:srgbClr val="002060"/>
              </a:solidFill>
              <a:latin typeface="Monotype Corsiva" pitchFamily="66" charset="0"/>
              <a:cs typeface="Times New Roman" pitchFamily="18" charset="0"/>
            </a:endParaRPr>
          </a:p>
          <a:p>
            <a:pPr algn="ctr"/>
            <a:endParaRPr lang="ru-RU" sz="2800" b="1" dirty="0">
              <a:solidFill>
                <a:srgbClr val="00206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19872" y="5877272"/>
            <a:ext cx="4176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Monotype Corsiva" pitchFamily="66" charset="0"/>
              </a:rPr>
              <a:t>Соколова Н. О.</a:t>
            </a:r>
            <a:endParaRPr lang="ru-RU" sz="2800" b="1" dirty="0" smtClean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3416" y="0"/>
            <a:ext cx="917083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19872" y="3645024"/>
            <a:ext cx="4320480" cy="2939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50" b="1" dirty="0" smtClean="0">
                <a:solidFill>
                  <a:srgbClr val="7030A0"/>
                </a:solidFill>
                <a:latin typeface="Monotype Corsiva" pitchFamily="66" charset="0"/>
              </a:rPr>
              <a:t>«Познавательное развитие»: </a:t>
            </a:r>
            <a:r>
              <a:rPr lang="ru-RU" sz="1850" dirty="0" smtClean="0">
                <a:solidFill>
                  <a:srgbClr val="7030A0"/>
                </a:solidFill>
                <a:latin typeface="Monotype Corsiva" pitchFamily="66" charset="0"/>
              </a:rPr>
              <a:t>обобщить </a:t>
            </a:r>
            <a:r>
              <a:rPr lang="ru-RU" sz="1850" dirty="0">
                <a:solidFill>
                  <a:srgbClr val="7030A0"/>
                </a:solidFill>
                <a:latin typeface="Monotype Corsiva" pitchFamily="66" charset="0"/>
              </a:rPr>
              <a:t>и систематизировать знания детей  о знаках &gt;,&lt;, =, о числах в пределах 20; закрепить количественный  и порядковый </a:t>
            </a:r>
            <a:r>
              <a:rPr lang="ru-RU" sz="1850" dirty="0" smtClean="0">
                <a:solidFill>
                  <a:srgbClr val="7030A0"/>
                </a:solidFill>
                <a:latin typeface="Monotype Corsiva" pitchFamily="66" charset="0"/>
              </a:rPr>
              <a:t>счёт; умение решать простые задачи.</a:t>
            </a:r>
          </a:p>
          <a:p>
            <a:r>
              <a:rPr lang="ru-RU" sz="1850" b="1" dirty="0" smtClean="0">
                <a:solidFill>
                  <a:srgbClr val="7030A0"/>
                </a:solidFill>
                <a:latin typeface="Monotype Corsiva" pitchFamily="66" charset="0"/>
              </a:rPr>
              <a:t>«Речевое развитие»:</a:t>
            </a:r>
            <a:r>
              <a:rPr lang="ru-RU" sz="1850" dirty="0" smtClean="0">
                <a:solidFill>
                  <a:srgbClr val="7030A0"/>
                </a:solidFill>
                <a:latin typeface="Monotype Corsiva" pitchFamily="66" charset="0"/>
              </a:rPr>
              <a:t> активизировать </a:t>
            </a:r>
            <a:r>
              <a:rPr lang="ru-RU" sz="1850" dirty="0">
                <a:solidFill>
                  <a:srgbClr val="7030A0"/>
                </a:solidFill>
                <a:latin typeface="Monotype Corsiva" pitchFamily="66" charset="0"/>
              </a:rPr>
              <a:t>словарь </a:t>
            </a:r>
            <a:r>
              <a:rPr lang="ru-RU" sz="1850" dirty="0" smtClean="0">
                <a:solidFill>
                  <a:srgbClr val="7030A0"/>
                </a:solidFill>
                <a:latin typeface="Monotype Corsiva" pitchFamily="66" charset="0"/>
              </a:rPr>
              <a:t>детей по </a:t>
            </a:r>
            <a:r>
              <a:rPr lang="ru-RU" sz="1850" dirty="0">
                <a:solidFill>
                  <a:srgbClr val="7030A0"/>
                </a:solidFill>
                <a:latin typeface="Monotype Corsiva" pitchFamily="66" charset="0"/>
              </a:rPr>
              <a:t>данной </a:t>
            </a:r>
            <a:r>
              <a:rPr lang="ru-RU" sz="1850" dirty="0" smtClean="0">
                <a:solidFill>
                  <a:srgbClr val="7030A0"/>
                </a:solidFill>
                <a:latin typeface="Monotype Corsiva" pitchFamily="66" charset="0"/>
              </a:rPr>
              <a:t>теме.</a:t>
            </a:r>
          </a:p>
          <a:p>
            <a:r>
              <a:rPr lang="ru-RU" sz="1850" b="1" dirty="0" smtClean="0">
                <a:solidFill>
                  <a:srgbClr val="7030A0"/>
                </a:solidFill>
                <a:latin typeface="Monotype Corsiva" pitchFamily="66" charset="0"/>
              </a:rPr>
              <a:t>«Социально-коммуникативное развитие»:</a:t>
            </a:r>
            <a:r>
              <a:rPr lang="ru-RU" sz="1850" dirty="0" smtClean="0">
                <a:solidFill>
                  <a:srgbClr val="7030A0"/>
                </a:solidFill>
                <a:latin typeface="Monotype Corsiva" pitchFamily="66" charset="0"/>
              </a:rPr>
              <a:t> воспитывать бережное отношение к мультимедийному оборудованию.</a:t>
            </a:r>
            <a:endParaRPr lang="ru-RU" sz="1850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04421" y="332654"/>
            <a:ext cx="4320481" cy="2939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50" b="1" dirty="0" smtClean="0">
                <a:solidFill>
                  <a:srgbClr val="002060"/>
                </a:solidFill>
                <a:latin typeface="Monotype Corsiva" pitchFamily="66" charset="0"/>
              </a:rPr>
              <a:t>Тема:</a:t>
            </a:r>
            <a:r>
              <a:rPr lang="ru-RU" sz="1850" dirty="0" smtClean="0">
                <a:solidFill>
                  <a:srgbClr val="002060"/>
                </a:solidFill>
                <a:latin typeface="Monotype Corsiva" pitchFamily="66" charset="0"/>
              </a:rPr>
              <a:t> Сравнение чисел от 1 до 20. Равенство и неравенство. Знаки «&gt;», «&lt;», «=». Решение простых задач.</a:t>
            </a:r>
          </a:p>
          <a:p>
            <a:r>
              <a:rPr lang="ru-RU" sz="1850" b="1" dirty="0">
                <a:solidFill>
                  <a:srgbClr val="002060"/>
                </a:solidFill>
                <a:latin typeface="Monotype Corsiva" pitchFamily="66" charset="0"/>
              </a:rPr>
              <a:t>Цель:</a:t>
            </a:r>
            <a:r>
              <a:rPr lang="ru-RU" sz="1850" dirty="0">
                <a:solidFill>
                  <a:srgbClr val="002060"/>
                </a:solidFill>
                <a:latin typeface="Monotype Corsiva" pitchFamily="66" charset="0"/>
              </a:rPr>
              <a:t> повторить цифры и закрепить работу со знаками «&gt;», «&lt;», </a:t>
            </a:r>
            <a:r>
              <a:rPr lang="ru-RU" sz="1850" dirty="0" smtClean="0">
                <a:solidFill>
                  <a:srgbClr val="002060"/>
                </a:solidFill>
                <a:latin typeface="Monotype Corsiva" pitchFamily="66" charset="0"/>
              </a:rPr>
              <a:t>«=», решение простых задач.</a:t>
            </a:r>
          </a:p>
          <a:p>
            <a:r>
              <a:rPr lang="ru-RU" sz="1850" b="1" dirty="0" smtClean="0">
                <a:solidFill>
                  <a:srgbClr val="002060"/>
                </a:solidFill>
                <a:latin typeface="Monotype Corsiva" pitchFamily="66" charset="0"/>
              </a:rPr>
              <a:t>Интеграция образовательных областей: </a:t>
            </a:r>
            <a:r>
              <a:rPr lang="ru-RU" sz="1850" dirty="0" smtClean="0">
                <a:solidFill>
                  <a:srgbClr val="002060"/>
                </a:solidFill>
                <a:latin typeface="Monotype Corsiva" pitchFamily="66" charset="0"/>
              </a:rPr>
              <a:t>«Познавательное развитие», «Речевое развитие», «Социально-коммуникативное развитие».</a:t>
            </a:r>
            <a:endParaRPr lang="ru-RU" sz="1850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5585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g"/>
          <p:cNvPicPr>
            <a:picLocks noChangeAspect="1"/>
          </p:cNvPicPr>
          <p:nvPr/>
        </p:nvPicPr>
        <p:blipFill>
          <a:blip r:embed="rId2" cstate="print"/>
          <a:srcRect r="1439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P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60648"/>
            <a:ext cx="1611263" cy="1611263"/>
          </a:xfrm>
          <a:prstGeom prst="rect">
            <a:avLst/>
          </a:prstGeom>
        </p:spPr>
      </p:pic>
      <p:pic>
        <p:nvPicPr>
          <p:cNvPr id="4" name="Рисунок 3" descr="P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0" y="1628800"/>
            <a:ext cx="1611263" cy="1611263"/>
          </a:xfrm>
          <a:prstGeom prst="rect">
            <a:avLst/>
          </a:prstGeom>
        </p:spPr>
      </p:pic>
      <p:pic>
        <p:nvPicPr>
          <p:cNvPr id="5" name="Рисунок 4" descr="P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9406980">
            <a:off x="1292936" y="798008"/>
            <a:ext cx="1611263" cy="1611263"/>
          </a:xfrm>
          <a:prstGeom prst="rect">
            <a:avLst/>
          </a:prstGeom>
        </p:spPr>
      </p:pic>
      <p:pic>
        <p:nvPicPr>
          <p:cNvPr id="6" name="Рисунок 5" descr="P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4052343">
            <a:off x="1218279" y="2091503"/>
            <a:ext cx="1611263" cy="1611263"/>
          </a:xfrm>
          <a:prstGeom prst="rect">
            <a:avLst/>
          </a:prstGeom>
        </p:spPr>
      </p:pic>
      <p:pic>
        <p:nvPicPr>
          <p:cNvPr id="7" name="Рисунок 6" descr="P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11760" y="1556792"/>
            <a:ext cx="1611263" cy="1611263"/>
          </a:xfrm>
          <a:prstGeom prst="rect">
            <a:avLst/>
          </a:prstGeom>
        </p:spPr>
      </p:pic>
      <p:pic>
        <p:nvPicPr>
          <p:cNvPr id="8" name="Рисунок 7" descr="P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4972715">
            <a:off x="2433413" y="93661"/>
            <a:ext cx="1611263" cy="1611263"/>
          </a:xfrm>
          <a:prstGeom prst="rect">
            <a:avLst/>
          </a:prstGeom>
        </p:spPr>
      </p:pic>
      <p:pic>
        <p:nvPicPr>
          <p:cNvPr id="9" name="Рисунок 8" descr="P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6136" y="0"/>
            <a:ext cx="1611263" cy="1611263"/>
          </a:xfrm>
          <a:prstGeom prst="rect">
            <a:avLst/>
          </a:prstGeom>
        </p:spPr>
      </p:pic>
      <p:pic>
        <p:nvPicPr>
          <p:cNvPr id="10" name="Рисунок 9" descr="P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008561">
            <a:off x="7250605" y="86317"/>
            <a:ext cx="1611263" cy="1611263"/>
          </a:xfrm>
          <a:prstGeom prst="rect">
            <a:avLst/>
          </a:prstGeom>
        </p:spPr>
      </p:pic>
      <p:pic>
        <p:nvPicPr>
          <p:cNvPr id="11" name="Рисунок 10" descr="P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56176" y="1124744"/>
            <a:ext cx="1611263" cy="1611263"/>
          </a:xfrm>
          <a:prstGeom prst="rect">
            <a:avLst/>
          </a:prstGeom>
        </p:spPr>
      </p:pic>
      <p:pic>
        <p:nvPicPr>
          <p:cNvPr id="12" name="Рисунок 11" descr="P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4882264">
            <a:off x="7420982" y="1452522"/>
            <a:ext cx="1611263" cy="1611263"/>
          </a:xfrm>
          <a:prstGeom prst="rect">
            <a:avLst/>
          </a:prstGeom>
        </p:spPr>
      </p:pic>
      <p:sp>
        <p:nvSpPr>
          <p:cNvPr id="13" name="Скругленный прямоугольник 12"/>
          <p:cNvSpPr/>
          <p:nvPr/>
        </p:nvSpPr>
        <p:spPr>
          <a:xfrm>
            <a:off x="4499992" y="908720"/>
            <a:ext cx="1008112" cy="1080120"/>
          </a:xfrm>
          <a:prstGeom prst="round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b="1" dirty="0" smtClean="0">
                <a:latin typeface="Times New Roman" pitchFamily="18" charset="0"/>
                <a:cs typeface="Times New Roman" pitchFamily="18" charset="0"/>
              </a:rPr>
              <a:t>&gt;</a:t>
            </a:r>
            <a:endParaRPr lang="ru-RU" sz="8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9512" y="3717032"/>
            <a:ext cx="56886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Сравни количество бабочек и вставь нужный знак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395536" y="558924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b="1" dirty="0" smtClean="0">
                <a:latin typeface="Times New Roman" pitchFamily="18" charset="0"/>
                <a:cs typeface="Times New Roman" pitchFamily="18" charset="0"/>
              </a:rPr>
              <a:t>&gt;</a:t>
            </a:r>
            <a:endParaRPr lang="ru-RU" sz="8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1475656" y="558924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b="1" dirty="0" smtClean="0">
                <a:latin typeface="Times New Roman" pitchFamily="18" charset="0"/>
                <a:cs typeface="Times New Roman" pitchFamily="18" charset="0"/>
              </a:rPr>
              <a:t>&lt;</a:t>
            </a:r>
            <a:endParaRPr lang="ru-RU" sz="8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2555776" y="558924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b="1" dirty="0" smtClean="0">
                <a:latin typeface="Times New Roman" pitchFamily="18" charset="0"/>
                <a:cs typeface="Times New Roman" pitchFamily="18" charset="0"/>
              </a:rPr>
              <a:t>=</a:t>
            </a:r>
            <a:endParaRPr lang="ru-RU" sz="8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E2710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E2710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00x900_265643_[www.ArtFile.ru].jpg"/>
          <p:cNvPicPr>
            <a:picLocks noChangeAspect="1"/>
          </p:cNvPicPr>
          <p:nvPr/>
        </p:nvPicPr>
        <p:blipFill>
          <a:blip r:embed="rId2" cstate="print"/>
          <a:srcRect r="2007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i053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3848" y="0"/>
            <a:ext cx="958552" cy="958552"/>
          </a:xfrm>
          <a:prstGeom prst="rect">
            <a:avLst/>
          </a:prstGeom>
        </p:spPr>
      </p:pic>
      <p:pic>
        <p:nvPicPr>
          <p:cNvPr id="8" name="Рисунок 7" descr="i053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59832" y="836712"/>
            <a:ext cx="958552" cy="958552"/>
          </a:xfrm>
          <a:prstGeom prst="rect">
            <a:avLst/>
          </a:prstGeom>
        </p:spPr>
      </p:pic>
      <p:pic>
        <p:nvPicPr>
          <p:cNvPr id="9" name="Рисунок 8" descr="i053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3928" y="836712"/>
            <a:ext cx="958552" cy="958552"/>
          </a:xfrm>
          <a:prstGeom prst="rect">
            <a:avLst/>
          </a:prstGeom>
        </p:spPr>
      </p:pic>
      <p:pic>
        <p:nvPicPr>
          <p:cNvPr id="10" name="Рисунок 9" descr="i053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9952" y="0"/>
            <a:ext cx="958552" cy="958552"/>
          </a:xfrm>
          <a:prstGeom prst="rect">
            <a:avLst/>
          </a:prstGeom>
        </p:spPr>
      </p:pic>
      <p:pic>
        <p:nvPicPr>
          <p:cNvPr id="11" name="Рисунок 10" descr="i053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0"/>
            <a:ext cx="958552" cy="958552"/>
          </a:xfrm>
          <a:prstGeom prst="rect">
            <a:avLst/>
          </a:prstGeom>
        </p:spPr>
      </p:pic>
      <p:pic>
        <p:nvPicPr>
          <p:cNvPr id="12" name="Рисунок 11" descr="i053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836712"/>
            <a:ext cx="958552" cy="958552"/>
          </a:xfrm>
          <a:prstGeom prst="rect">
            <a:avLst/>
          </a:prstGeom>
        </p:spPr>
      </p:pic>
      <p:pic>
        <p:nvPicPr>
          <p:cNvPr id="13" name="Рисунок 12" descr="i053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91880" y="1628800"/>
            <a:ext cx="958552" cy="958552"/>
          </a:xfrm>
          <a:prstGeom prst="rect">
            <a:avLst/>
          </a:prstGeom>
        </p:spPr>
      </p:pic>
      <p:pic>
        <p:nvPicPr>
          <p:cNvPr id="14" name="Рисунок 13" descr="i053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1700808"/>
            <a:ext cx="958552" cy="958552"/>
          </a:xfrm>
          <a:prstGeom prst="rect">
            <a:avLst/>
          </a:prstGeom>
        </p:spPr>
      </p:pic>
      <p:pic>
        <p:nvPicPr>
          <p:cNvPr id="17" name="Рисунок 16" descr="jagod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1692381" cy="2061627"/>
          </a:xfrm>
          <a:prstGeom prst="rect">
            <a:avLst/>
          </a:prstGeom>
        </p:spPr>
      </p:pic>
      <p:pic>
        <p:nvPicPr>
          <p:cNvPr id="19" name="Рисунок 18" descr="jagod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1517695">
            <a:off x="14742" y="1349747"/>
            <a:ext cx="1692381" cy="2061627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0" y="4221088"/>
            <a:ext cx="85689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Сравни количество ягод клубники и малины, вставь нужны знак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251520" y="5661248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b="1" dirty="0" smtClean="0">
                <a:latin typeface="Times New Roman" pitchFamily="18" charset="0"/>
                <a:cs typeface="Times New Roman" pitchFamily="18" charset="0"/>
              </a:rPr>
              <a:t>&gt;</a:t>
            </a:r>
            <a:endParaRPr lang="ru-RU" sz="8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2267744" y="5661248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b="1" dirty="0" smtClean="0">
                <a:latin typeface="Times New Roman" pitchFamily="18" charset="0"/>
                <a:cs typeface="Times New Roman" pitchFamily="18" charset="0"/>
              </a:rPr>
              <a:t>&lt;</a:t>
            </a:r>
            <a:endParaRPr lang="ru-RU" sz="8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1259632" y="5661248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b="1" dirty="0" smtClean="0">
                <a:latin typeface="Times New Roman" pitchFamily="18" charset="0"/>
                <a:cs typeface="Times New Roman" pitchFamily="18" charset="0"/>
              </a:rPr>
              <a:t>=</a:t>
            </a:r>
            <a:endParaRPr lang="ru-RU" sz="8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1907704" y="620688"/>
            <a:ext cx="914400" cy="914400"/>
          </a:xfrm>
          <a:prstGeom prst="roundRect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b="1" dirty="0" smtClean="0">
                <a:latin typeface="Times New Roman" pitchFamily="18" charset="0"/>
                <a:cs typeface="Times New Roman" pitchFamily="18" charset="0"/>
              </a:rPr>
              <a:t>&lt;</a:t>
            </a:r>
            <a:endParaRPr lang="ru-RU" sz="8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E271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E2710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аша_и_Медведь-20.jpg"/>
          <p:cNvPicPr>
            <a:picLocks noChangeAspect="1"/>
          </p:cNvPicPr>
          <p:nvPr/>
        </p:nvPicPr>
        <p:blipFill>
          <a:blip r:embed="rId3" cstate="print"/>
          <a:srcRect l="5901" r="6688" b="368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rTLngEkEc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1115616" cy="1102215"/>
          </a:xfrm>
          <a:prstGeom prst="rect">
            <a:avLst/>
          </a:prstGeom>
        </p:spPr>
      </p:pic>
      <p:pic>
        <p:nvPicPr>
          <p:cNvPr id="8" name="Рисунок 7" descr="rTLngEkEc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3214011">
            <a:off x="45657" y="1143364"/>
            <a:ext cx="1163587" cy="1149610"/>
          </a:xfrm>
          <a:prstGeom prst="rect">
            <a:avLst/>
          </a:prstGeom>
        </p:spPr>
      </p:pic>
      <p:pic>
        <p:nvPicPr>
          <p:cNvPr id="9" name="Рисунок 8" descr="rTLngEkEc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738412">
            <a:off x="1175198" y="36416"/>
            <a:ext cx="1152128" cy="1138288"/>
          </a:xfrm>
          <a:prstGeom prst="rect">
            <a:avLst/>
          </a:prstGeom>
        </p:spPr>
      </p:pic>
      <p:pic>
        <p:nvPicPr>
          <p:cNvPr id="10" name="Рисунок 9" descr="rTLngEkEc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4115697">
            <a:off x="1191495" y="1209286"/>
            <a:ext cx="1152128" cy="1138288"/>
          </a:xfrm>
          <a:prstGeom prst="rect">
            <a:avLst/>
          </a:prstGeom>
        </p:spPr>
      </p:pic>
      <p:pic>
        <p:nvPicPr>
          <p:cNvPr id="11" name="Рисунок 10" descr="rTLngEkEc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106589">
            <a:off x="2237472" y="593965"/>
            <a:ext cx="1150377" cy="1136558"/>
          </a:xfrm>
          <a:prstGeom prst="rect">
            <a:avLst/>
          </a:prstGeom>
        </p:spPr>
      </p:pic>
      <p:pic>
        <p:nvPicPr>
          <p:cNvPr id="16" name="Рисунок 15" descr="0_904b3_d4fd6d6a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316416" y="188640"/>
            <a:ext cx="827584" cy="1954922"/>
          </a:xfrm>
          <a:prstGeom prst="rect">
            <a:avLst/>
          </a:prstGeom>
        </p:spPr>
      </p:pic>
      <p:pic>
        <p:nvPicPr>
          <p:cNvPr id="18" name="Рисунок 17" descr="0_904b3_d4fd6d6a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24328" y="188640"/>
            <a:ext cx="827584" cy="1954922"/>
          </a:xfrm>
          <a:prstGeom prst="rect">
            <a:avLst/>
          </a:prstGeom>
        </p:spPr>
      </p:pic>
      <p:pic>
        <p:nvPicPr>
          <p:cNvPr id="19" name="Рисунок 18" descr="0_904b3_d4fd6d6a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32240" y="188640"/>
            <a:ext cx="827584" cy="1954922"/>
          </a:xfrm>
          <a:prstGeom prst="rect">
            <a:avLst/>
          </a:prstGeom>
        </p:spPr>
      </p:pic>
      <p:pic>
        <p:nvPicPr>
          <p:cNvPr id="20" name="Рисунок 19" descr="0_904b3_d4fd6d6a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40152" y="188640"/>
            <a:ext cx="827584" cy="1954922"/>
          </a:xfrm>
          <a:prstGeom prst="rect">
            <a:avLst/>
          </a:prstGeom>
        </p:spPr>
      </p:pic>
      <p:pic>
        <p:nvPicPr>
          <p:cNvPr id="21" name="Рисунок 20" descr="0_904b3_d4fd6d6a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148064" y="188640"/>
            <a:ext cx="827584" cy="1954922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79512" y="2564904"/>
            <a:ext cx="52565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Сравни количество  мячиков и пирамидок, вставь нужный знак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179512" y="5733256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b="1" dirty="0" smtClean="0">
                <a:latin typeface="Times New Roman" pitchFamily="18" charset="0"/>
                <a:cs typeface="Times New Roman" pitchFamily="18" charset="0"/>
              </a:rPr>
              <a:t>&lt;</a:t>
            </a:r>
            <a:endParaRPr lang="ru-RU" sz="8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1187624" y="5733256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b="1" dirty="0" smtClean="0">
                <a:latin typeface="Times New Roman" pitchFamily="18" charset="0"/>
                <a:cs typeface="Times New Roman" pitchFamily="18" charset="0"/>
              </a:rPr>
              <a:t>=</a:t>
            </a:r>
            <a:endParaRPr lang="ru-RU" sz="8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2195736" y="5733256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b="1" dirty="0" smtClean="0">
                <a:latin typeface="Times New Roman" pitchFamily="18" charset="0"/>
                <a:cs typeface="Times New Roman" pitchFamily="18" charset="0"/>
              </a:rPr>
              <a:t>&gt;</a:t>
            </a:r>
            <a:endParaRPr lang="ru-RU" sz="8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779912" y="836712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b="1" dirty="0" smtClean="0">
                <a:latin typeface="Times New Roman" pitchFamily="18" charset="0"/>
                <a:cs typeface="Times New Roman" pitchFamily="18" charset="0"/>
              </a:rPr>
              <a:t>=</a:t>
            </a:r>
            <a:endParaRPr lang="ru-RU" sz="8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E271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E2710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2E22C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11666" cy="6858000"/>
          </a:xfrm>
          <a:prstGeom prst="rect">
            <a:avLst/>
          </a:prstGeom>
        </p:spPr>
      </p:pic>
      <p:pic>
        <p:nvPicPr>
          <p:cNvPr id="3" name="Рисунок 2" descr="0_16f46a_9da36959_orig (1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4508210"/>
            <a:ext cx="1619904" cy="1640408"/>
          </a:xfrm>
          <a:prstGeom prst="rect">
            <a:avLst/>
          </a:prstGeom>
        </p:spPr>
      </p:pic>
      <p:pic>
        <p:nvPicPr>
          <p:cNvPr id="4" name="Рисунок 3" descr="0_16f46a_9da36959_orig (1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87824" y="4365104"/>
            <a:ext cx="1619904" cy="1640408"/>
          </a:xfrm>
          <a:prstGeom prst="rect">
            <a:avLst/>
          </a:prstGeom>
        </p:spPr>
      </p:pic>
      <p:pic>
        <p:nvPicPr>
          <p:cNvPr id="5" name="Рисунок 4" descr="0_16f46a_9da36959_orig (1)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75656" y="4077072"/>
            <a:ext cx="1777699" cy="1800200"/>
          </a:xfrm>
          <a:prstGeom prst="rect">
            <a:avLst/>
          </a:prstGeom>
        </p:spPr>
      </p:pic>
      <p:pic>
        <p:nvPicPr>
          <p:cNvPr id="6" name="Рисунок 5" descr="pear_png_nisanboard108vpfc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7576398">
            <a:off x="2183533" y="4360391"/>
            <a:ext cx="1433837" cy="2018304"/>
          </a:xfrm>
          <a:prstGeom prst="rect">
            <a:avLst/>
          </a:prstGeom>
        </p:spPr>
      </p:pic>
      <p:pic>
        <p:nvPicPr>
          <p:cNvPr id="7" name="Рисунок 6" descr="pear_png_nisanboard108vpfc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60032" y="4293096"/>
            <a:ext cx="1368152" cy="1925844"/>
          </a:xfrm>
          <a:prstGeom prst="rect">
            <a:avLst/>
          </a:prstGeom>
        </p:spPr>
      </p:pic>
      <p:pic>
        <p:nvPicPr>
          <p:cNvPr id="8" name="Рисунок 7" descr="pear_png_nisanboard108vpfc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40152" y="4221088"/>
            <a:ext cx="1224136" cy="1723124"/>
          </a:xfrm>
          <a:prstGeom prst="rect">
            <a:avLst/>
          </a:prstGeom>
        </p:spPr>
      </p:pic>
      <p:pic>
        <p:nvPicPr>
          <p:cNvPr id="9" name="Рисунок 8" descr="pear_png_nisanboard108vpfc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4348287">
            <a:off x="5948270" y="4632541"/>
            <a:ext cx="1368152" cy="192584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0" y="0"/>
            <a:ext cx="579613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Посчитай, сколько всего фруктов лежит на парте у Маши. Выбери правильный ответ.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9512" y="2492896"/>
            <a:ext cx="864096" cy="8423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4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763688" y="2492896"/>
            <a:ext cx="864096" cy="8423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4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347864" y="2492896"/>
            <a:ext cx="864096" cy="8423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1043608" y="2204864"/>
            <a:ext cx="69602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+</a:t>
            </a:r>
            <a:endParaRPr lang="ru-RU" sz="8000" b="1" dirty="0">
              <a:solidFill>
                <a:schemeClr val="bg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27784" y="2204864"/>
            <a:ext cx="69602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solidFill>
                  <a:schemeClr val="bg1"/>
                </a:solidFill>
                <a:cs typeface="Times New Roman" pitchFamily="18" charset="0"/>
              </a:rPr>
              <a:t>=</a:t>
            </a:r>
            <a:endParaRPr lang="ru-RU" sz="80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316416" y="2780928"/>
            <a:ext cx="4924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5536" y="4581128"/>
            <a:ext cx="4924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100392" y="5013176"/>
            <a:ext cx="4924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452320" y="3717032"/>
            <a:ext cx="4924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27584" y="5805264"/>
            <a:ext cx="4924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884368" y="1484784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4.81481E-6 L -0.49948 -0.36505 " pathEditMode="relative" rAng="0" ptsTypes="AA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000" y="-18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36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51480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Посчитай, сколько всего леденцов осталось у Маши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652120" y="188640"/>
            <a:ext cx="720080" cy="62636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948264" y="188640"/>
            <a:ext cx="720080" cy="62636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44408" y="188640"/>
            <a:ext cx="720080" cy="62636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6372200" y="0"/>
            <a:ext cx="56778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chemeClr val="bg1"/>
                </a:solidFill>
              </a:rPr>
              <a:t>+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68344" y="0"/>
            <a:ext cx="56778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chemeClr val="bg1"/>
                </a:solidFill>
              </a:rPr>
              <a:t>=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1844824"/>
            <a:ext cx="4667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19672" y="1340768"/>
            <a:ext cx="748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3568" y="3068960"/>
            <a:ext cx="7920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32240" y="1700808"/>
            <a:ext cx="72795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11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956376" y="2996952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36296" y="4437112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4.81481E-6 L 0.16493 -0.22385 " pathEditMode="relative" rAng="0" ptsTypes="AA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00" y="-11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3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ubrik_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526</TotalTime>
  <Words>212</Words>
  <Application>Microsoft Office PowerPoint</Application>
  <PresentationFormat>Экран (4:3)</PresentationFormat>
  <Paragraphs>47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Юляшка</dc:creator>
  <cp:lastModifiedBy>Admin</cp:lastModifiedBy>
  <cp:revision>59</cp:revision>
  <dcterms:created xsi:type="dcterms:W3CDTF">2016-05-14T17:32:01Z</dcterms:created>
  <dcterms:modified xsi:type="dcterms:W3CDTF">2018-11-03T18:37:57Z</dcterms:modified>
</cp:coreProperties>
</file>