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9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1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302" r:id="rId23"/>
    <p:sldId id="279" r:id="rId24"/>
    <p:sldId id="280" r:id="rId25"/>
    <p:sldId id="303" r:id="rId26"/>
    <p:sldId id="281" r:id="rId27"/>
    <p:sldId id="282" r:id="rId28"/>
    <p:sldId id="283" r:id="rId29"/>
    <p:sldId id="304" r:id="rId30"/>
    <p:sldId id="285" r:id="rId31"/>
    <p:sldId id="307" r:id="rId32"/>
    <p:sldId id="317" r:id="rId33"/>
    <p:sldId id="286" r:id="rId34"/>
    <p:sldId id="318" r:id="rId35"/>
    <p:sldId id="287" r:id="rId36"/>
    <p:sldId id="288" r:id="rId37"/>
    <p:sldId id="289" r:id="rId38"/>
    <p:sldId id="291" r:id="rId39"/>
    <p:sldId id="292" r:id="rId40"/>
    <p:sldId id="293" r:id="rId41"/>
    <p:sldId id="294" r:id="rId42"/>
    <p:sldId id="295" r:id="rId43"/>
    <p:sldId id="300" r:id="rId44"/>
    <p:sldId id="296" r:id="rId45"/>
    <p:sldId id="297" r:id="rId46"/>
    <p:sldId id="298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299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1" autoAdjust="0"/>
    <p:restoredTop sz="94660"/>
  </p:normalViewPr>
  <p:slideViewPr>
    <p:cSldViewPr snapToGrid="0">
      <p:cViewPr varScale="1">
        <p:scale>
          <a:sx n="82" d="100"/>
          <a:sy n="82" d="100"/>
        </p:scale>
        <p:origin x="8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079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55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536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4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418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604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967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895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56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741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28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41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85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642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31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79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80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7583" y="2727136"/>
            <a:ext cx="9448800" cy="182509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Constantia" panose="02030602050306030303" pitchFamily="18" charset="0"/>
              </a:rPr>
              <a:t>Методическая разработка </a:t>
            </a:r>
            <a:br>
              <a:rPr lang="ru-RU" sz="4000" b="1" dirty="0" smtClean="0">
                <a:latin typeface="Constantia" panose="02030602050306030303" pitchFamily="18" charset="0"/>
              </a:rPr>
            </a:br>
            <a:r>
              <a:rPr lang="ru-RU" sz="4000" b="1" dirty="0" smtClean="0">
                <a:latin typeface="Constantia" panose="02030602050306030303" pitchFamily="18" charset="0"/>
              </a:rPr>
              <a:t>на тему </a:t>
            </a:r>
            <a:br>
              <a:rPr lang="ru-RU" sz="4000" b="1" dirty="0" smtClean="0">
                <a:latin typeface="Constantia" panose="02030602050306030303" pitchFamily="18" charset="0"/>
              </a:rPr>
            </a:br>
            <a:r>
              <a:rPr lang="ru-RU" sz="4400" b="1" dirty="0" smtClean="0">
                <a:latin typeface="Constantia" panose="02030602050306030303" pitchFamily="18" charset="0"/>
              </a:rPr>
              <a:t/>
            </a:r>
            <a:br>
              <a:rPr lang="ru-RU" sz="4400" b="1" dirty="0" smtClean="0">
                <a:latin typeface="Constantia" panose="02030602050306030303" pitchFamily="18" charset="0"/>
              </a:rPr>
            </a:br>
            <a:r>
              <a:rPr lang="ru-RU" sz="4000" b="1" dirty="0" smtClean="0">
                <a:latin typeface="Constantia" panose="02030602050306030303" pitchFamily="18" charset="0"/>
              </a:rPr>
              <a:t>«Театрализованные игры для детей дошкольного возраста»</a:t>
            </a:r>
            <a:endParaRPr lang="ru-RU" sz="4000" b="1" dirty="0"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3951" y="5022462"/>
            <a:ext cx="9448800" cy="685800"/>
          </a:xfrm>
        </p:spPr>
        <p:txBody>
          <a:bodyPr/>
          <a:lstStyle/>
          <a:p>
            <a:pPr algn="r"/>
            <a:r>
              <a:rPr lang="ru-RU" dirty="0" smtClean="0"/>
              <a:t>Подготовила Портнова А.А.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60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- этюды </a:t>
            </a:r>
            <a:r>
              <a:rPr lang="ru-RU" b="1" i="1" dirty="0"/>
              <a:t>на выразительность жестов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Цели:</a:t>
            </a:r>
          </a:p>
          <a:p>
            <a:pPr algn="just"/>
            <a:r>
              <a:rPr lang="ru-RU" dirty="0" smtClean="0"/>
              <a:t>является </a:t>
            </a:r>
            <a:r>
              <a:rPr lang="ru-RU" dirty="0"/>
              <a:t>развитие правильного понимания детьми эмоционально-выразительных движений рук и адекватное использование </a:t>
            </a:r>
            <a:r>
              <a:rPr lang="ru-RU" dirty="0" smtClean="0"/>
              <a:t>жеста.</a:t>
            </a:r>
          </a:p>
          <a:p>
            <a:pPr algn="just"/>
            <a:r>
              <a:rPr lang="ru-RU" dirty="0" smtClean="0"/>
              <a:t>активизирует </a:t>
            </a:r>
            <a:r>
              <a:rPr lang="ru-RU" dirty="0"/>
              <a:t>выразительность движений, творческое воображение.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игре «Снежки» дети через воображаемое зимнее развлечение осваивают выразительность движений; </a:t>
            </a:r>
            <a:r>
              <a:rPr lang="ru-RU" dirty="0" smtClean="0"/>
              <a:t>в игре </a:t>
            </a:r>
            <a:r>
              <a:rPr lang="ru-RU" dirty="0"/>
              <a:t>«</a:t>
            </a:r>
            <a:r>
              <a:rPr lang="ru-RU" dirty="0" smtClean="0"/>
              <a:t>Дружная семья» </a:t>
            </a:r>
            <a:r>
              <a:rPr lang="ru-RU" dirty="0"/>
              <a:t>через пантомимику развивается точность и выразительность передаваемых действий: рисование кистью, вязание, </a:t>
            </a:r>
            <a:r>
              <a:rPr lang="ru-RU" dirty="0" smtClean="0"/>
              <a:t>шитье, </a:t>
            </a:r>
            <a:r>
              <a:rPr lang="ru-RU" dirty="0"/>
              <a:t>лепка и т. д..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89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- Ролевые </a:t>
            </a:r>
            <a:r>
              <a:rPr lang="ru-RU" b="1" i="1" dirty="0"/>
              <a:t>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Цели:</a:t>
            </a:r>
          </a:p>
          <a:p>
            <a:pPr algn="just"/>
            <a:r>
              <a:rPr lang="ru-RU" dirty="0" smtClean="0"/>
              <a:t>развивают </a:t>
            </a:r>
            <a:r>
              <a:rPr lang="ru-RU" dirty="0"/>
              <a:t>творческое воображение, фантазию, </a:t>
            </a:r>
            <a:r>
              <a:rPr lang="ru-RU" dirty="0" smtClean="0"/>
              <a:t>коммуникативные умения.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Игры с </a:t>
            </a:r>
            <a:r>
              <a:rPr lang="ru-RU" dirty="0"/>
              <a:t>использованием элементов костюмов, реквизита, масок и </a:t>
            </a:r>
            <a:r>
              <a:rPr lang="ru-RU" dirty="0" smtClean="0"/>
              <a:t>кукол. Дети </a:t>
            </a:r>
            <a:r>
              <a:rPr lang="ru-RU" dirty="0"/>
              <a:t>вместе с педагогом мастерят маски, реквизит, элементы костюмов и декораций. В процессе подготовки могут участвовать родители.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игре «Организуем всеобщий театр» дети вместе с педагогом мастерят кукол из бумажных пакетов, стаканчиков и разыгрывают бытовые и сказочные сюжеты. Развиваются коллективные взаимоотношения, творческое воображение, фантазия.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91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2. Занятие-игра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Эта форма организации педагогической работы может включать в себя: </a:t>
            </a:r>
            <a:r>
              <a:rPr lang="ru-RU" b="1" dirty="0"/>
              <a:t>этюды, фрагменты сказок, игры с элементами театрализации.</a:t>
            </a:r>
          </a:p>
          <a:p>
            <a:pPr algn="just"/>
            <a:r>
              <a:rPr lang="ru-RU" dirty="0"/>
              <a:t>На занятии в импровизированной форме исполняются фрагменты сказки. </a:t>
            </a:r>
            <a:endParaRPr lang="ru-RU" dirty="0" smtClean="0"/>
          </a:p>
          <a:p>
            <a:pPr algn="just"/>
            <a:r>
              <a:rPr lang="ru-RU" dirty="0" smtClean="0"/>
              <a:t>Такая </a:t>
            </a:r>
            <a:r>
              <a:rPr lang="ru-RU" dirty="0"/>
              <a:t>методика ведения занятия помогает увлекательно решать программные задачи; положительно влияет на формирование эмоционально-нравственной среды ребёнка. 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Например</a:t>
            </a:r>
            <a:r>
              <a:rPr lang="ru-RU" dirty="0" smtClean="0"/>
              <a:t>: на </a:t>
            </a:r>
            <a:r>
              <a:rPr lang="ru-RU" dirty="0"/>
              <a:t>комплексном занятии-игре по русской народной сказке «Маша и медведь», дети выполняют задания педагога по развитию связной речи, развивают математические способности, память, внимание.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92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3. Театрализованный рассказ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Приемы </a:t>
            </a:r>
            <a:r>
              <a:rPr lang="ru-RU" dirty="0"/>
              <a:t>и методы театрализованного рассказа можно использовать и во время занятия и вне его. </a:t>
            </a:r>
            <a:endParaRPr lang="ru-RU" dirty="0" smtClean="0"/>
          </a:p>
          <a:p>
            <a:pPr algn="just"/>
            <a:r>
              <a:rPr lang="ru-RU" dirty="0" smtClean="0"/>
              <a:t>Во </a:t>
            </a:r>
            <a:r>
              <a:rPr lang="ru-RU" dirty="0"/>
              <a:t>время чтения или рассказывания литературного произведения, педагог сам «играет» персонажей, использует интонационную, эмоциональную окраску речи. </a:t>
            </a:r>
            <a:endParaRPr lang="ru-RU" dirty="0" smtClean="0"/>
          </a:p>
          <a:p>
            <a:pPr algn="just"/>
            <a:r>
              <a:rPr lang="ru-RU" dirty="0"/>
              <a:t>Ч</a:t>
            </a:r>
            <a:r>
              <a:rPr lang="ru-RU" dirty="0" smtClean="0"/>
              <a:t>ерез </a:t>
            </a:r>
            <a:r>
              <a:rPr lang="ru-RU" dirty="0"/>
              <a:t>выразительное чтение, разыгрывание эпизодов; через иллюстративный материал, дети погружаются в атмосферу литературного произведения. </a:t>
            </a:r>
            <a:endParaRPr lang="ru-RU" dirty="0" smtClean="0"/>
          </a:p>
          <a:p>
            <a:pPr algn="just"/>
            <a:r>
              <a:rPr lang="ru-RU" dirty="0" smtClean="0"/>
              <a:t>Все </a:t>
            </a:r>
            <a:r>
              <a:rPr lang="ru-RU" dirty="0"/>
              <a:t>задачи, которые входят в программное содержание занятия, можно решать с помощью выразительных игровых театральных средств. 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Примером</a:t>
            </a:r>
            <a:r>
              <a:rPr lang="ru-RU" dirty="0" smtClean="0"/>
              <a:t> </a:t>
            </a:r>
            <a:r>
              <a:rPr lang="ru-RU" dirty="0"/>
              <a:t>такой театрализованной формы может быть занятие по ознакомлению с художественной литературой: русская народная сказка «</a:t>
            </a:r>
            <a:r>
              <a:rPr lang="ru-RU" dirty="0" err="1"/>
              <a:t>Хаврошечка</a:t>
            </a:r>
            <a:r>
              <a:rPr lang="ru-RU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174533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4. Викторина </a:t>
            </a:r>
            <a:r>
              <a:rPr lang="ru-RU" b="1" dirty="0"/>
              <a:t>– </a:t>
            </a:r>
            <a:r>
              <a:rPr lang="ru-RU" b="1" dirty="0" smtClean="0"/>
              <a:t>развлечение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Театрализованная форма литературной викторины-развлечения способствует расширению кругозора детей; </a:t>
            </a:r>
            <a:endParaRPr lang="ru-RU" dirty="0" smtClean="0"/>
          </a:p>
          <a:p>
            <a:pPr algn="just"/>
            <a:r>
              <a:rPr lang="ru-RU" dirty="0"/>
              <a:t>А</a:t>
            </a:r>
            <a:r>
              <a:rPr lang="ru-RU" dirty="0" smtClean="0"/>
              <a:t>ктивизирует </a:t>
            </a:r>
            <a:r>
              <a:rPr lang="ru-RU" dirty="0"/>
              <a:t>эмоциональный и творческий потенциал.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Проводится </a:t>
            </a:r>
            <a:r>
              <a:rPr lang="ru-RU" dirty="0"/>
              <a:t>работа по изготовлению костюмов и реквизита. Готовится музыкальное оформление, записывается фонограмма, разучиваются тексты, проводятся репетиции отрывков из литературных произведений.</a:t>
            </a:r>
          </a:p>
          <a:p>
            <a:pPr marL="0" indent="0" algn="just">
              <a:buNone/>
            </a:pPr>
            <a:r>
              <a:rPr lang="ru-RU" dirty="0"/>
              <a:t>Сценический вариант занятия-игры по произведениям А</a:t>
            </a:r>
            <a:r>
              <a:rPr lang="ru-RU" dirty="0" smtClean="0"/>
              <a:t>. С. Пушкина </a:t>
            </a:r>
            <a:r>
              <a:rPr lang="ru-RU" dirty="0"/>
              <a:t>«Лукоморье» </a:t>
            </a:r>
            <a:r>
              <a:rPr lang="ru-RU" dirty="0" smtClean="0"/>
              <a:t>ведет </a:t>
            </a:r>
            <a:r>
              <a:rPr lang="ru-RU" dirty="0"/>
              <a:t>детей в сказочное путешествие. В этой викторине дети участвуют в коротких инсценировках, отвечают на вопросы, отгадывают загадки. Дошкольники с интересом и удовольствием участвуют в познавательной театральной игре.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23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5. Спектакль-игра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Эта форма работы требует </a:t>
            </a:r>
            <a:r>
              <a:rPr lang="ru-RU" b="1" dirty="0"/>
              <a:t>длительной и тщательной подготовки</a:t>
            </a:r>
            <a:r>
              <a:rPr lang="ru-RU" dirty="0"/>
              <a:t>: </a:t>
            </a:r>
            <a:endParaRPr lang="ru-RU" dirty="0" smtClean="0"/>
          </a:p>
          <a:p>
            <a:pPr algn="just"/>
            <a:r>
              <a:rPr lang="ru-RU" dirty="0"/>
              <a:t>П</a:t>
            </a:r>
            <a:r>
              <a:rPr lang="ru-RU" dirty="0" smtClean="0"/>
              <a:t>ишется </a:t>
            </a:r>
            <a:r>
              <a:rPr lang="ru-RU" dirty="0"/>
              <a:t>специальная инсценировка с </a:t>
            </a:r>
            <a:r>
              <a:rPr lang="ru-RU" dirty="0" smtClean="0"/>
              <a:t>учетом </a:t>
            </a:r>
            <a:r>
              <a:rPr lang="ru-RU" dirty="0"/>
              <a:t>возрастных индивидуальных особенностей детей.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игровой форме проводятся репетиции. </a:t>
            </a:r>
            <a:endParaRPr lang="ru-RU" dirty="0" smtClean="0"/>
          </a:p>
          <a:p>
            <a:pPr algn="just"/>
            <a:r>
              <a:rPr lang="ru-RU" dirty="0" smtClean="0"/>
              <a:t>Готовятся </a:t>
            </a:r>
            <a:r>
              <a:rPr lang="ru-RU" dirty="0"/>
              <a:t>декорации и костюмы, выпускается афиша и театральные программки.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Спектакль-игра</a:t>
            </a:r>
            <a:r>
              <a:rPr lang="ru-RU" dirty="0"/>
              <a:t>, поставленный по русской народной сказке «Репка», способствует раскрытию творческого потенциала детей, эмоционально обогащает исполнителей и зрителей спектакля.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8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93" y="1537305"/>
            <a:ext cx="10820399" cy="28019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Таким образом, дети через различные формы театральной игры развивают нравственно-коммуникативные качества, творческие способности, психические процессы.</a:t>
            </a:r>
          </a:p>
        </p:txBody>
      </p:sp>
    </p:spTree>
    <p:extLst>
      <p:ext uri="{BB962C8B-B14F-4D97-AF65-F5344CB8AC3E}">
        <p14:creationId xmlns:p14="http://schemas.microsoft.com/office/powerpoint/2010/main" val="299384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849" y="1201403"/>
            <a:ext cx="10820399" cy="2801935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/>
              <a:t>Речевые игры </a:t>
            </a: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>и </a:t>
            </a:r>
            <a:br>
              <a:rPr lang="ru-RU" sz="4800" b="1" i="1" dirty="0" smtClean="0"/>
            </a:br>
            <a:r>
              <a:rPr lang="ru-RU" sz="4800" b="1" i="1" dirty="0" smtClean="0"/>
              <a:t>упражнения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3693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«Эхо»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 </a:t>
            </a:r>
            <a:r>
              <a:rPr lang="ru-RU" sz="1600" b="1" i="1" dirty="0" smtClean="0"/>
              <a:t>( </a:t>
            </a:r>
            <a:r>
              <a:rPr lang="ru-RU" sz="1600" b="1" i="1" dirty="0"/>
              <a:t>для детей 4-5 лет</a:t>
            </a:r>
            <a:r>
              <a:rPr lang="ru-RU" sz="1600" b="1" i="1" dirty="0" smtClean="0"/>
              <a:t>)</a:t>
            </a:r>
            <a:r>
              <a:rPr lang="ru-RU" i="1" dirty="0"/>
              <a:t> 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dirty="0"/>
              <a:t>: Менять интонационную окраску при чтении </a:t>
            </a:r>
            <a:r>
              <a:rPr lang="ru-RU" dirty="0" smtClean="0"/>
              <a:t>текста.</a:t>
            </a:r>
          </a:p>
          <a:p>
            <a:pPr marL="0" indent="0">
              <a:buNone/>
            </a:pPr>
            <a:r>
              <a:rPr lang="ru-RU" b="1" dirty="0" smtClean="0"/>
              <a:t>Ход</a:t>
            </a:r>
            <a:r>
              <a:rPr lang="ru-RU" b="1" dirty="0"/>
              <a:t>: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        «</a:t>
            </a:r>
            <a:r>
              <a:rPr lang="ru-RU" dirty="0"/>
              <a:t>Мы бродили </a:t>
            </a:r>
            <a:r>
              <a:rPr lang="ru-RU" dirty="0" smtClean="0"/>
              <a:t>темным бором</a:t>
            </a:r>
          </a:p>
          <a:p>
            <a:pPr marL="0" indent="0">
              <a:buNone/>
            </a:pPr>
            <a:r>
              <a:rPr lang="ru-RU" dirty="0" smtClean="0"/>
              <a:t>         Мы </a:t>
            </a:r>
            <a:r>
              <a:rPr lang="ru-RU" dirty="0"/>
              <a:t>спросили дружно </a:t>
            </a:r>
            <a:r>
              <a:rPr lang="ru-RU" dirty="0" smtClean="0"/>
              <a:t>хором:</a:t>
            </a:r>
          </a:p>
          <a:p>
            <a:pPr marL="0" indent="0">
              <a:buNone/>
            </a:pPr>
            <a:r>
              <a:rPr lang="ru-RU" dirty="0" smtClean="0"/>
              <a:t>         - Дома </a:t>
            </a:r>
            <a:r>
              <a:rPr lang="ru-RU" dirty="0"/>
              <a:t>ль бабушка </a:t>
            </a:r>
            <a:r>
              <a:rPr lang="ru-RU" dirty="0" smtClean="0"/>
              <a:t>Яга?</a:t>
            </a:r>
          </a:p>
          <a:p>
            <a:pPr marL="0" indent="0">
              <a:buNone/>
            </a:pPr>
            <a:r>
              <a:rPr lang="ru-RU" dirty="0" smtClean="0"/>
              <a:t>         Лес </a:t>
            </a:r>
            <a:r>
              <a:rPr lang="ru-RU" dirty="0"/>
              <a:t>ответил нам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        - «Ага!»</a:t>
            </a:r>
          </a:p>
          <a:p>
            <a:pPr marL="0" indent="0">
              <a:buNone/>
            </a:pPr>
            <a:r>
              <a:rPr lang="ru-RU" i="1" dirty="0" smtClean="0"/>
              <a:t>Текст </a:t>
            </a:r>
            <a:r>
              <a:rPr lang="ru-RU" i="1" dirty="0"/>
              <a:t>повторяется, заменяется лишь </a:t>
            </a:r>
            <a:r>
              <a:rPr lang="ru-RU" i="1" dirty="0" smtClean="0"/>
              <a:t>наречие - </a:t>
            </a:r>
            <a:r>
              <a:rPr lang="ru-RU" b="1" i="1" dirty="0"/>
              <a:t>как спросили</a:t>
            </a:r>
            <a:r>
              <a:rPr lang="ru-RU" i="1" dirty="0"/>
              <a:t>? </a:t>
            </a: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«Дружно; тихо; грозно; трусливо; смело…»                                          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91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 </a:t>
            </a:r>
            <a:r>
              <a:rPr lang="ru-RU" b="1" dirty="0"/>
              <a:t>«Едем, едем на тележке»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b="1" dirty="0" smtClean="0"/>
              <a:t>(</a:t>
            </a:r>
            <a:r>
              <a:rPr lang="ru-RU" sz="1800" b="1" dirty="0"/>
              <a:t>для детей 5-6 лет</a:t>
            </a:r>
            <a:r>
              <a:rPr lang="ru-RU" sz="1800" b="1" dirty="0" smtClean="0"/>
              <a:t>)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Цель: </a:t>
            </a:r>
            <a:r>
              <a:rPr lang="ru-RU" dirty="0"/>
              <a:t>Развивать чистоту произношения, чувство ритма, выразительность.</a:t>
            </a:r>
          </a:p>
          <a:p>
            <a:pPr marL="0" indent="0">
              <a:buNone/>
            </a:pPr>
            <a:r>
              <a:rPr lang="ru-RU" b="1" dirty="0" smtClean="0"/>
              <a:t>Ход</a:t>
            </a:r>
            <a:r>
              <a:rPr lang="ru-RU" b="1" dirty="0"/>
              <a:t>: </a:t>
            </a:r>
            <a:r>
              <a:rPr lang="ru-RU" dirty="0"/>
              <a:t>«Едем, едем на тележке,</a:t>
            </a:r>
          </a:p>
          <a:p>
            <a:pPr marL="0" indent="0">
              <a:buNone/>
            </a:pPr>
            <a:r>
              <a:rPr lang="ru-RU" dirty="0"/>
              <a:t>     </a:t>
            </a:r>
            <a:r>
              <a:rPr lang="ru-RU" dirty="0" smtClean="0"/>
              <a:t>    </a:t>
            </a:r>
            <a:r>
              <a:rPr lang="ru-RU" dirty="0"/>
              <a:t> </a:t>
            </a:r>
            <a:r>
              <a:rPr lang="ru-RU" dirty="0" smtClean="0"/>
              <a:t>Собирать </a:t>
            </a:r>
            <a:r>
              <a:rPr lang="ru-RU" dirty="0"/>
              <a:t>в лесу орешки,</a:t>
            </a:r>
          </a:p>
          <a:p>
            <a:pPr marL="0" indent="0">
              <a:buNone/>
            </a:pPr>
            <a:r>
              <a:rPr lang="ru-RU" dirty="0"/>
              <a:t>     </a:t>
            </a:r>
            <a:r>
              <a:rPr lang="ru-RU" dirty="0" smtClean="0"/>
              <a:t>    </a:t>
            </a:r>
            <a:r>
              <a:rPr lang="ru-RU" dirty="0"/>
              <a:t> </a:t>
            </a:r>
            <a:r>
              <a:rPr lang="ru-RU" dirty="0" smtClean="0"/>
              <a:t>Скрип</a:t>
            </a:r>
            <a:r>
              <a:rPr lang="ru-RU" dirty="0"/>
              <a:t>, скрип, скрип,</a:t>
            </a:r>
          </a:p>
          <a:p>
            <a:pPr marL="0" indent="0">
              <a:buNone/>
            </a:pPr>
            <a:r>
              <a:rPr lang="ru-RU" dirty="0"/>
              <a:t>          </a:t>
            </a:r>
            <a:r>
              <a:rPr lang="ru-RU" dirty="0" smtClean="0"/>
              <a:t>Скрип</a:t>
            </a:r>
            <a:r>
              <a:rPr lang="ru-RU" dirty="0"/>
              <a:t>, скрип, скрип.</a:t>
            </a:r>
          </a:p>
          <a:p>
            <a:pPr marL="0" indent="0">
              <a:buNone/>
            </a:pPr>
            <a:r>
              <a:rPr lang="ru-RU" dirty="0"/>
              <a:t>          </a:t>
            </a:r>
            <a:r>
              <a:rPr lang="ru-RU" dirty="0" smtClean="0"/>
              <a:t>Листья </a:t>
            </a:r>
            <a:r>
              <a:rPr lang="ru-RU" dirty="0"/>
              <a:t>шуршат - ш-ш-ш,</a:t>
            </a:r>
          </a:p>
          <a:p>
            <a:pPr marL="0" indent="0">
              <a:buNone/>
            </a:pPr>
            <a:r>
              <a:rPr lang="ru-RU" dirty="0"/>
              <a:t>          </a:t>
            </a:r>
            <a:r>
              <a:rPr lang="ru-RU" dirty="0" smtClean="0"/>
              <a:t>Птички </a:t>
            </a:r>
            <a:r>
              <a:rPr lang="ru-RU" dirty="0"/>
              <a:t>свистят – </a:t>
            </a:r>
            <a:r>
              <a:rPr lang="ru-RU" dirty="0" err="1"/>
              <a:t>фить-пирью</a:t>
            </a:r>
            <a:r>
              <a:rPr lang="ru-RU" dirty="0"/>
              <a:t>, </a:t>
            </a:r>
            <a:r>
              <a:rPr lang="ru-RU" dirty="0" err="1"/>
              <a:t>фить-пирью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          </a:t>
            </a:r>
            <a:r>
              <a:rPr lang="ru-RU" dirty="0" smtClean="0"/>
              <a:t>Белка </a:t>
            </a:r>
            <a:r>
              <a:rPr lang="ru-RU" dirty="0"/>
              <a:t>на ветке</a:t>
            </a:r>
          </a:p>
          <a:p>
            <a:pPr marL="0" indent="0">
              <a:buNone/>
            </a:pPr>
            <a:r>
              <a:rPr lang="ru-RU" dirty="0"/>
              <a:t>          </a:t>
            </a:r>
            <a:r>
              <a:rPr lang="ru-RU" dirty="0" smtClean="0"/>
              <a:t>Орешки все грызет </a:t>
            </a:r>
            <a:r>
              <a:rPr lang="ru-RU" dirty="0"/>
              <a:t>- цок, цок, цок, цок,</a:t>
            </a:r>
          </a:p>
          <a:p>
            <a:pPr marL="0" indent="0">
              <a:buNone/>
            </a:pPr>
            <a:r>
              <a:rPr lang="ru-RU" dirty="0"/>
              <a:t>          </a:t>
            </a:r>
            <a:r>
              <a:rPr lang="ru-RU" dirty="0" smtClean="0"/>
              <a:t>Рыжая </a:t>
            </a:r>
            <a:r>
              <a:rPr lang="ru-RU" dirty="0"/>
              <a:t>лисичка зайчишку </a:t>
            </a:r>
            <a:r>
              <a:rPr lang="ru-RU" dirty="0" smtClean="0"/>
              <a:t>стережет</a:t>
            </a:r>
            <a:r>
              <a:rPr lang="ru-RU" dirty="0"/>
              <a:t>, (пауза)</a:t>
            </a:r>
          </a:p>
          <a:p>
            <a:pPr marL="0" indent="0">
              <a:buNone/>
            </a:pPr>
            <a:r>
              <a:rPr lang="ru-RU" dirty="0"/>
              <a:t>          </a:t>
            </a:r>
            <a:r>
              <a:rPr lang="ru-RU" dirty="0" smtClean="0"/>
              <a:t>Долго-долго </a:t>
            </a:r>
            <a:r>
              <a:rPr lang="ru-RU" dirty="0"/>
              <a:t>ехали,</a:t>
            </a:r>
          </a:p>
          <a:p>
            <a:pPr marL="0" indent="0">
              <a:buNone/>
            </a:pPr>
            <a:r>
              <a:rPr lang="ru-RU" dirty="0"/>
              <a:t>          </a:t>
            </a:r>
            <a:r>
              <a:rPr lang="ru-RU" dirty="0" smtClean="0"/>
              <a:t>Наконец</a:t>
            </a:r>
            <a:r>
              <a:rPr lang="ru-RU" dirty="0"/>
              <a:t>, приехали!»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5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461" y="1464906"/>
            <a:ext cx="10820400" cy="5089681"/>
          </a:xfrm>
        </p:spPr>
        <p:txBody>
          <a:bodyPr/>
          <a:lstStyle/>
          <a:p>
            <a:pPr algn="just"/>
            <a:r>
              <a:rPr lang="ru-RU" dirty="0"/>
              <a:t>Важнейшей деятельностью ребенка дошкольного возраста является </a:t>
            </a:r>
            <a:r>
              <a:rPr lang="ru-RU" b="1" dirty="0"/>
              <a:t>игра. </a:t>
            </a:r>
            <a:r>
              <a:rPr lang="ru-RU" dirty="0"/>
              <a:t>В игре развивается мышление, речь, воображение, память, усваиваются правила общественного поведения и воспитываются соответствующие навыки.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Одной </a:t>
            </a:r>
            <a:r>
              <a:rPr lang="ru-RU" dirty="0"/>
              <a:t>из форм организации педагогического процесса – является </a:t>
            </a:r>
            <a:r>
              <a:rPr lang="ru-RU" b="1" dirty="0"/>
              <a:t>театрализованная игра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Через </a:t>
            </a:r>
            <a:r>
              <a:rPr lang="ru-RU" dirty="0"/>
              <a:t>различные формы театрализованной игры, дети совершенствуют нравственно-коммуникативные качества, творческие способности, психические процессы. </a:t>
            </a:r>
          </a:p>
        </p:txBody>
      </p:sp>
    </p:spTree>
    <p:extLst>
      <p:ext uri="{BB962C8B-B14F-4D97-AF65-F5344CB8AC3E}">
        <p14:creationId xmlns:p14="http://schemas.microsoft.com/office/powerpoint/2010/main" val="37060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«Весенние голоса»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b="1" dirty="0" smtClean="0"/>
              <a:t>(</a:t>
            </a:r>
            <a:r>
              <a:rPr lang="ru-RU" sz="1800" b="1" dirty="0"/>
              <a:t>для детей 6-7 лет</a:t>
            </a:r>
            <a:r>
              <a:rPr lang="ru-RU" sz="1800" b="1" dirty="0" smtClean="0"/>
              <a:t>)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Цель: </a:t>
            </a:r>
            <a:r>
              <a:rPr lang="ru-RU" dirty="0"/>
              <a:t>Развивать умение пользоваться выразительными средствами голоса.</a:t>
            </a:r>
          </a:p>
          <a:p>
            <a:pPr marL="0" indent="0">
              <a:buNone/>
            </a:pPr>
            <a:r>
              <a:rPr lang="ru-RU" b="1" dirty="0"/>
              <a:t>Ход: </a:t>
            </a:r>
            <a:r>
              <a:rPr lang="ru-RU" dirty="0" smtClean="0"/>
              <a:t>Пригрело солнце </a:t>
            </a:r>
            <a:r>
              <a:rPr lang="ru-RU" i="1" dirty="0" smtClean="0"/>
              <a:t>(поют </a:t>
            </a:r>
            <a:r>
              <a:rPr lang="ru-RU" i="1" dirty="0"/>
              <a:t>высокий звук у-у-у)</a:t>
            </a:r>
          </a:p>
          <a:p>
            <a:pPr marL="0" indent="0">
              <a:buNone/>
            </a:pPr>
            <a:r>
              <a:rPr lang="ru-RU" dirty="0" smtClean="0"/>
              <a:t>         С </a:t>
            </a:r>
            <a:r>
              <a:rPr lang="ru-RU" dirty="0"/>
              <a:t>пригорка побежал </a:t>
            </a:r>
            <a:r>
              <a:rPr lang="ru-RU" dirty="0" smtClean="0"/>
              <a:t>веселый ручеек </a:t>
            </a:r>
            <a:r>
              <a:rPr lang="ru-RU" i="1" dirty="0"/>
              <a:t>(болтают языком, подражая </a:t>
            </a:r>
            <a:r>
              <a:rPr lang="ru-RU" i="1" dirty="0" smtClean="0"/>
              <a:t>веселому </a:t>
            </a:r>
            <a:r>
              <a:rPr lang="ru-RU" i="1" dirty="0"/>
              <a:t>«бульканью»).</a:t>
            </a:r>
          </a:p>
          <a:p>
            <a:pPr marL="0" indent="0">
              <a:buNone/>
            </a:pPr>
            <a:r>
              <a:rPr lang="ru-RU" dirty="0" smtClean="0"/>
              <a:t>         До краев </a:t>
            </a:r>
            <a:r>
              <a:rPr lang="ru-RU" dirty="0"/>
              <a:t>наполнил большую глубокую </a:t>
            </a:r>
            <a:r>
              <a:rPr lang="ru-RU" dirty="0" smtClean="0"/>
              <a:t>лужу («</a:t>
            </a:r>
            <a:r>
              <a:rPr lang="ru-RU" dirty="0"/>
              <a:t>бульканье» низкими звуками).</a:t>
            </a:r>
          </a:p>
          <a:p>
            <a:pPr marL="0" indent="0">
              <a:buNone/>
            </a:pPr>
            <a:r>
              <a:rPr lang="ru-RU" dirty="0" smtClean="0"/>
              <a:t>         Перелился </a:t>
            </a:r>
            <a:r>
              <a:rPr lang="ru-RU" dirty="0"/>
              <a:t>через край («бульканье» волной: вверх-вниз).</a:t>
            </a:r>
          </a:p>
          <a:p>
            <a:pPr marL="0" indent="0">
              <a:buNone/>
            </a:pPr>
            <a:r>
              <a:rPr lang="ru-RU" dirty="0" smtClean="0"/>
              <a:t>         И </a:t>
            </a:r>
            <a:r>
              <a:rPr lang="ru-RU" dirty="0"/>
              <a:t>дальше побежал («бульканье»)</a:t>
            </a:r>
          </a:p>
          <a:p>
            <a:pPr marL="0" indent="0">
              <a:buNone/>
            </a:pPr>
            <a:r>
              <a:rPr lang="ru-RU" dirty="0" smtClean="0"/>
              <a:t>         Выбрались </a:t>
            </a:r>
            <a:r>
              <a:rPr lang="ru-RU" dirty="0"/>
              <a:t>из-под коры жучки (ж-ж-ж)</a:t>
            </a:r>
          </a:p>
          <a:p>
            <a:pPr marL="0" indent="0">
              <a:buNone/>
            </a:pPr>
            <a:r>
              <a:rPr lang="ru-RU" dirty="0" smtClean="0"/>
              <a:t>         И </a:t>
            </a:r>
            <a:r>
              <a:rPr lang="ru-RU" dirty="0"/>
              <a:t>букашки (з-з-з)</a:t>
            </a:r>
          </a:p>
          <a:p>
            <a:pPr marL="0" indent="0">
              <a:buNone/>
            </a:pPr>
            <a:r>
              <a:rPr lang="ru-RU" dirty="0" smtClean="0"/>
              <a:t>         Расправили </a:t>
            </a:r>
            <a:r>
              <a:rPr lang="ru-RU" dirty="0"/>
              <a:t>крылышки (</a:t>
            </a:r>
            <a:r>
              <a:rPr lang="ru-RU" dirty="0" err="1" smtClean="0"/>
              <a:t>крш-крш</a:t>
            </a:r>
            <a:r>
              <a:rPr lang="ru-RU" dirty="0" smtClean="0"/>
              <a:t> - </a:t>
            </a:r>
            <a:r>
              <a:rPr lang="ru-RU" dirty="0"/>
              <a:t>с повышением)</a:t>
            </a:r>
          </a:p>
          <a:p>
            <a:pPr marL="0" indent="0">
              <a:buNone/>
            </a:pPr>
            <a:r>
              <a:rPr lang="ru-RU" dirty="0" smtClean="0"/>
              <a:t>         И </a:t>
            </a:r>
            <a:r>
              <a:rPr lang="ru-RU" dirty="0"/>
              <a:t>полетели куда-то (</a:t>
            </a:r>
            <a:r>
              <a:rPr lang="ru-RU" dirty="0" err="1"/>
              <a:t>тр-тр-тр</a:t>
            </a:r>
            <a:r>
              <a:rPr lang="ru-RU" dirty="0"/>
              <a:t> -</a:t>
            </a:r>
            <a:r>
              <a:rPr lang="ru-RU" dirty="0" smtClean="0"/>
              <a:t> шепотом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dirty="0" smtClean="0"/>
              <a:t>         Лес </a:t>
            </a:r>
            <a:r>
              <a:rPr lang="ru-RU" dirty="0"/>
              <a:t>наполнился птичьими голосами (имитация голосов птиц).</a:t>
            </a:r>
          </a:p>
          <a:p>
            <a:pPr marL="0" indent="0">
              <a:buNone/>
            </a:pPr>
            <a:r>
              <a:rPr lang="ru-RU" dirty="0" smtClean="0"/>
              <a:t>         Вот </a:t>
            </a:r>
            <a:r>
              <a:rPr lang="ru-RU" dirty="0"/>
              <a:t>и пришла весна</a:t>
            </a:r>
            <a:r>
              <a:rPr lang="ru-RU" dirty="0" smtClean="0"/>
              <a:t>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43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ru-RU" b="1" dirty="0"/>
              <a:t>Скороговорки. </a:t>
            </a:r>
            <a:r>
              <a:rPr lang="ru-RU" b="1" dirty="0" err="1"/>
              <a:t>Чистоговорки</a:t>
            </a:r>
            <a:r>
              <a:rPr lang="ru-RU" b="1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4502" y="3172408"/>
            <a:ext cx="5334000" cy="31302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Ход</a:t>
            </a:r>
            <a:r>
              <a:rPr lang="ru-RU" b="1" dirty="0"/>
              <a:t>: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Горячи кирпичи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r>
              <a:rPr lang="ru-RU" dirty="0" err="1" smtClean="0"/>
              <a:t>Соскачи</a:t>
            </a:r>
            <a:r>
              <a:rPr lang="ru-RU" dirty="0" smtClean="0"/>
              <a:t>-ка </a:t>
            </a:r>
            <a:r>
              <a:rPr lang="ru-RU" dirty="0"/>
              <a:t>с печи,</a:t>
            </a:r>
          </a:p>
          <a:p>
            <a:pPr marL="0" indent="0">
              <a:buNone/>
            </a:pPr>
            <a:r>
              <a:rPr lang="ru-RU" dirty="0" smtClean="0"/>
              <a:t>Испеки-ка </a:t>
            </a:r>
            <a:r>
              <a:rPr lang="ru-RU" dirty="0"/>
              <a:t>в печи,</a:t>
            </a:r>
          </a:p>
          <a:p>
            <a:pPr marL="0" indent="0">
              <a:buNone/>
            </a:pPr>
            <a:r>
              <a:rPr lang="ru-RU" dirty="0" smtClean="0"/>
              <a:t>Из </a:t>
            </a:r>
            <a:r>
              <a:rPr lang="ru-RU" dirty="0"/>
              <a:t>муки калачи!»                </a:t>
            </a:r>
          </a:p>
          <a:p>
            <a:pPr marL="0" indent="0">
              <a:buNone/>
            </a:pPr>
            <a:r>
              <a:rPr lang="ru-RU" dirty="0"/>
              <a:t>      </a:t>
            </a:r>
          </a:p>
          <a:p>
            <a:pPr marL="0" indent="0">
              <a:buNone/>
            </a:pPr>
            <a:r>
              <a:rPr lang="ru-RU" dirty="0"/>
              <a:t>«Тары - бары, растабары,</a:t>
            </a:r>
          </a:p>
          <a:p>
            <a:pPr marL="0" indent="0">
              <a:buNone/>
            </a:pPr>
            <a:r>
              <a:rPr lang="ru-RU" dirty="0"/>
              <a:t>У Варвары куры стары!»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12159" y="3088432"/>
            <a:ext cx="5334000" cy="30742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Сеня вез воз сена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«Палкой Саша шишки сшиб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«</a:t>
            </a:r>
            <a:r>
              <a:rPr lang="ru-RU" dirty="0" smtClean="0"/>
              <a:t>Орел </a:t>
            </a:r>
            <a:r>
              <a:rPr lang="ru-RU" dirty="0"/>
              <a:t>на горе, перо на орле».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«Жужжит над жимолостью жук,</a:t>
            </a:r>
          </a:p>
          <a:p>
            <a:pPr marL="0" indent="0">
              <a:buNone/>
            </a:pPr>
            <a:r>
              <a:rPr lang="ru-RU" dirty="0" smtClean="0"/>
              <a:t>Зеленый </a:t>
            </a:r>
            <a:r>
              <a:rPr lang="ru-RU" dirty="0"/>
              <a:t>на жуке кожух»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69976" y="2230016"/>
            <a:ext cx="7548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Цель: </a:t>
            </a:r>
            <a:r>
              <a:rPr lang="ru-RU" sz="2000" dirty="0"/>
              <a:t>Совершенствовать чистоту произношения.</a:t>
            </a:r>
          </a:p>
        </p:txBody>
      </p:sp>
    </p:spTree>
    <p:extLst>
      <p:ext uri="{BB962C8B-B14F-4D97-AF65-F5344CB8AC3E}">
        <p14:creationId xmlns:p14="http://schemas.microsoft.com/office/powerpoint/2010/main" val="345725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Игра на интонирование слов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Цель:</a:t>
            </a:r>
            <a:r>
              <a:rPr lang="ru-RU" dirty="0"/>
              <a:t> развитие внимания, наблюдательности, воображения детей.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Ход: </a:t>
            </a:r>
            <a:r>
              <a:rPr lang="ru-RU" dirty="0" smtClean="0"/>
              <a:t>Детям </a:t>
            </a:r>
            <a:r>
              <a:rPr lang="ru-RU" dirty="0"/>
              <a:t>предлагается с различным интонированием проговорить привычные слова: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«</a:t>
            </a:r>
            <a:r>
              <a:rPr lang="ru-RU" dirty="0"/>
              <a:t>здравствуйте» - радостно, приветливо, небрежно, угрюмо;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«</a:t>
            </a:r>
            <a:r>
              <a:rPr lang="ru-RU" dirty="0"/>
              <a:t>до свидания» - с сожалением, с огорчением или надеждой на скорую встречу;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«</a:t>
            </a:r>
            <a:r>
              <a:rPr lang="ru-RU" dirty="0"/>
              <a:t>спасибо» - уверенно, нежно, нетерпеливо, обиженно;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«</a:t>
            </a:r>
            <a:r>
              <a:rPr lang="ru-RU" dirty="0"/>
              <a:t>извините» - неохотно, с раскаянием.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2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396" y="2835769"/>
            <a:ext cx="8610600" cy="2212092"/>
          </a:xfrm>
        </p:spPr>
        <p:txBody>
          <a:bodyPr>
            <a:normAutofit/>
          </a:bodyPr>
          <a:lstStyle/>
          <a:p>
            <a:r>
              <a:rPr lang="ru-RU" b="1" i="1" dirty="0"/>
              <a:t>Этюды на </a:t>
            </a:r>
            <a:r>
              <a:rPr lang="ru-RU" b="1" i="1" dirty="0" smtClean="0"/>
              <a:t>выражение</a:t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 </a:t>
            </a:r>
            <a:r>
              <a:rPr lang="ru-RU" b="1" i="1" dirty="0"/>
              <a:t>основных эмоций.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96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11559"/>
            <a:ext cx="10820400" cy="493589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/>
              <a:t>Этюд «Вкусные </a:t>
            </a:r>
            <a:r>
              <a:rPr lang="ru-RU" b="1" i="1" dirty="0"/>
              <a:t>конфеты» </a:t>
            </a:r>
            <a:r>
              <a:rPr lang="ru-RU" b="1" i="1" dirty="0" smtClean="0"/>
              <a:t>(</a:t>
            </a:r>
            <a:r>
              <a:rPr lang="ru-RU" b="1" i="1" dirty="0"/>
              <a:t>для детей 4-5 лет)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Цель</a:t>
            </a:r>
            <a:r>
              <a:rPr lang="ru-RU" b="1" dirty="0"/>
              <a:t>: </a:t>
            </a:r>
            <a:r>
              <a:rPr lang="ru-RU" dirty="0"/>
              <a:t>Передавать внутреннее состояние через мимику (удовольствие, радость).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dirty="0" smtClean="0"/>
              <a:t>У </a:t>
            </a:r>
            <a:r>
              <a:rPr lang="ru-RU" dirty="0"/>
              <a:t>девочки в руках воображаемая коробка с конфетами.</a:t>
            </a:r>
          </a:p>
          <a:p>
            <a:pPr marL="0" indent="0" algn="just">
              <a:buNone/>
            </a:pPr>
            <a:r>
              <a:rPr lang="ru-RU" dirty="0"/>
              <a:t>Она протягивает </a:t>
            </a:r>
            <a:r>
              <a:rPr lang="ru-RU" dirty="0" smtClean="0"/>
              <a:t>ее </a:t>
            </a:r>
            <a:r>
              <a:rPr lang="ru-RU" dirty="0"/>
              <a:t>по очереди детям. Они берут конфету, благодарят, разворачивают бумажку и угощаются. По лицам видно, что угощение вкусное.   </a:t>
            </a:r>
          </a:p>
          <a:p>
            <a:pPr marL="0" indent="0" algn="just">
              <a:buNone/>
            </a:pPr>
            <a:r>
              <a:rPr lang="ru-RU" b="1" dirty="0"/>
              <a:t>Этюд «Ласка</a:t>
            </a:r>
            <a:r>
              <a:rPr lang="ru-RU" b="1" dirty="0" smtClean="0"/>
              <a:t>»</a:t>
            </a:r>
          </a:p>
          <a:p>
            <a:pPr marL="0" indent="0" algn="just">
              <a:buNone/>
            </a:pPr>
            <a:r>
              <a:rPr lang="ru-RU" dirty="0"/>
              <a:t>Детям предлагается показать, как они любят свою игрушку, котеночка, собаку и т.д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6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139" y="1828801"/>
            <a:ext cx="10820400" cy="462315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Этюд «Изобрази </a:t>
            </a:r>
            <a:r>
              <a:rPr lang="ru-RU" b="1" dirty="0"/>
              <a:t>вкус яблока»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Цель:</a:t>
            </a:r>
            <a:r>
              <a:rPr lang="ru-RU" dirty="0"/>
              <a:t> развитие выразительности мимики, воображения.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Ход: </a:t>
            </a:r>
            <a:r>
              <a:rPr lang="ru-RU" dirty="0" smtClean="0"/>
              <a:t>Педагог </a:t>
            </a:r>
            <a:r>
              <a:rPr lang="ru-RU" dirty="0"/>
              <a:t>предлагает детям имитировать, как они кусают яблоко, </a:t>
            </a:r>
            <a:r>
              <a:rPr lang="ru-RU" dirty="0" smtClean="0"/>
              <a:t>изображая мимикой</a:t>
            </a:r>
            <a:r>
              <a:rPr lang="ru-RU" dirty="0"/>
              <a:t>, какое оно, по их мнению, на вкус. Причем первым начинает взрослый, а дети отгадывают (кислое, сладкое, горькое, вкусное и т.д.).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Педагог </a:t>
            </a:r>
            <a:r>
              <a:rPr lang="ru-RU" dirty="0"/>
              <a:t>нацеливает детей на то, что каждому может показаться яблоко на вкус разным, и от этого будет зависеть мимика.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26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«Прогулка»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600" b="1" dirty="0" smtClean="0"/>
              <a:t>(</a:t>
            </a:r>
            <a:r>
              <a:rPr lang="ru-RU" sz="1600" b="1" dirty="0"/>
              <a:t>для детей 5-6 лет)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8478" y="2614438"/>
            <a:ext cx="10820400" cy="3609081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Цель: </a:t>
            </a:r>
            <a:r>
              <a:rPr lang="ru-RU" dirty="0"/>
              <a:t>Закрепление воспроизведения различных эмоций (радость, удовольствие, удивление).</a:t>
            </a:r>
          </a:p>
          <a:p>
            <a:pPr marL="0" indent="0" algn="just">
              <a:buNone/>
            </a:pPr>
            <a:r>
              <a:rPr lang="ru-RU" b="1" dirty="0"/>
              <a:t>Ход</a:t>
            </a:r>
            <a:r>
              <a:rPr lang="ru-RU" dirty="0"/>
              <a:t>: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Летний </a:t>
            </a:r>
            <a:r>
              <a:rPr lang="ru-RU" dirty="0"/>
              <a:t>день. Дети гуляют. </a:t>
            </a:r>
            <a:r>
              <a:rPr lang="ru-RU" dirty="0" smtClean="0"/>
              <a:t>Пошел </a:t>
            </a:r>
            <a:r>
              <a:rPr lang="ru-RU" dirty="0"/>
              <a:t>дождь. Дети бегут домой. Прибежали вовремя, начинается гроза. Гроза прошла, дождь перестал. Дети снова вышли на улицу и стали бегать по лужам.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94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«Битва»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600" b="1" dirty="0" smtClean="0"/>
              <a:t>(</a:t>
            </a:r>
            <a:r>
              <a:rPr lang="ru-RU" sz="1600" b="1" dirty="0"/>
              <a:t>для детей 6-7 лет)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139" y="2381172"/>
            <a:ext cx="10820400" cy="3609081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Цель: </a:t>
            </a:r>
            <a:r>
              <a:rPr lang="ru-RU" dirty="0"/>
              <a:t>Закрепление воспроизведения различных эмоций (радость, гордость, страх). Развитие творческого воображения.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Ход</a:t>
            </a:r>
            <a:r>
              <a:rPr lang="ru-RU" b="1" dirty="0"/>
              <a:t>: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dirty="0" smtClean="0"/>
              <a:t>Один ребенок </a:t>
            </a:r>
            <a:r>
              <a:rPr lang="ru-RU" dirty="0"/>
              <a:t>изображает Ивана-царевича,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Второй - Змея-Горыныча (голова </a:t>
            </a:r>
            <a:r>
              <a:rPr lang="ru-RU" dirty="0"/>
              <a:t>и кисти </a:t>
            </a:r>
            <a:r>
              <a:rPr lang="ru-RU" dirty="0" smtClean="0"/>
              <a:t>рук – </a:t>
            </a:r>
            <a:r>
              <a:rPr lang="ru-RU" dirty="0"/>
              <a:t>это головы Змея). </a:t>
            </a:r>
            <a:r>
              <a:rPr lang="ru-RU" dirty="0" smtClean="0"/>
              <a:t>Идет </a:t>
            </a:r>
            <a:r>
              <a:rPr lang="ru-RU" dirty="0"/>
              <a:t>сражение. </a:t>
            </a:r>
            <a:r>
              <a:rPr lang="ru-RU" dirty="0" smtClean="0"/>
              <a:t>Иван-царевич одерживает победу, </a:t>
            </a:r>
            <a:r>
              <a:rPr lang="ru-RU" dirty="0"/>
              <a:t>Змей – </a:t>
            </a:r>
            <a:r>
              <a:rPr lang="ru-RU" dirty="0" smtClean="0"/>
              <a:t>повержен.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91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461" y="1238725"/>
            <a:ext cx="10820399" cy="2801935"/>
          </a:xfrm>
        </p:spPr>
        <p:txBody>
          <a:bodyPr/>
          <a:lstStyle/>
          <a:p>
            <a:pPr algn="ctr"/>
            <a:r>
              <a:rPr lang="ru-RU" b="1" dirty="0"/>
              <a:t>Этюды </a:t>
            </a:r>
            <a:r>
              <a:rPr lang="ru-RU" b="1" dirty="0" smtClean="0"/>
              <a:t>и </a:t>
            </a:r>
            <a:r>
              <a:rPr lang="ru-RU" b="1" dirty="0"/>
              <a:t>Игры-пантомимы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 </a:t>
            </a:r>
            <a:r>
              <a:rPr lang="ru-RU" b="1" dirty="0"/>
              <a:t>воспроизведение черт характера</a:t>
            </a:r>
          </a:p>
        </p:txBody>
      </p:sp>
    </p:spTree>
    <p:extLst>
      <p:ext uri="{BB962C8B-B14F-4D97-AF65-F5344CB8AC3E}">
        <p14:creationId xmlns:p14="http://schemas.microsoft.com/office/powerpoint/2010/main" val="13968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92898"/>
            <a:ext cx="10820400" cy="49732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Этюд «Хвастливый заяц»</a:t>
            </a:r>
            <a:r>
              <a:rPr lang="ru-RU" dirty="0"/>
              <a:t/>
            </a:r>
            <a:br>
              <a:rPr lang="ru-RU" dirty="0"/>
            </a:b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Цель</a:t>
            </a:r>
            <a:r>
              <a:rPr lang="ru-RU" b="1" dirty="0"/>
              <a:t>:</a:t>
            </a:r>
            <a:r>
              <a:rPr lang="ru-RU" dirty="0"/>
              <a:t> развитие умения передавать характер с помощью движения, </a:t>
            </a:r>
            <a:r>
              <a:rPr lang="ru-RU" dirty="0" smtClean="0"/>
              <a:t>мимики, голоса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Ход: </a:t>
            </a:r>
            <a:r>
              <a:rPr lang="ru-RU" dirty="0" smtClean="0"/>
              <a:t>Заяц </a:t>
            </a:r>
            <a:r>
              <a:rPr lang="ru-RU" dirty="0"/>
              <a:t>гордо хвастается. Голова откинута назад. Голос громкий, уверенный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Этюд </a:t>
            </a:r>
            <a:r>
              <a:rPr lang="ru-RU" dirty="0"/>
              <a:t>повторяется несколько раз разными детьми.</a:t>
            </a:r>
          </a:p>
          <a:p>
            <a:pPr marL="0" indent="0" algn="just">
              <a:buNone/>
            </a:pPr>
            <a:endParaRPr lang="ru-RU" b="1" i="1" dirty="0" smtClean="0"/>
          </a:p>
          <a:p>
            <a:pPr marL="0" indent="0" algn="just">
              <a:buNone/>
            </a:pPr>
            <a:r>
              <a:rPr lang="ru-RU" b="1" i="1" dirty="0" smtClean="0"/>
              <a:t>Этюд </a:t>
            </a:r>
            <a:r>
              <a:rPr lang="ru-RU" b="1" i="1" dirty="0"/>
              <a:t>«Жадный пес» </a:t>
            </a:r>
            <a:r>
              <a:rPr lang="ru-RU" b="1" i="1" dirty="0" smtClean="0"/>
              <a:t>(</a:t>
            </a:r>
            <a:r>
              <a:rPr lang="ru-RU" b="1" i="1" dirty="0"/>
              <a:t>для детей 4-5 лет)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Цель</a:t>
            </a:r>
            <a:r>
              <a:rPr lang="ru-RU" dirty="0"/>
              <a:t>: Через мимику и жесты передавать черты характера (жадность).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Педагог читает стихотворение В. </a:t>
            </a:r>
            <a:r>
              <a:rPr lang="ru-RU" dirty="0" err="1"/>
              <a:t>Квитко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«Жадный пес дрова принес,</a:t>
            </a:r>
          </a:p>
          <a:p>
            <a:pPr algn="just"/>
            <a:r>
              <a:rPr lang="ru-RU" dirty="0"/>
              <a:t>Воды наносил, тесто замесил,</a:t>
            </a:r>
          </a:p>
          <a:p>
            <a:pPr algn="just"/>
            <a:r>
              <a:rPr lang="ru-RU" dirty="0"/>
              <a:t>Пирогов напек, спрятал в уголок,</a:t>
            </a:r>
          </a:p>
          <a:p>
            <a:pPr algn="just"/>
            <a:r>
              <a:rPr lang="ru-RU" dirty="0"/>
              <a:t>И съел сам – гам, гам, гам!»</a:t>
            </a:r>
          </a:p>
          <a:p>
            <a:pPr marL="0" indent="0" algn="just">
              <a:buNone/>
            </a:pPr>
            <a:r>
              <a:rPr lang="ru-RU" dirty="0"/>
              <a:t>Дети имитируют состояние и действия, о которых говориться в стихотворении.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12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театрализованных игр: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b="1" i="1" dirty="0" smtClean="0"/>
              <a:t>Развитие </a:t>
            </a:r>
            <a:r>
              <a:rPr lang="ru-RU" b="1" i="1" dirty="0"/>
              <a:t>речи </a:t>
            </a:r>
            <a:r>
              <a:rPr lang="ru-RU" b="1" i="1" dirty="0" smtClean="0"/>
              <a:t>детей.</a:t>
            </a:r>
          </a:p>
          <a:p>
            <a:pPr marL="457200" indent="-457200">
              <a:buAutoNum type="arabicPeriod"/>
            </a:pPr>
            <a:endParaRPr lang="ru-RU" b="1" dirty="0"/>
          </a:p>
          <a:p>
            <a:pPr marL="457200" indent="-457200">
              <a:buAutoNum type="arabicPeriod"/>
            </a:pPr>
            <a:r>
              <a:rPr lang="ru-RU" b="1" i="1" dirty="0" smtClean="0"/>
              <a:t>Развитие </a:t>
            </a:r>
            <a:r>
              <a:rPr lang="ru-RU" b="1" i="1" dirty="0"/>
              <a:t>нравственно- коммуникативных качеств </a:t>
            </a:r>
            <a:r>
              <a:rPr lang="ru-RU" b="1" i="1" dirty="0" smtClean="0"/>
              <a:t>личности.</a:t>
            </a:r>
          </a:p>
          <a:p>
            <a:pPr marL="457200" indent="-457200">
              <a:buAutoNum type="arabicPeriod"/>
            </a:pPr>
            <a:endParaRPr lang="ru-RU" b="1" dirty="0"/>
          </a:p>
          <a:p>
            <a:pPr marL="457200" indent="-457200">
              <a:buAutoNum type="arabicPeriod"/>
            </a:pPr>
            <a:r>
              <a:rPr lang="ru-RU" b="1" i="1" dirty="0" smtClean="0"/>
              <a:t>Развитие </a:t>
            </a:r>
            <a:r>
              <a:rPr lang="ru-RU" b="1" i="1" dirty="0"/>
              <a:t>двигательных качеств и </a:t>
            </a:r>
            <a:r>
              <a:rPr lang="ru-RU" b="1" i="1" dirty="0" smtClean="0"/>
              <a:t>умений.</a:t>
            </a:r>
          </a:p>
          <a:p>
            <a:pPr marL="457200" indent="-457200">
              <a:buAutoNum type="arabicPeriod"/>
            </a:pPr>
            <a:endParaRPr lang="ru-RU" b="1" dirty="0"/>
          </a:p>
          <a:p>
            <a:pPr marL="457200" indent="-457200">
              <a:buAutoNum type="arabicPeriod"/>
            </a:pPr>
            <a:r>
              <a:rPr lang="ru-RU" b="1" i="1" dirty="0" smtClean="0"/>
              <a:t>Развитие </a:t>
            </a:r>
            <a:r>
              <a:rPr lang="ru-RU" b="1" i="1" dirty="0"/>
              <a:t>творческого воображения и </a:t>
            </a:r>
            <a:r>
              <a:rPr lang="ru-RU" b="1" i="1" dirty="0" smtClean="0"/>
              <a:t>фантазии.</a:t>
            </a:r>
          </a:p>
          <a:p>
            <a:pPr marL="457200" indent="-457200">
              <a:buAutoNum type="arabicPeriod"/>
            </a:pPr>
            <a:endParaRPr lang="ru-RU" b="1" dirty="0"/>
          </a:p>
          <a:p>
            <a:pPr marL="457200" indent="-457200">
              <a:buAutoNum type="arabicPeriod"/>
            </a:pPr>
            <a:r>
              <a:rPr lang="ru-RU" b="1" i="1" dirty="0" smtClean="0"/>
              <a:t>Развитие </a:t>
            </a:r>
            <a:r>
              <a:rPr lang="ru-RU" b="1" i="1" dirty="0"/>
              <a:t>познавательных способностей</a:t>
            </a:r>
            <a:r>
              <a:rPr lang="ru-RU" b="1" i="1" dirty="0" smtClean="0"/>
              <a:t>.</a:t>
            </a:r>
          </a:p>
          <a:p>
            <a:pPr marL="0" indent="0">
              <a:buNone/>
            </a:pPr>
            <a:endParaRPr lang="ru-RU" i="1" dirty="0" smtClean="0"/>
          </a:p>
          <a:p>
            <a:pPr marL="457200" indent="-45720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69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Этюд «Страшный </a:t>
            </a:r>
            <a:r>
              <a:rPr lang="ru-RU" b="1" dirty="0"/>
              <a:t>зверь»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b="1" dirty="0" smtClean="0"/>
              <a:t>(</a:t>
            </a:r>
            <a:r>
              <a:rPr lang="ru-RU" sz="1800" b="1" dirty="0"/>
              <a:t>для детей 5-6 лет)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: Через пантомиму передавать черты характера и поведения персонажей (смелый, трусливый, глупый, осторожный).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Педагог читает стихотворение В. </a:t>
            </a:r>
            <a:r>
              <a:rPr lang="ru-RU" dirty="0" err="1"/>
              <a:t>Семерина</a:t>
            </a:r>
            <a:r>
              <a:rPr lang="ru-RU" dirty="0"/>
              <a:t> </a:t>
            </a:r>
            <a:r>
              <a:rPr lang="ru-RU" dirty="0" smtClean="0"/>
              <a:t>  «</a:t>
            </a:r>
            <a:r>
              <a:rPr lang="ru-RU" dirty="0"/>
              <a:t>Страшный зверь». Дети, получившие роли, действуют по тексту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«Прямо в комнатную дверь,</a:t>
            </a:r>
          </a:p>
          <a:p>
            <a:pPr marL="0" indent="0">
              <a:buNone/>
            </a:pPr>
            <a:r>
              <a:rPr lang="ru-RU" dirty="0"/>
              <a:t>Проникает хищный зверь!</a:t>
            </a:r>
          </a:p>
          <a:p>
            <a:pPr marL="0" indent="0">
              <a:buNone/>
            </a:pPr>
            <a:r>
              <a:rPr lang="ru-RU" dirty="0"/>
              <a:t>У него торчат клыки</a:t>
            </a:r>
          </a:p>
          <a:p>
            <a:pPr marL="0" indent="0">
              <a:buNone/>
            </a:pPr>
            <a:r>
              <a:rPr lang="ru-RU" dirty="0"/>
              <a:t>И усы топорщатся-</a:t>
            </a:r>
          </a:p>
          <a:p>
            <a:pPr marL="0" indent="0">
              <a:buNone/>
            </a:pPr>
            <a:r>
              <a:rPr lang="ru-RU" dirty="0"/>
              <a:t>У него горят зрачки-</a:t>
            </a:r>
          </a:p>
          <a:p>
            <a:pPr marL="0" indent="0">
              <a:buNone/>
            </a:pPr>
            <a:r>
              <a:rPr lang="ru-RU" dirty="0"/>
              <a:t>Испугаться хочется!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Может это львица?</a:t>
            </a:r>
          </a:p>
          <a:p>
            <a:pPr marL="0" indent="0">
              <a:buNone/>
            </a:pPr>
            <a:r>
              <a:rPr lang="ru-RU" dirty="0"/>
              <a:t>Может выть волчица?</a:t>
            </a:r>
          </a:p>
          <a:p>
            <a:pPr marL="0" indent="0">
              <a:buNone/>
            </a:pPr>
            <a:r>
              <a:rPr lang="ru-RU" dirty="0"/>
              <a:t>Глупый мальчик крикнул:</a:t>
            </a:r>
          </a:p>
          <a:p>
            <a:pPr marL="0" indent="0">
              <a:buNone/>
            </a:pPr>
            <a:r>
              <a:rPr lang="ru-RU" dirty="0"/>
              <a:t>- Рысь!!</a:t>
            </a:r>
          </a:p>
          <a:p>
            <a:pPr marL="0" indent="0">
              <a:buNone/>
            </a:pPr>
            <a:r>
              <a:rPr lang="ru-RU" dirty="0"/>
              <a:t>Храбрый мальчик крикнул:</a:t>
            </a:r>
          </a:p>
          <a:p>
            <a:pPr marL="0" indent="0">
              <a:buNone/>
            </a:pPr>
            <a:r>
              <a:rPr lang="ru-RU" dirty="0"/>
              <a:t>- Брысь!»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18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4890" y="773704"/>
            <a:ext cx="8610600" cy="1293028"/>
          </a:xfrm>
        </p:spPr>
        <p:txBody>
          <a:bodyPr/>
          <a:lstStyle/>
          <a:p>
            <a:r>
              <a:rPr lang="ru-RU" b="1" dirty="0" smtClean="0"/>
              <a:t>Игры-пантомимы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i="1" u="sng" dirty="0"/>
              <a:t>Цель:</a:t>
            </a:r>
            <a:r>
              <a:rPr lang="ru-RU" dirty="0"/>
              <a:t> </a:t>
            </a:r>
            <a:r>
              <a:rPr lang="ru-RU" dirty="0" smtClean="0"/>
              <a:t>развитие </a:t>
            </a:r>
            <a:r>
              <a:rPr lang="ru-RU" dirty="0"/>
              <a:t>пантомимических навыков, умения свободно двигаться</a:t>
            </a:r>
            <a:r>
              <a:rPr lang="ru-RU" dirty="0" smtClean="0"/>
              <a:t>.</a:t>
            </a:r>
            <a:endParaRPr lang="ru-RU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- «</a:t>
            </a:r>
            <a:r>
              <a:rPr lang="ru-RU" b="1" dirty="0"/>
              <a:t>Пойми меня»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Педагог </a:t>
            </a:r>
            <a:r>
              <a:rPr lang="ru-RU" dirty="0"/>
              <a:t>дает детям задание загадать любого персонажа из сказки В. </a:t>
            </a:r>
            <a:r>
              <a:rPr lang="ru-RU" dirty="0" err="1"/>
              <a:t>Сутеева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«Яблоко», но держать свой замысел в секрете. Затем загадавшему нужно</a:t>
            </a:r>
          </a:p>
          <a:p>
            <a:pPr marL="0" indent="0" algn="just">
              <a:buNone/>
            </a:pPr>
            <a:r>
              <a:rPr lang="ru-RU" dirty="0"/>
              <a:t>изобразить своего героя, а детям отгадать, обосновывая ответ. Игра </a:t>
            </a:r>
            <a:r>
              <a:rPr lang="ru-RU" dirty="0" smtClean="0"/>
              <a:t>повторяется</a:t>
            </a:r>
          </a:p>
          <a:p>
            <a:pPr marL="0" indent="0" algn="just">
              <a:buNone/>
            </a:pPr>
            <a:r>
              <a:rPr lang="ru-RU" dirty="0" smtClean="0"/>
              <a:t>по </a:t>
            </a:r>
            <a:r>
              <a:rPr lang="ru-RU" dirty="0"/>
              <a:t>желанию детей.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b="1" dirty="0" smtClean="0"/>
              <a:t>«Угадай</a:t>
            </a:r>
            <a:r>
              <a:rPr lang="ru-RU" b="1" dirty="0"/>
              <a:t>, кто попросился под грибок»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Ребенок, имитируя движения сказки </a:t>
            </a:r>
            <a:r>
              <a:rPr lang="ru-RU" dirty="0" err="1"/>
              <a:t>В.Сутеева</a:t>
            </a:r>
            <a:r>
              <a:rPr lang="ru-RU" dirty="0"/>
              <a:t>, просится под грибок. Остальные дети пробуют догадаться, кто это.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73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Игры-пантомимы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825" y="1959428"/>
            <a:ext cx="10820400" cy="466047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- «Гордый </a:t>
            </a:r>
            <a:r>
              <a:rPr lang="ru-RU" b="1" dirty="0"/>
              <a:t>петушок»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Исполнитель идет, высоко поднимая ноги, хлопает крыльями по бокам, кричит «Ку-ка-ре-ку!» и пр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- «Пугливый </a:t>
            </a:r>
            <a:r>
              <a:rPr lang="ru-RU" b="1" dirty="0"/>
              <a:t>мышонок»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Ребенок сжимается в комочек с испуганным выражением мордочки, </a:t>
            </a:r>
            <a:r>
              <a:rPr lang="ru-RU" dirty="0" smtClean="0"/>
              <a:t>пытается спрятаться</a:t>
            </a:r>
            <a:r>
              <a:rPr lang="ru-RU" dirty="0"/>
              <a:t>, стать незаметным.</a:t>
            </a:r>
          </a:p>
          <a:p>
            <a:pPr marL="0" indent="0">
              <a:buNone/>
            </a:pPr>
            <a:r>
              <a:rPr lang="ru-RU" b="1" dirty="0" smtClean="0"/>
              <a:t>- «Озорная </a:t>
            </a:r>
            <a:r>
              <a:rPr lang="ru-RU" b="1" dirty="0"/>
              <a:t>кошка»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Изображающий выгибает спину и с бегающими глазами шипит и фыркает.</a:t>
            </a:r>
          </a:p>
          <a:p>
            <a:pPr marL="0" indent="0">
              <a:buNone/>
            </a:pPr>
            <a:r>
              <a:rPr lang="ru-RU" b="1" dirty="0" smtClean="0"/>
              <a:t>- «</a:t>
            </a:r>
            <a:r>
              <a:rPr lang="ru-RU" b="1" dirty="0"/>
              <a:t>Лиса</a:t>
            </a:r>
            <a:r>
              <a:rPr lang="ru-RU" b="1" dirty="0" smtClean="0"/>
              <a:t>»</a:t>
            </a:r>
          </a:p>
          <a:p>
            <a:pPr marL="0" indent="0">
              <a:buNone/>
            </a:pPr>
            <a:r>
              <a:rPr lang="ru-RU" dirty="0"/>
              <a:t>Педагог предлагает детям во время чтения стихотворения </a:t>
            </a:r>
            <a:r>
              <a:rPr lang="ru-RU" dirty="0" smtClean="0"/>
              <a:t>изобразить характерные </a:t>
            </a:r>
            <a:r>
              <a:rPr lang="ru-RU" dirty="0"/>
              <a:t>особенности движений, голоса, мимики лисы, побуждая показать наиболее выразительный образ:</a:t>
            </a:r>
          </a:p>
          <a:p>
            <a:pPr marL="0" indent="0">
              <a:buNone/>
            </a:pPr>
            <a:r>
              <a:rPr lang="ru-RU" dirty="0"/>
              <a:t>Ступает мягко, хитрее всех,</a:t>
            </a:r>
          </a:p>
          <a:p>
            <a:pPr marL="0" indent="0">
              <a:buNone/>
            </a:pPr>
            <a:r>
              <a:rPr lang="ru-RU" dirty="0"/>
              <a:t>Пушистый хвост, рыжий мех!</a:t>
            </a:r>
          </a:p>
          <a:p>
            <a:pPr marL="0" indent="0">
              <a:buNone/>
            </a:pPr>
            <a:r>
              <a:rPr lang="ru-RU" dirty="0"/>
              <a:t>Голосом ласковым говорит она.</a:t>
            </a:r>
          </a:p>
          <a:p>
            <a:pPr marL="0" indent="0">
              <a:buNone/>
            </a:pPr>
            <a:r>
              <a:rPr lang="ru-RU" dirty="0"/>
              <a:t>Что за красавица эта лиса!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53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 </a:t>
            </a:r>
            <a:r>
              <a:rPr lang="ru-RU" b="1" dirty="0"/>
              <a:t>«Волшебное колечко»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600" b="1" dirty="0" smtClean="0"/>
              <a:t>(</a:t>
            </a:r>
            <a:r>
              <a:rPr lang="ru-RU" sz="1600" b="1" dirty="0"/>
              <a:t>для детей 6-7 лет)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3163" y="2549124"/>
            <a:ext cx="10820400" cy="4024125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Цель</a:t>
            </a:r>
            <a:r>
              <a:rPr lang="ru-RU" dirty="0"/>
              <a:t>: Через пантомиму передавать черты характера (добрый, злой, справедливый). Развивать творческое воображение.</a:t>
            </a:r>
          </a:p>
          <a:p>
            <a:pPr marL="0" indent="0" algn="just">
              <a:buNone/>
            </a:pPr>
            <a:r>
              <a:rPr lang="ru-RU" b="1" dirty="0"/>
              <a:t>Ход</a:t>
            </a:r>
            <a:r>
              <a:rPr lang="ru-RU" dirty="0"/>
              <a:t>: Злой волшебник, с помощью заколдованного колечка,</a:t>
            </a:r>
          </a:p>
          <a:p>
            <a:pPr marL="0" indent="0" algn="just">
              <a:buNone/>
            </a:pPr>
            <a:r>
              <a:rPr lang="ru-RU" dirty="0"/>
              <a:t>Превращает хорошего мальчика в плохого. Мальчик всех обижает, дразнит, </a:t>
            </a:r>
            <a:r>
              <a:rPr lang="ru-RU" dirty="0" smtClean="0"/>
              <a:t>все </a:t>
            </a:r>
            <a:r>
              <a:rPr lang="ru-RU" dirty="0"/>
              <a:t>ломает. Наконец, устав, он засыпает. Добрый волшебник предлагает спасти мальчика, снять кольцо. Все дети тихо подходят и снимают колечко.</a:t>
            </a:r>
          </a:p>
          <a:p>
            <a:pPr marL="0" indent="0" algn="just">
              <a:buNone/>
            </a:pPr>
            <a:r>
              <a:rPr lang="ru-RU" dirty="0"/>
              <a:t>Мальчик просыпается. Он снова ласковый, просит у всех прощения. Всем весело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89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«Изобрази героя»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7180" y="3312367"/>
            <a:ext cx="5334000" cy="321906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Петя, Петя-петушок!</a:t>
            </a:r>
          </a:p>
          <a:p>
            <a:pPr marL="0" indent="0">
              <a:buNone/>
            </a:pPr>
            <a:r>
              <a:rPr lang="ru-RU" dirty="0"/>
              <a:t>Золоченый гребешок!</a:t>
            </a:r>
          </a:p>
          <a:p>
            <a:pPr marL="0" indent="0">
              <a:buNone/>
            </a:pPr>
            <a:r>
              <a:rPr lang="ru-RU" dirty="0"/>
              <a:t>Как увидишь ты зарю,</a:t>
            </a:r>
          </a:p>
          <a:p>
            <a:pPr marL="0" indent="0">
              <a:buNone/>
            </a:pPr>
            <a:r>
              <a:rPr lang="ru-RU" dirty="0"/>
              <a:t>Закричишь: «Ку-ка-ре-ку!»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Неуклюжий</a:t>
            </a:r>
            <a:r>
              <a:rPr lang="ru-RU" dirty="0"/>
              <a:t>, косолапый</a:t>
            </a:r>
          </a:p>
          <a:p>
            <a:pPr marL="0" indent="0">
              <a:buNone/>
            </a:pPr>
            <a:r>
              <a:rPr lang="ru-RU" dirty="0"/>
              <a:t>Ходит по лесу медведь.</a:t>
            </a:r>
          </a:p>
          <a:p>
            <a:pPr marL="0" indent="0">
              <a:buNone/>
            </a:pPr>
            <a:r>
              <a:rPr lang="ru-RU" dirty="0"/>
              <a:t>Если спросят. Что он любит,</a:t>
            </a:r>
          </a:p>
          <a:p>
            <a:pPr marL="0" indent="0">
              <a:buNone/>
            </a:pPr>
            <a:r>
              <a:rPr lang="ru-RU" dirty="0"/>
              <a:t>Скажет: «Меду бы поесть!»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9522" y="3340359"/>
            <a:ext cx="5334000" cy="306044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Лиса, лисонька-лиса</a:t>
            </a:r>
            <a:r>
              <a:rPr lang="ru-RU" dirty="0" smtClean="0"/>
              <a:t>,                                                                     Шубка </a:t>
            </a:r>
            <a:r>
              <a:rPr lang="ru-RU" dirty="0"/>
              <a:t>очень хороша</a:t>
            </a:r>
            <a:r>
              <a:rPr lang="ru-RU" dirty="0" smtClean="0"/>
              <a:t>!                                                                      Рыжий </a:t>
            </a:r>
            <a:r>
              <a:rPr lang="ru-RU" dirty="0"/>
              <a:t>хвост, хитры глаза</a:t>
            </a:r>
            <a:r>
              <a:rPr lang="ru-RU" dirty="0" smtClean="0"/>
              <a:t>,                                                                    - Люблю </a:t>
            </a:r>
            <a:r>
              <a:rPr lang="ru-RU" dirty="0"/>
              <a:t>курочек – да-да!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Вышли </a:t>
            </a:r>
            <a:r>
              <a:rPr lang="ru-RU" dirty="0"/>
              <a:t>зайки погулять,</a:t>
            </a:r>
          </a:p>
          <a:p>
            <a:pPr marL="0" indent="0">
              <a:buNone/>
            </a:pPr>
            <a:r>
              <a:rPr lang="ru-RU" dirty="0" smtClean="0"/>
              <a:t>   Стали </a:t>
            </a:r>
            <a:r>
              <a:rPr lang="ru-RU" dirty="0"/>
              <a:t>прыгать и играть.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9207" y="2136710"/>
            <a:ext cx="11103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Цель:</a:t>
            </a:r>
            <a:r>
              <a:rPr lang="ru-RU" dirty="0"/>
              <a:t> развитие выразительности движений, жестов, мимики, голоса.</a:t>
            </a:r>
          </a:p>
          <a:p>
            <a:r>
              <a:rPr lang="ru-RU" b="1" dirty="0"/>
              <a:t>Ход: </a:t>
            </a:r>
            <a:r>
              <a:rPr lang="ru-RU" dirty="0"/>
              <a:t>Ведущий предлагает изобразить сказочных персонажей, напоминая, что у каждого из них свои особенности, по которым их легко </a:t>
            </a:r>
            <a:r>
              <a:rPr lang="ru-RU" dirty="0" smtClean="0"/>
              <a:t>узнать.  </a:t>
            </a:r>
            <a:r>
              <a:rPr lang="ru-RU" dirty="0"/>
              <a:t>Дети изображают разных персонажей.</a:t>
            </a:r>
          </a:p>
        </p:txBody>
      </p:sp>
    </p:spTree>
    <p:extLst>
      <p:ext uri="{BB962C8B-B14F-4D97-AF65-F5344CB8AC3E}">
        <p14:creationId xmlns:p14="http://schemas.microsoft.com/office/powerpoint/2010/main" val="162254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5698" y="1418253"/>
            <a:ext cx="10153260" cy="3238228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/>
              <a:t>Игры </a:t>
            </a: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>на </a:t>
            </a:r>
            <a:r>
              <a:rPr lang="ru-RU" sz="4800" b="1" i="1" dirty="0"/>
              <a:t>развитие </a:t>
            </a:r>
            <a:r>
              <a:rPr lang="ru-RU" sz="4800" b="1" i="1" dirty="0" smtClean="0"/>
              <a:t>внимания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461" y="1373466"/>
            <a:ext cx="10820400" cy="50086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/>
              <a:t>Игра «Волшебный </a:t>
            </a:r>
            <a:r>
              <a:rPr lang="ru-RU" b="1" i="1" dirty="0"/>
              <a:t>круг» (для детей 4-5 лет).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Цель: </a:t>
            </a:r>
            <a:r>
              <a:rPr lang="ru-RU" dirty="0"/>
              <a:t>Выполнять внимательно движения по сигналу.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Играющие стоят по кругу. По сигналу колокольчика дети по очереди делают следующие движения: один приседает и </a:t>
            </a:r>
            <a:r>
              <a:rPr lang="ru-RU" dirty="0" smtClean="0"/>
              <a:t>встает</a:t>
            </a:r>
            <a:r>
              <a:rPr lang="ru-RU" dirty="0"/>
              <a:t>, другой хлопает в ладоши, третий - приседает и </a:t>
            </a:r>
            <a:r>
              <a:rPr lang="ru-RU" dirty="0" smtClean="0"/>
              <a:t>встает </a:t>
            </a:r>
            <a:r>
              <a:rPr lang="ru-RU" dirty="0"/>
              <a:t>и т. д.</a:t>
            </a:r>
          </a:p>
          <a:p>
            <a:pPr marL="0" indent="0" algn="just">
              <a:buNone/>
            </a:pPr>
            <a:endParaRPr lang="ru-RU" b="1" i="1" dirty="0" smtClean="0"/>
          </a:p>
          <a:p>
            <a:pPr marL="0" indent="0" algn="just">
              <a:buNone/>
            </a:pPr>
            <a:r>
              <a:rPr lang="ru-RU" b="1" i="1" dirty="0" smtClean="0"/>
              <a:t>Игра «Слушай </a:t>
            </a:r>
            <a:r>
              <a:rPr lang="ru-RU" b="1" i="1" dirty="0"/>
              <a:t>хлопки» (для детей 4-5 лет).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Цель</a:t>
            </a:r>
            <a:r>
              <a:rPr lang="ru-RU" dirty="0"/>
              <a:t>: Развивать активное внимание.</a:t>
            </a:r>
          </a:p>
          <a:p>
            <a:pPr marL="0" indent="0" algn="just">
              <a:buNone/>
            </a:pPr>
            <a:r>
              <a:rPr lang="ru-RU" b="1" dirty="0" smtClean="0"/>
              <a:t>Ход</a:t>
            </a:r>
            <a:r>
              <a:rPr lang="ru-RU" b="1" dirty="0"/>
              <a:t>: </a:t>
            </a:r>
            <a:r>
              <a:rPr lang="ru-RU" dirty="0"/>
              <a:t>Играющие идут по кругу. Когда ведущий хлопает в ладоши один раз, дети должны остановиться и принять позу аиста (стоять на одной ноге , руки в стороны). Если ведущий хлопает два раза - принять позу лягушки (присесть, пятки вместе, носки и колени в стороны, руки между ногами на полу). На три хлопка играющие возобновляют ходьбу.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3103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8196" y="988307"/>
            <a:ext cx="8610600" cy="100844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«Молчанка»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/>
              <a:t>(</a:t>
            </a:r>
            <a:r>
              <a:rPr lang="ru-RU" sz="2000" b="1" dirty="0"/>
              <a:t>для детей 6-7 лет</a:t>
            </a:r>
            <a:r>
              <a:rPr lang="ru-RU" sz="2000" b="1" dirty="0" smtClean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Цель</a:t>
            </a:r>
            <a:r>
              <a:rPr lang="ru-RU" b="1" dirty="0"/>
              <a:t>: </a:t>
            </a:r>
            <a:r>
              <a:rPr lang="ru-RU" dirty="0"/>
              <a:t>Развивать внимание и умение быстро сосредотачиваться.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dirty="0" smtClean="0"/>
              <a:t>Водящий: Тише</a:t>
            </a:r>
            <a:r>
              <a:rPr lang="ru-RU" dirty="0"/>
              <a:t>, мыши,</a:t>
            </a:r>
          </a:p>
          <a:p>
            <a:pPr marL="0" indent="0" algn="just">
              <a:buNone/>
            </a:pPr>
            <a:r>
              <a:rPr lang="ru-RU" dirty="0" smtClean="0"/>
              <a:t>                  Кот </a:t>
            </a:r>
            <a:r>
              <a:rPr lang="ru-RU" dirty="0"/>
              <a:t>на </a:t>
            </a:r>
            <a:r>
              <a:rPr lang="ru-RU" dirty="0" smtClean="0"/>
              <a:t>крыше!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          А </a:t>
            </a:r>
            <a:r>
              <a:rPr lang="ru-RU" dirty="0"/>
              <a:t>котята </a:t>
            </a:r>
            <a:r>
              <a:rPr lang="ru-RU" dirty="0" smtClean="0"/>
              <a:t>еще </a:t>
            </a:r>
            <a:r>
              <a:rPr lang="ru-RU" dirty="0"/>
              <a:t>выше!</a:t>
            </a:r>
          </a:p>
          <a:p>
            <a:pPr marL="0" indent="0" algn="just">
              <a:buNone/>
            </a:pPr>
            <a:r>
              <a:rPr lang="ru-RU" dirty="0" smtClean="0"/>
              <a:t>                 Раз</a:t>
            </a:r>
            <a:r>
              <a:rPr lang="ru-RU" dirty="0"/>
              <a:t>, два, три, четыре, пять,-</a:t>
            </a:r>
          </a:p>
          <a:p>
            <a:pPr marL="0" indent="0" algn="just">
              <a:buNone/>
            </a:pPr>
            <a:r>
              <a:rPr lang="ru-RU" dirty="0" smtClean="0"/>
              <a:t>                 С </a:t>
            </a:r>
            <a:r>
              <a:rPr lang="ru-RU" dirty="0"/>
              <a:t>этих пор пора молчать!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Играющие </a:t>
            </a:r>
            <a:r>
              <a:rPr lang="ru-RU" dirty="0"/>
              <a:t>замолкают. Водящий следит, кто заговорит или </a:t>
            </a:r>
            <a:r>
              <a:rPr lang="ru-RU" dirty="0" smtClean="0"/>
              <a:t>рассмеется</a:t>
            </a:r>
            <a:r>
              <a:rPr lang="ru-RU" dirty="0"/>
              <a:t>. Этот </a:t>
            </a:r>
            <a:r>
              <a:rPr lang="ru-RU" dirty="0" smtClean="0"/>
              <a:t>ребенок </a:t>
            </a:r>
            <a:r>
              <a:rPr lang="ru-RU" dirty="0"/>
              <a:t>платит фант. Когда фантов </a:t>
            </a:r>
            <a:r>
              <a:rPr lang="ru-RU" dirty="0" smtClean="0"/>
              <a:t>наберется </a:t>
            </a:r>
            <a:r>
              <a:rPr lang="ru-RU" dirty="0"/>
              <a:t>5-6, их разыгрывают. Каждый владелец исполняет художественный номер.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9418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607" y="1362269"/>
            <a:ext cx="9854681" cy="2080726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/>
              <a:t>Игры на развитие </a:t>
            </a:r>
            <a:r>
              <a:rPr lang="ru-RU" sz="4800" b="1" i="1" dirty="0" smtClean="0"/>
              <a:t>памяти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351166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«Заводные игрушки»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b="1" dirty="0" smtClean="0"/>
              <a:t>(</a:t>
            </a:r>
            <a:r>
              <a:rPr lang="ru-RU" sz="1800" b="1" dirty="0"/>
              <a:t>для детей 4-5 лет)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5171" y="2773059"/>
            <a:ext cx="10820400" cy="3226526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Цель: </a:t>
            </a:r>
            <a:r>
              <a:rPr lang="ru-RU" dirty="0"/>
              <a:t>Развивать моторно-слуховую память.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В магазине заводных игрушек стоят игрушки: куклы, зайчики, медведи, лягушки, птички, бабочки. Звучит музыка: «у игрушек включается завод».</a:t>
            </a:r>
          </a:p>
          <a:p>
            <a:pPr marL="0" indent="0" algn="just">
              <a:buNone/>
            </a:pPr>
            <a:r>
              <a:rPr lang="ru-RU" dirty="0"/>
              <a:t>Дети двигаются по комнате. Музыка замолкает, дети возвращаются на свои места.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159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виды театрализованных игр: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b="1" i="1" dirty="0" smtClean="0"/>
              <a:t>Игры </a:t>
            </a:r>
            <a:r>
              <a:rPr lang="ru-RU" b="1" i="1" dirty="0"/>
              <a:t>с элементами </a:t>
            </a:r>
            <a:r>
              <a:rPr lang="ru-RU" b="1" i="1" dirty="0" smtClean="0"/>
              <a:t>театрализации.</a:t>
            </a:r>
            <a:endParaRPr lang="ru-RU" b="1" dirty="0"/>
          </a:p>
          <a:p>
            <a:pPr marL="457200" indent="-457200">
              <a:buAutoNum type="arabicPeriod"/>
            </a:pPr>
            <a:endParaRPr lang="ru-RU" b="1" i="1" dirty="0"/>
          </a:p>
          <a:p>
            <a:pPr marL="457200" indent="-457200">
              <a:buAutoNum type="arabicPeriod"/>
            </a:pPr>
            <a:r>
              <a:rPr lang="ru-RU" b="1" i="1" dirty="0" smtClean="0"/>
              <a:t>Занятие-игра.</a:t>
            </a:r>
            <a:endParaRPr lang="ru-RU" b="1" dirty="0"/>
          </a:p>
          <a:p>
            <a:pPr marL="457200" indent="-457200">
              <a:buAutoNum type="arabicPeriod"/>
            </a:pPr>
            <a:endParaRPr lang="ru-RU" b="1" i="1" dirty="0"/>
          </a:p>
          <a:p>
            <a:pPr marL="457200" indent="-457200">
              <a:buAutoNum type="arabicPeriod"/>
            </a:pPr>
            <a:r>
              <a:rPr lang="ru-RU" b="1" i="1" dirty="0" smtClean="0"/>
              <a:t>Театрализованный рассказ.</a:t>
            </a:r>
            <a:endParaRPr lang="ru-RU" b="1" dirty="0"/>
          </a:p>
          <a:p>
            <a:pPr marL="457200" indent="-457200">
              <a:buAutoNum type="arabicPeriod"/>
            </a:pPr>
            <a:endParaRPr lang="ru-RU" b="1" i="1" dirty="0"/>
          </a:p>
          <a:p>
            <a:pPr marL="457200" indent="-457200">
              <a:buAutoNum type="arabicPeriod"/>
            </a:pPr>
            <a:r>
              <a:rPr lang="ru-RU" b="1" i="1" dirty="0" smtClean="0"/>
              <a:t>Викторина-развлечение.</a:t>
            </a:r>
            <a:endParaRPr lang="ru-RU" b="1" dirty="0"/>
          </a:p>
          <a:p>
            <a:pPr marL="457200" indent="-457200">
              <a:buAutoNum type="arabicPeriod"/>
            </a:pPr>
            <a:endParaRPr lang="ru-RU" b="1" i="1" dirty="0"/>
          </a:p>
          <a:p>
            <a:pPr marL="457200" indent="-457200">
              <a:buAutoNum type="arabicPeriod"/>
            </a:pPr>
            <a:r>
              <a:rPr lang="ru-RU" b="1" i="1" dirty="0" smtClean="0"/>
              <a:t>Спектакль-игра</a:t>
            </a:r>
            <a:r>
              <a:rPr lang="ru-RU" b="1" i="1" dirty="0"/>
              <a:t>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68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83568"/>
            <a:ext cx="10820400" cy="473511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i="1" dirty="0"/>
              <a:t>«Художник» (для детей 5-6 лет).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Цель: </a:t>
            </a:r>
            <a:r>
              <a:rPr lang="ru-RU" dirty="0"/>
              <a:t>Развивать внимание и память.</a:t>
            </a:r>
          </a:p>
          <a:p>
            <a:pPr marL="0" indent="0" algn="just">
              <a:buNone/>
            </a:pPr>
            <a:r>
              <a:rPr lang="ru-RU" b="1" dirty="0"/>
              <a:t>Ход</a:t>
            </a:r>
            <a:r>
              <a:rPr lang="ru-RU" dirty="0"/>
              <a:t>: </a:t>
            </a:r>
            <a:r>
              <a:rPr lang="ru-RU" dirty="0" smtClean="0"/>
              <a:t>Ребенок </a:t>
            </a:r>
            <a:r>
              <a:rPr lang="ru-RU" dirty="0"/>
              <a:t>играет роль художника. Он внимательно рассматривает того, кого будет «рисовать», потом отворачивается, </a:t>
            </a:r>
            <a:r>
              <a:rPr lang="ru-RU" dirty="0" smtClean="0"/>
              <a:t>дает </a:t>
            </a:r>
            <a:r>
              <a:rPr lang="ru-RU" dirty="0"/>
              <a:t>его словесный портрет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i="1" dirty="0" smtClean="0"/>
              <a:t>«В </a:t>
            </a:r>
            <a:r>
              <a:rPr lang="ru-RU" b="1" i="1" dirty="0"/>
              <a:t>магазине зеркал» (для детей 6-7 лет). </a:t>
            </a:r>
            <a:r>
              <a:rPr lang="ru-RU" i="1" dirty="0"/>
              <a:t>              </a:t>
            </a:r>
            <a:endParaRPr lang="ru-RU" dirty="0"/>
          </a:p>
          <a:p>
            <a:pPr marL="0" indent="0" algn="just">
              <a:buNone/>
            </a:pPr>
            <a:r>
              <a:rPr lang="ru-RU" b="1" dirty="0"/>
              <a:t>Цель: </a:t>
            </a:r>
            <a:r>
              <a:rPr lang="ru-RU" dirty="0"/>
              <a:t>Развивать наблюдательность и память.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В магазине стояло много больших зеркал. Туда </a:t>
            </a:r>
            <a:r>
              <a:rPr lang="ru-RU" dirty="0" smtClean="0"/>
              <a:t>вошел </a:t>
            </a:r>
            <a:r>
              <a:rPr lang="ru-RU" dirty="0"/>
              <a:t>человек, на плече у него была обезьянка. Она увидела себя в зеркалах и подумала, что это другие обезьянки и стала вертеть головой. Обезьянки ответили ей тем же.</a:t>
            </a:r>
          </a:p>
          <a:p>
            <a:pPr marL="0" indent="0" algn="just">
              <a:buNone/>
            </a:pPr>
            <a:r>
              <a:rPr lang="ru-RU" dirty="0"/>
              <a:t>Она топнула ногой – и все обезьянки топнули ногой. Что ни делала обезьянка, все повторяли в точности её движения.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98084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Этюды на выразительность </a:t>
            </a:r>
            <a:r>
              <a:rPr lang="ru-RU" b="1" i="1" dirty="0" smtClean="0"/>
              <a:t>жестов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08516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46245"/>
            <a:ext cx="10820400" cy="48799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«Игра </a:t>
            </a:r>
            <a:r>
              <a:rPr lang="ru-RU" b="1" i="1" dirty="0"/>
              <a:t>в снежки» (для детей 4-5 лет).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Цель</a:t>
            </a:r>
            <a:r>
              <a:rPr lang="ru-RU" dirty="0"/>
              <a:t>: Развивать выразительность движений, творческое воображение.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Этюд сопровождается </a:t>
            </a:r>
            <a:r>
              <a:rPr lang="ru-RU" dirty="0" smtClean="0"/>
              <a:t>веселой </a:t>
            </a:r>
            <a:r>
              <a:rPr lang="ru-RU" dirty="0"/>
              <a:t>музыкой. Зима. Дети играют в снежки. Выразительные движения: нагнуться, схватить двумя руками снег, слепить снежок, бросить снежок резкими, короткими движениями.</a:t>
            </a:r>
          </a:p>
          <a:p>
            <a:pPr marL="0" indent="0" algn="just">
              <a:buNone/>
            </a:pPr>
            <a:r>
              <a:rPr lang="ru-RU" b="1" i="1" dirty="0" smtClean="0"/>
              <a:t>«</a:t>
            </a:r>
            <a:r>
              <a:rPr lang="ru-RU" b="1" i="1" dirty="0"/>
              <a:t>Игра с камушками» (для детей 5-6 лет).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Цель</a:t>
            </a:r>
            <a:r>
              <a:rPr lang="ru-RU" dirty="0"/>
              <a:t>: Развивать выразительность движений, творческое воображение.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Дети гуляют по берегу моря, нагибаясь за камушками.</a:t>
            </a:r>
          </a:p>
          <a:p>
            <a:pPr marL="0" indent="0" algn="just">
              <a:buNone/>
            </a:pPr>
            <a:r>
              <a:rPr lang="ru-RU" dirty="0"/>
              <a:t>Входят в воду и брызгаются, зачерпывая воду двумя руками. Затем, садятся на песок и играют с камушками: то подбрасывая вверх, то кидая в море. Звучит </a:t>
            </a:r>
            <a:r>
              <a:rPr lang="ru-RU" dirty="0" smtClean="0"/>
              <a:t>легкая </a:t>
            </a:r>
            <a:r>
              <a:rPr lang="ru-RU" dirty="0"/>
              <a:t>музыка.</a:t>
            </a:r>
          </a:p>
          <a:p>
            <a:pPr marL="0" indent="0" algn="just">
              <a:buNone/>
            </a:pPr>
            <a:r>
              <a:rPr lang="ru-RU" b="1" i="1" dirty="0" smtClean="0"/>
              <a:t>«Дружная </a:t>
            </a:r>
            <a:r>
              <a:rPr lang="ru-RU" b="1" i="1" dirty="0"/>
              <a:t>семья» (для детей 6-7 лет).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Цель: </a:t>
            </a:r>
            <a:r>
              <a:rPr lang="ru-RU" dirty="0"/>
              <a:t>Развивать выразительность движений, творческое воображение.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Дети сидят на стульях по кругу. Каждый занят делом: один лепит, другой вколачивает в дощечку гвоздь, кто-то рисует кистью, кто-то </a:t>
            </a:r>
            <a:r>
              <a:rPr lang="ru-RU" dirty="0" smtClean="0"/>
              <a:t>шьет</a:t>
            </a:r>
            <a:r>
              <a:rPr lang="ru-RU" dirty="0"/>
              <a:t>, вяжет. Дети исполняют пантомиму с воображаемыми предметами, стремясь точнее передавать действия.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9345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8155" y="895001"/>
            <a:ext cx="8610600" cy="1293028"/>
          </a:xfrm>
        </p:spPr>
        <p:txBody>
          <a:bodyPr/>
          <a:lstStyle/>
          <a:p>
            <a:r>
              <a:rPr lang="ru-RU" b="1" dirty="0" smtClean="0"/>
              <a:t>«Где </a:t>
            </a:r>
            <a:r>
              <a:rPr lang="ru-RU" b="1" dirty="0"/>
              <a:t>мы были, мы не </a:t>
            </a:r>
            <a:r>
              <a:rPr lang="ru-RU" b="1" dirty="0" smtClean="0"/>
              <a:t>скажем»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i="1" dirty="0" smtClean="0"/>
              <a:t>Цель</a:t>
            </a:r>
            <a:r>
              <a:rPr lang="ru-RU" i="1" dirty="0"/>
              <a:t>:</a:t>
            </a:r>
            <a:r>
              <a:rPr lang="ru-RU" dirty="0"/>
              <a:t> способствование развитию чувства правды и веры в вымысел; обучение согласованным действиям.</a:t>
            </a:r>
          </a:p>
          <a:p>
            <a:pPr marL="0" indent="0" algn="just">
              <a:buNone/>
            </a:pPr>
            <a:r>
              <a:rPr lang="ru-RU" b="1" dirty="0" smtClean="0"/>
              <a:t>Ход: </a:t>
            </a:r>
            <a:r>
              <a:rPr lang="ru-RU" dirty="0" smtClean="0"/>
              <a:t>Дети </a:t>
            </a:r>
            <a:r>
              <a:rPr lang="ru-RU" dirty="0"/>
              <a:t>выбирают водящего, который уходит за дверь, а оставшиеся ребята вместе с воспитателем договариваются, кого или что они будут изображать. Затем приглашают водящего, который входит со словами: «Расскажите, где вы были, что вы делали». Дети отвечают: «Где мы были, мы не скажем, а что делали, покажем! (если действие). Кого видели, покажем (если животное) и т.д.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В</a:t>
            </a:r>
            <a:r>
              <a:rPr lang="ru-RU" dirty="0" smtClean="0"/>
              <a:t>о </a:t>
            </a:r>
            <a:r>
              <a:rPr lang="ru-RU" dirty="0"/>
              <a:t>время игры педагог помогает </a:t>
            </a:r>
            <a:r>
              <a:rPr lang="ru-RU" dirty="0" smtClean="0"/>
              <a:t>найти </a:t>
            </a:r>
            <a:r>
              <a:rPr lang="ru-RU" dirty="0"/>
              <a:t>наиболее характерные особенности животных или предметов и выразительно их передать.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20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55" y="1098766"/>
            <a:ext cx="10820399" cy="2801935"/>
          </a:xfrm>
        </p:spPr>
        <p:txBody>
          <a:bodyPr/>
          <a:lstStyle/>
          <a:p>
            <a:r>
              <a:rPr lang="ru-RU" b="1" i="1" dirty="0"/>
              <a:t>Ролевые игры с использованием элементов костюмов, реквизита, масок и </a:t>
            </a:r>
            <a:r>
              <a:rPr lang="ru-RU" b="1" i="1" dirty="0" smtClean="0"/>
              <a:t>кукол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3575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268963"/>
            <a:ext cx="10820400" cy="5150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«Угадай ситуацию» (для детей 4-5 лет).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: Развивать творческое воображение и фантазию.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Дети по очереди с использованием реквизита и элементов костюма «создают ситуацию». Остальные - угадывают:</a:t>
            </a:r>
          </a:p>
          <a:p>
            <a:pPr marL="0" indent="0" algn="just">
              <a:buNone/>
            </a:pPr>
            <a:r>
              <a:rPr lang="ru-RU" dirty="0"/>
              <a:t>1) «Таня собирает грибы в лесу».</a:t>
            </a:r>
          </a:p>
          <a:p>
            <a:pPr marL="0" indent="0" algn="just">
              <a:buNone/>
            </a:pPr>
            <a:r>
              <a:rPr lang="ru-RU" dirty="0" smtClean="0"/>
              <a:t>Девочка </a:t>
            </a:r>
            <a:r>
              <a:rPr lang="ru-RU" dirty="0"/>
              <a:t>изображает грибника, в руках – корзиночка и посох, на голове – косынка.</a:t>
            </a:r>
          </a:p>
          <a:p>
            <a:pPr marL="0" indent="0" algn="just">
              <a:buNone/>
            </a:pPr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smtClean="0"/>
              <a:t>«Вова </a:t>
            </a:r>
            <a:r>
              <a:rPr lang="ru-RU" dirty="0"/>
              <a:t>плавает под водой».</a:t>
            </a:r>
          </a:p>
          <a:p>
            <a:pPr marL="0" indent="0" algn="just">
              <a:buNone/>
            </a:pPr>
            <a:r>
              <a:rPr lang="ru-RU" dirty="0"/>
              <a:t>Мальчик, в маске для подводного плавания, в резиновой шапочке изображает ныряльщика.</a:t>
            </a:r>
          </a:p>
          <a:p>
            <a:pPr marL="0" indent="0" algn="just">
              <a:buNone/>
            </a:pPr>
            <a:r>
              <a:rPr lang="ru-RU" dirty="0"/>
              <a:t>3) «Катя попала под дождь».</a:t>
            </a:r>
          </a:p>
          <a:p>
            <a:pPr marL="0" indent="0" algn="just">
              <a:buNone/>
            </a:pPr>
            <a:r>
              <a:rPr lang="ru-RU" dirty="0"/>
              <a:t>Девочка в плаще с зонтиком прыгает через лужи, ёжится от холодных капель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6490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130" y="1558212"/>
            <a:ext cx="10820400" cy="477727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i="1" dirty="0"/>
              <a:t>«Жмурки» (для детей 5-6 лет).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Цель</a:t>
            </a:r>
            <a:r>
              <a:rPr lang="ru-RU" dirty="0"/>
              <a:t>: Развивать </a:t>
            </a:r>
            <a:r>
              <a:rPr lang="ru-RU" dirty="0" smtClean="0"/>
              <a:t>коммуникативные навыки, </a:t>
            </a:r>
            <a:r>
              <a:rPr lang="ru-RU" dirty="0"/>
              <a:t>творческое воображение, фантазию.</a:t>
            </a:r>
          </a:p>
          <a:p>
            <a:pPr marL="0" indent="0" algn="just">
              <a:buNone/>
            </a:pPr>
            <a:r>
              <a:rPr lang="ru-RU" b="1" dirty="0"/>
              <a:t>Ход</a:t>
            </a:r>
            <a:r>
              <a:rPr lang="ru-RU" dirty="0"/>
              <a:t>: Все дети вместе с воспитателем готовят маски мышек и кошки. У маски кошки глаза не вырезаются. Дети садятся в кружок. «Кошка</a:t>
            </a:r>
            <a:r>
              <a:rPr lang="ru-RU" dirty="0" smtClean="0"/>
              <a:t>» - </a:t>
            </a:r>
            <a:r>
              <a:rPr lang="ru-RU" dirty="0"/>
              <a:t>в центре.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Кошка</a:t>
            </a:r>
            <a:r>
              <a:rPr lang="ru-RU" dirty="0"/>
              <a:t>: «Мышка, мышка, поищи!» Одна мышка исполняет просьбу. Кошка в маске с нарисованными глазами не видит - кто. Она должна угадать, чей был голос. Если не может, пусть потрогает одежду мышки. Когда угадает, выбирается новая мышка.</a:t>
            </a:r>
          </a:p>
          <a:p>
            <a:pPr marL="0" indent="0" algn="just">
              <a:buNone/>
            </a:pPr>
            <a:r>
              <a:rPr lang="ru-RU" dirty="0"/>
              <a:t>Игра продолжается.</a:t>
            </a:r>
          </a:p>
          <a:p>
            <a:pPr marL="0" indent="0" algn="just">
              <a:buNone/>
            </a:pPr>
            <a:r>
              <a:rPr lang="ru-RU" b="1" i="1" dirty="0" smtClean="0"/>
              <a:t>«Организуем </a:t>
            </a:r>
            <a:r>
              <a:rPr lang="ru-RU" b="1" i="1" dirty="0"/>
              <a:t>всеобщий театр.» (для детей 6-7 лет).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Цель: </a:t>
            </a:r>
            <a:r>
              <a:rPr lang="ru-RU" dirty="0"/>
              <a:t>Развивать творческое взаимодействие, воображение, фантазию.</a:t>
            </a:r>
          </a:p>
          <a:p>
            <a:pPr marL="0" indent="0" algn="just">
              <a:buNone/>
            </a:pPr>
            <a:r>
              <a:rPr lang="ru-RU" b="1" dirty="0"/>
              <a:t>Ход: </a:t>
            </a:r>
            <a:r>
              <a:rPr lang="ru-RU" dirty="0"/>
              <a:t>Все дети вместе с воспитателем мастерят кукол из перчаток, бумажных пакетов. Затем, разыгрывают бытовые или сказочные сюжеты.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7785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0286" y="615083"/>
            <a:ext cx="8610600" cy="1293028"/>
          </a:xfrm>
        </p:spPr>
        <p:txBody>
          <a:bodyPr/>
          <a:lstStyle/>
          <a:p>
            <a:r>
              <a:rPr lang="ru-RU" b="1" dirty="0"/>
              <a:t>Этюды на </a:t>
            </a:r>
            <a:r>
              <a:rPr lang="ru-RU" b="1" dirty="0" smtClean="0"/>
              <a:t>общение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808" y="1847461"/>
            <a:ext cx="10820400" cy="484258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Задания</a:t>
            </a:r>
            <a:r>
              <a:rPr lang="ru-RU" dirty="0" smtClean="0"/>
              <a:t> </a:t>
            </a:r>
            <a:r>
              <a:rPr lang="ru-RU" dirty="0"/>
              <a:t>(в руках у детей куклы </a:t>
            </a:r>
            <a:r>
              <a:rPr lang="ru-RU" dirty="0" smtClean="0"/>
              <a:t>«</a:t>
            </a:r>
            <a:r>
              <a:rPr lang="ru-RU" dirty="0" err="1" smtClean="0"/>
              <a:t>би</a:t>
            </a:r>
            <a:r>
              <a:rPr lang="ru-RU" dirty="0" smtClean="0"/>
              <a:t>-ба-</a:t>
            </a:r>
            <a:r>
              <a:rPr lang="ru-RU" dirty="0" err="1" smtClean="0"/>
              <a:t>бо</a:t>
            </a:r>
            <a:r>
              <a:rPr lang="ru-RU" dirty="0" smtClean="0"/>
              <a:t>» или </a:t>
            </a:r>
            <a:r>
              <a:rPr lang="ru-RU" dirty="0"/>
              <a:t>обыкновенные игрушки).</a:t>
            </a:r>
          </a:p>
          <a:p>
            <a:pPr marL="0" indent="0" algn="just">
              <a:buNone/>
            </a:pPr>
            <a:r>
              <a:rPr lang="ru-RU" b="1" dirty="0"/>
              <a:t>1. Куклы встречаются друг с другом и:</a:t>
            </a:r>
          </a:p>
          <a:p>
            <a:pPr marL="0" indent="0" algn="just">
              <a:buNone/>
            </a:pPr>
            <a:r>
              <a:rPr lang="ru-RU" dirty="0"/>
              <a:t>а) здороваются,</a:t>
            </a:r>
          </a:p>
          <a:p>
            <a:pPr marL="0" indent="0" algn="just">
              <a:buNone/>
            </a:pPr>
            <a:r>
              <a:rPr lang="ru-RU" dirty="0"/>
              <a:t>б) спрашивают друг друга о здоровье,</a:t>
            </a:r>
          </a:p>
          <a:p>
            <a:pPr marL="0" indent="0" algn="just">
              <a:buNone/>
            </a:pPr>
            <a:r>
              <a:rPr lang="ru-RU" dirty="0"/>
              <a:t>в) прощаются.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2</a:t>
            </a:r>
            <a:r>
              <a:rPr lang="ru-RU" b="1" dirty="0"/>
              <a:t>. Одна кукла нечаянно толкнула другую. </a:t>
            </a:r>
            <a:r>
              <a:rPr lang="ru-RU" dirty="0"/>
              <a:t>Надо попросить прощения и, соответственно, извинить.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3.Кукла </a:t>
            </a:r>
            <a:r>
              <a:rPr lang="ru-RU" b="1" dirty="0"/>
              <a:t>празднует день рождения. </a:t>
            </a:r>
            <a:r>
              <a:rPr lang="ru-RU" dirty="0"/>
              <a:t>К ней приходят </a:t>
            </a:r>
            <a:r>
              <a:rPr lang="ru-RU" dirty="0" smtClean="0"/>
              <a:t>ее </a:t>
            </a:r>
            <a:r>
              <a:rPr lang="ru-RU" dirty="0"/>
              <a:t>друзья </a:t>
            </a:r>
            <a:r>
              <a:rPr lang="ru-RU" dirty="0" smtClean="0"/>
              <a:t>и:</a:t>
            </a:r>
          </a:p>
          <a:p>
            <a:pPr marL="0" indent="0" algn="just">
              <a:buNone/>
            </a:pPr>
            <a:r>
              <a:rPr lang="ru-RU" dirty="0" smtClean="0"/>
              <a:t>а</a:t>
            </a:r>
            <a:r>
              <a:rPr lang="ru-RU" dirty="0"/>
              <a:t>) поздравляют с днём рождения и дарят подарки.</a:t>
            </a:r>
          </a:p>
          <a:p>
            <a:pPr marL="0" indent="0" algn="just">
              <a:buNone/>
            </a:pPr>
            <a:r>
              <a:rPr lang="ru-RU" dirty="0"/>
              <a:t>б) кукла благодарит за поздравление и приглашает к столу.</a:t>
            </a:r>
          </a:p>
          <a:p>
            <a:pPr marL="0" indent="0" algn="just">
              <a:buNone/>
            </a:pPr>
            <a:r>
              <a:rPr lang="ru-RU" dirty="0"/>
              <a:t>в) один из гостей опоздал:  попросить прощение за опоздание.</a:t>
            </a:r>
          </a:p>
          <a:p>
            <a:pPr marL="0" indent="0" algn="just">
              <a:buNone/>
            </a:pPr>
            <a:r>
              <a:rPr lang="ru-RU" dirty="0"/>
              <a:t>г) один из гостей нечаянно  разлил на скатерть компот, разыграть действия хозяев и провинившегося.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729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Сценарии сценок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6679370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Лиса и </a:t>
            </a:r>
            <a:r>
              <a:rPr lang="ru-RU" b="1" i="1" dirty="0" smtClean="0"/>
              <a:t>журавль</a:t>
            </a:r>
            <a:br>
              <a:rPr lang="ru-RU" b="1" i="1" dirty="0" smtClean="0"/>
            </a:br>
            <a:r>
              <a:rPr lang="ru-RU" sz="1800" i="1" dirty="0" smtClean="0"/>
              <a:t>(Русская </a:t>
            </a:r>
            <a:r>
              <a:rPr lang="ru-RU" sz="1800" i="1" dirty="0"/>
              <a:t>народная сказка для чтения и </a:t>
            </a:r>
            <a:r>
              <a:rPr lang="ru-RU" sz="1800" i="1" dirty="0" smtClean="0"/>
              <a:t>представления)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u="sng" dirty="0"/>
              <a:t>Продолжительность спектакля</a:t>
            </a:r>
            <a:r>
              <a:rPr lang="ru-RU" u="sng" dirty="0"/>
              <a:t>:</a:t>
            </a:r>
            <a:r>
              <a:rPr lang="ru-RU" dirty="0"/>
              <a:t> 1 минута; количество актеров: от 1 до 3.</a:t>
            </a:r>
          </a:p>
          <a:p>
            <a:pPr marL="0" indent="0">
              <a:buNone/>
            </a:pPr>
            <a:r>
              <a:rPr lang="ru-RU" i="1" u="sng" dirty="0" smtClean="0"/>
              <a:t>Действующие лица:</a:t>
            </a:r>
            <a:r>
              <a:rPr lang="ru-RU" dirty="0"/>
              <a:t> </a:t>
            </a:r>
            <a:r>
              <a:rPr lang="ru-RU" dirty="0" smtClean="0"/>
              <a:t>Лиса, журавль, рассказчик.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Рассказчик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Раньше звери в мире жили,</a:t>
            </a:r>
            <a:br>
              <a:rPr lang="ru-RU" dirty="0"/>
            </a:br>
            <a:r>
              <a:rPr lang="ru-RU" dirty="0"/>
              <a:t>И встречались, и дружили.</a:t>
            </a:r>
            <a:br>
              <a:rPr lang="ru-RU" dirty="0"/>
            </a:br>
            <a:r>
              <a:rPr lang="ru-RU" dirty="0"/>
              <a:t>Мы рассказ свой поведем</a:t>
            </a:r>
            <a:br>
              <a:rPr lang="ru-RU" dirty="0"/>
            </a:br>
            <a:r>
              <a:rPr lang="ru-RU" dirty="0"/>
              <a:t>Про лисицу с журавлем.</a:t>
            </a:r>
            <a:br>
              <a:rPr lang="ru-RU" dirty="0"/>
            </a:br>
            <a:r>
              <a:rPr lang="ru-RU" dirty="0"/>
              <a:t>Вот однажды по болоту</a:t>
            </a:r>
            <a:br>
              <a:rPr lang="ru-RU" dirty="0"/>
            </a:br>
            <a:r>
              <a:rPr lang="ru-RU" dirty="0"/>
              <a:t>Шла лисичка на охоту,</a:t>
            </a:r>
            <a:br>
              <a:rPr lang="ru-RU" dirty="0"/>
            </a:br>
            <a:r>
              <a:rPr lang="ru-RU" dirty="0"/>
              <a:t>Повстречала журавля.</a:t>
            </a:r>
          </a:p>
          <a:p>
            <a:pPr marL="0" indent="0">
              <a:buNone/>
            </a:pPr>
            <a:r>
              <a:rPr lang="ru-RU" b="1" i="1" dirty="0" smtClean="0"/>
              <a:t>Лиса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Ах! Давно мечтаю я</a:t>
            </a:r>
            <a:br>
              <a:rPr lang="ru-RU" dirty="0"/>
            </a:br>
            <a:r>
              <a:rPr lang="ru-RU" dirty="0"/>
              <a:t>На обед вас пригласить</a:t>
            </a:r>
            <a:br>
              <a:rPr lang="ru-RU" dirty="0"/>
            </a:br>
            <a:r>
              <a:rPr lang="ru-RU" dirty="0"/>
              <a:t>И по-царски угостить.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98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 Игры с элементами театрализации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8478" y="2612572"/>
            <a:ext cx="10820400" cy="381622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b="1" i="1" dirty="0" smtClean="0"/>
              <a:t>Речевые упражнения.</a:t>
            </a:r>
          </a:p>
          <a:p>
            <a:pPr marL="457200" indent="-457200">
              <a:buAutoNum type="arabicPeriod"/>
            </a:pPr>
            <a:r>
              <a:rPr lang="ru-RU" b="1" i="1" dirty="0" smtClean="0"/>
              <a:t>Этюды </a:t>
            </a:r>
            <a:r>
              <a:rPr lang="ru-RU" b="1" i="1" dirty="0"/>
              <a:t>на выражение основных </a:t>
            </a:r>
            <a:r>
              <a:rPr lang="ru-RU" b="1" i="1" dirty="0" smtClean="0"/>
              <a:t>эмоций</a:t>
            </a:r>
          </a:p>
          <a:p>
            <a:pPr marL="457200" indent="-457200">
              <a:buAutoNum type="arabicPeriod"/>
            </a:pPr>
            <a:r>
              <a:rPr lang="ru-RU" b="1" i="1" dirty="0" smtClean="0"/>
              <a:t>Этюды </a:t>
            </a:r>
            <a:r>
              <a:rPr lang="ru-RU" b="1" i="1" dirty="0"/>
              <a:t>и игры-пантомимы </a:t>
            </a:r>
            <a:r>
              <a:rPr lang="ru-RU" b="1" i="1" dirty="0" smtClean="0"/>
              <a:t>на </a:t>
            </a:r>
            <a:r>
              <a:rPr lang="ru-RU" b="1" i="1" dirty="0"/>
              <a:t>воспроизведение</a:t>
            </a:r>
            <a:r>
              <a:rPr lang="ru-RU" b="1" dirty="0"/>
              <a:t> черт </a:t>
            </a:r>
            <a:r>
              <a:rPr lang="ru-RU" b="1" dirty="0" smtClean="0"/>
              <a:t>характера</a:t>
            </a:r>
          </a:p>
          <a:p>
            <a:pPr marL="457200" indent="-457200">
              <a:buAutoNum type="arabicPeriod"/>
            </a:pPr>
            <a:r>
              <a:rPr lang="ru-RU" b="1" i="1" dirty="0"/>
              <a:t>Игры на развитие внимания и </a:t>
            </a:r>
            <a:r>
              <a:rPr lang="ru-RU" b="1" i="1" dirty="0" smtClean="0"/>
              <a:t>памяти</a:t>
            </a:r>
          </a:p>
          <a:p>
            <a:pPr marL="457200" indent="-457200">
              <a:buAutoNum type="arabicPeriod"/>
            </a:pPr>
            <a:r>
              <a:rPr lang="ru-RU" b="1" i="1" dirty="0" smtClean="0"/>
              <a:t>Этюды на </a:t>
            </a:r>
            <a:r>
              <a:rPr lang="ru-RU" b="1" i="1" dirty="0"/>
              <a:t>выразительность </a:t>
            </a:r>
            <a:r>
              <a:rPr lang="ru-RU" b="1" i="1" dirty="0" smtClean="0"/>
              <a:t>жестов</a:t>
            </a:r>
          </a:p>
          <a:p>
            <a:pPr marL="457200" indent="-457200">
              <a:buAutoNum type="arabicPeriod"/>
            </a:pPr>
            <a:r>
              <a:rPr lang="ru-RU" b="1" i="1" dirty="0"/>
              <a:t>Ролевые игры</a:t>
            </a:r>
            <a:endParaRPr lang="ru-RU" b="1" i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88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06286"/>
            <a:ext cx="10820400" cy="50385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/>
              <a:t>Журавль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Отчего же не </a:t>
            </a:r>
            <a:r>
              <a:rPr lang="ru-RU" dirty="0" smtClean="0"/>
              <a:t>прийти.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Манной кашкой угости,</a:t>
            </a:r>
            <a:br>
              <a:rPr lang="ru-RU" dirty="0"/>
            </a:br>
            <a:r>
              <a:rPr lang="ru-RU" dirty="0"/>
              <a:t>Очень мне она по нраву.</a:t>
            </a:r>
          </a:p>
          <a:p>
            <a:pPr marL="0" indent="0">
              <a:buNone/>
            </a:pPr>
            <a:r>
              <a:rPr lang="ru-RU" b="1" i="1" dirty="0" smtClean="0"/>
              <a:t>Лиса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Постараюсь я на славу!</a:t>
            </a:r>
            <a:br>
              <a:rPr lang="ru-RU" dirty="0"/>
            </a:br>
            <a:r>
              <a:rPr lang="ru-RU" dirty="0"/>
              <a:t>Жду вас завтра в три часа.</a:t>
            </a:r>
          </a:p>
          <a:p>
            <a:pPr marL="0" indent="0">
              <a:buNone/>
            </a:pPr>
            <a:r>
              <a:rPr lang="ru-RU" b="1" i="1" dirty="0" smtClean="0"/>
              <a:t>Журавль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Буду вовремя, лиса!</a:t>
            </a:r>
          </a:p>
          <a:p>
            <a:pPr marL="0" indent="0">
              <a:buNone/>
            </a:pPr>
            <a:r>
              <a:rPr lang="ru-RU" b="1" i="1" dirty="0"/>
              <a:t>Рассказчик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День журавль не ел, не пил,</a:t>
            </a:r>
            <a:br>
              <a:rPr lang="ru-RU" dirty="0"/>
            </a:br>
            <a:r>
              <a:rPr lang="ru-RU" dirty="0"/>
              <a:t>Все туда-сюда ходил –</a:t>
            </a:r>
            <a:br>
              <a:rPr lang="ru-RU" dirty="0"/>
            </a:br>
            <a:r>
              <a:rPr lang="ru-RU" dirty="0"/>
              <a:t>Нагулял серьезный вид</a:t>
            </a:r>
            <a:br>
              <a:rPr lang="ru-RU" dirty="0"/>
            </a:br>
            <a:r>
              <a:rPr lang="ru-RU" dirty="0"/>
              <a:t>И отменный аппетит.</a:t>
            </a:r>
            <a:br>
              <a:rPr lang="ru-RU" dirty="0"/>
            </a:br>
            <a:r>
              <a:rPr lang="ru-RU" dirty="0"/>
              <a:t>В предвкушении обеда</a:t>
            </a:r>
            <a:br>
              <a:rPr lang="ru-RU" dirty="0"/>
            </a:br>
            <a:r>
              <a:rPr lang="ru-RU" dirty="0"/>
              <a:t>Сам с собой он вел беседу.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499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55576"/>
            <a:ext cx="10820400" cy="476310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/>
              <a:t>Журавль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Лучше друга в мире нет!</a:t>
            </a:r>
            <a:br>
              <a:rPr lang="ru-RU" dirty="0"/>
            </a:br>
            <a:r>
              <a:rPr lang="ru-RU" dirty="0"/>
              <a:t>Закажу лисы портрет</a:t>
            </a:r>
            <a:br>
              <a:rPr lang="ru-RU" dirty="0"/>
            </a:br>
            <a:r>
              <a:rPr lang="ru-RU" dirty="0"/>
              <a:t>И повешу над камином,</a:t>
            </a:r>
            <a:br>
              <a:rPr lang="ru-RU" dirty="0"/>
            </a:br>
            <a:r>
              <a:rPr lang="ru-RU" dirty="0"/>
              <a:t>Как пример для дочки с сыном.</a:t>
            </a:r>
          </a:p>
          <a:p>
            <a:pPr marL="0" indent="0">
              <a:buNone/>
            </a:pPr>
            <a:r>
              <a:rPr lang="ru-RU" b="1" i="1" dirty="0" smtClean="0"/>
              <a:t>Рассказчик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А тем временем лиса,</a:t>
            </a:r>
            <a:br>
              <a:rPr lang="ru-RU" dirty="0"/>
            </a:br>
            <a:r>
              <a:rPr lang="ru-RU" dirty="0"/>
              <a:t>Покумекав с полчаса,</a:t>
            </a:r>
            <a:br>
              <a:rPr lang="ru-RU" dirty="0"/>
            </a:br>
            <a:r>
              <a:rPr lang="ru-RU" dirty="0"/>
              <a:t>Наварила манной кашки,</a:t>
            </a:r>
            <a:br>
              <a:rPr lang="ru-RU" dirty="0"/>
            </a:br>
            <a:r>
              <a:rPr lang="ru-RU" dirty="0"/>
              <a:t>Да размазала по чашке.</a:t>
            </a:r>
            <a:br>
              <a:rPr lang="ru-RU" dirty="0"/>
            </a:br>
            <a:r>
              <a:rPr lang="ru-RU" dirty="0"/>
              <a:t>Приготовила, и вот</a:t>
            </a:r>
            <a:br>
              <a:rPr lang="ru-RU" dirty="0"/>
            </a:br>
            <a:r>
              <a:rPr lang="ru-RU" dirty="0"/>
              <a:t>На обед соседа ждет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i="1" dirty="0"/>
              <a:t>Журавль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Здравствуй, лисонька, мой свет!</a:t>
            </a:r>
            <a:br>
              <a:rPr lang="ru-RU" dirty="0"/>
            </a:br>
            <a:r>
              <a:rPr lang="ru-RU" dirty="0"/>
              <a:t>Ну, неси скорей обед!</a:t>
            </a:r>
            <a:br>
              <a:rPr lang="ru-RU" dirty="0"/>
            </a:br>
            <a:r>
              <a:rPr lang="ru-RU" dirty="0"/>
              <a:t>Чую запах каши манной.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3018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06286"/>
            <a:ext cx="10820400" cy="5169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Лиса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Угощайтесь, гость желанный!</a:t>
            </a:r>
          </a:p>
          <a:p>
            <a:pPr marL="0" indent="0">
              <a:buNone/>
            </a:pPr>
            <a:r>
              <a:rPr lang="ru-RU" b="1" i="1" dirty="0" smtClean="0"/>
              <a:t>Рассказчик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Целый час журавль клевал,</a:t>
            </a:r>
            <a:br>
              <a:rPr lang="ru-RU" dirty="0"/>
            </a:br>
            <a:r>
              <a:rPr lang="ru-RU" dirty="0"/>
              <a:t>Головой лисе кивал.</a:t>
            </a:r>
            <a:br>
              <a:rPr lang="ru-RU" dirty="0"/>
            </a:br>
            <a:r>
              <a:rPr lang="ru-RU" dirty="0"/>
              <a:t>Но, хоть каши той немало,</a:t>
            </a:r>
            <a:br>
              <a:rPr lang="ru-RU" dirty="0"/>
            </a:br>
            <a:r>
              <a:rPr lang="ru-RU" dirty="0"/>
              <a:t>В рот ни крошки не попало!</a:t>
            </a:r>
            <a:br>
              <a:rPr lang="ru-RU" dirty="0"/>
            </a:br>
            <a:r>
              <a:rPr lang="ru-RU" dirty="0"/>
              <a:t>А лиса, хозяйка наша,</a:t>
            </a:r>
            <a:br>
              <a:rPr lang="ru-RU" dirty="0"/>
            </a:br>
            <a:r>
              <a:rPr lang="ru-RU" dirty="0"/>
              <a:t>Лижет потихоньку кашу –</a:t>
            </a:r>
            <a:br>
              <a:rPr lang="ru-RU" dirty="0"/>
            </a:br>
            <a:r>
              <a:rPr lang="ru-RU" dirty="0"/>
              <a:t>Ей до гостя нету дела,</a:t>
            </a:r>
            <a:br>
              <a:rPr lang="ru-RU" dirty="0"/>
            </a:br>
            <a:r>
              <a:rPr lang="ru-RU" dirty="0" smtClean="0"/>
              <a:t>Все </a:t>
            </a:r>
            <a:r>
              <a:rPr lang="ru-RU" dirty="0"/>
              <a:t>сама взяла и съела!</a:t>
            </a:r>
          </a:p>
          <a:p>
            <a:pPr marL="0" indent="0">
              <a:buNone/>
            </a:pPr>
            <a:r>
              <a:rPr lang="ru-RU" b="1" i="1" dirty="0" smtClean="0"/>
              <a:t>Лиса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Вы должны меня простить,</a:t>
            </a:r>
            <a:br>
              <a:rPr lang="ru-RU" dirty="0"/>
            </a:br>
            <a:r>
              <a:rPr lang="ru-RU" dirty="0"/>
              <a:t>Больше нечем угостить.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62404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34278"/>
            <a:ext cx="10820400" cy="51691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/>
              <a:t>Журавль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Что ж, спасибо и на этом.</a:t>
            </a:r>
          </a:p>
          <a:p>
            <a:pPr marL="0" indent="0">
              <a:buNone/>
            </a:pPr>
            <a:r>
              <a:rPr lang="ru-RU" b="1" dirty="0"/>
              <a:t>Л</a:t>
            </a:r>
            <a:r>
              <a:rPr lang="ru-RU" b="1" i="1" dirty="0" smtClean="0"/>
              <a:t>иса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Жаль, что каши больше нету.</a:t>
            </a:r>
            <a:br>
              <a:rPr lang="ru-RU" dirty="0"/>
            </a:br>
            <a:r>
              <a:rPr lang="ru-RU" dirty="0"/>
              <a:t>Вы уж, кум, не обессудьте.</a:t>
            </a:r>
            <a:br>
              <a:rPr lang="ru-RU" dirty="0"/>
            </a:br>
            <a:r>
              <a:rPr lang="ru-RU" dirty="0"/>
              <a:t>Да и, кстати, не забудьте –</a:t>
            </a:r>
            <a:br>
              <a:rPr lang="ru-RU" dirty="0"/>
            </a:br>
            <a:r>
              <a:rPr lang="ru-RU" dirty="0"/>
              <a:t>Ваша очередь, сосед,</a:t>
            </a:r>
            <a:br>
              <a:rPr lang="ru-RU" dirty="0"/>
            </a:br>
            <a:r>
              <a:rPr lang="ru-RU" dirty="0"/>
              <a:t>Звать подругу на обед!</a:t>
            </a:r>
          </a:p>
          <a:p>
            <a:pPr marL="0" indent="0">
              <a:buNone/>
            </a:pPr>
            <a:r>
              <a:rPr lang="ru-RU" b="1" i="1" dirty="0" smtClean="0"/>
              <a:t>Рассказчик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Затаил журавль обиду.</a:t>
            </a:r>
            <a:br>
              <a:rPr lang="ru-RU" dirty="0"/>
            </a:br>
            <a:r>
              <a:rPr lang="ru-RU" dirty="0"/>
              <a:t>Хоть и вежлив был он с виду,</a:t>
            </a:r>
            <a:br>
              <a:rPr lang="ru-RU" dirty="0"/>
            </a:br>
            <a:r>
              <a:rPr lang="ru-RU" dirty="0"/>
              <a:t>Но задумал он лисицу</a:t>
            </a:r>
            <a:br>
              <a:rPr lang="ru-RU" dirty="0"/>
            </a:br>
            <a:r>
              <a:rPr lang="ru-RU" dirty="0"/>
              <a:t>Угостить как птица птицу!</a:t>
            </a:r>
            <a:br>
              <a:rPr lang="ru-RU" dirty="0"/>
            </a:br>
            <a:r>
              <a:rPr lang="ru-RU" dirty="0"/>
              <a:t>Приготовил он кувшин</a:t>
            </a:r>
            <a:br>
              <a:rPr lang="ru-RU" dirty="0"/>
            </a:br>
            <a:r>
              <a:rPr lang="ru-RU" dirty="0"/>
              <a:t>С горлышком длиной в аршин,</a:t>
            </a:r>
            <a:br>
              <a:rPr lang="ru-RU" dirty="0"/>
            </a:br>
            <a:r>
              <a:rPr lang="ru-RU" dirty="0"/>
              <a:t>Да налил в него окрошки.</a:t>
            </a:r>
            <a:br>
              <a:rPr lang="ru-RU" dirty="0"/>
            </a:br>
            <a:r>
              <a:rPr lang="ru-RU" dirty="0"/>
              <a:t>Но ни миски и ни ложки</a:t>
            </a:r>
            <a:br>
              <a:rPr lang="ru-RU" dirty="0"/>
            </a:br>
            <a:r>
              <a:rPr lang="ru-RU" dirty="0"/>
              <a:t>Он для гостьи не припас.</a:t>
            </a:r>
          </a:p>
          <a:p>
            <a:pPr marL="0" indent="0">
              <a:buNone/>
            </a:pPr>
            <a:r>
              <a:rPr lang="ru-RU" b="1" dirty="0"/>
              <a:t>Лиса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Тук-тук-тук!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4095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961054"/>
            <a:ext cx="10820400" cy="55890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/>
              <a:t>Журавль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Сейчас, сейчас!</a:t>
            </a:r>
            <a:br>
              <a:rPr lang="ru-RU" dirty="0"/>
            </a:br>
            <a:r>
              <a:rPr lang="ru-RU" dirty="0"/>
              <a:t>Здравствуй, милая соседка,</a:t>
            </a:r>
            <a:br>
              <a:rPr lang="ru-RU" dirty="0"/>
            </a:br>
            <a:r>
              <a:rPr lang="ru-RU" dirty="0"/>
              <a:t>Ты совсем не домоседка.</a:t>
            </a:r>
            <a:br>
              <a:rPr lang="ru-RU" dirty="0"/>
            </a:br>
            <a:r>
              <a:rPr lang="ru-RU" dirty="0"/>
              <a:t>Проходи, за стол садись,</a:t>
            </a:r>
            <a:br>
              <a:rPr lang="ru-RU" dirty="0"/>
            </a:br>
            <a:r>
              <a:rPr lang="ru-RU" dirty="0"/>
              <a:t>Угощайся, не стыдись!</a:t>
            </a:r>
          </a:p>
          <a:p>
            <a:pPr marL="0" indent="0">
              <a:buNone/>
            </a:pPr>
            <a:r>
              <a:rPr lang="ru-RU" b="1" i="1" dirty="0" smtClean="0"/>
              <a:t>Рассказчик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Начала лиса вертеться,</a:t>
            </a:r>
            <a:br>
              <a:rPr lang="ru-RU" dirty="0"/>
            </a:br>
            <a:r>
              <a:rPr lang="ru-RU" dirty="0"/>
              <a:t>Носом о кувшин тереться,</a:t>
            </a:r>
            <a:br>
              <a:rPr lang="ru-RU" dirty="0"/>
            </a:br>
            <a:r>
              <a:rPr lang="ru-RU" dirty="0"/>
              <a:t>Так зайдет, потом вот так,</a:t>
            </a:r>
            <a:br>
              <a:rPr lang="ru-RU" dirty="0"/>
            </a:br>
            <a:r>
              <a:rPr lang="ru-RU" dirty="0"/>
              <a:t>Не достать еды никак.</a:t>
            </a:r>
            <a:br>
              <a:rPr lang="ru-RU" dirty="0"/>
            </a:br>
            <a:r>
              <a:rPr lang="ru-RU" dirty="0"/>
              <a:t>Запах угощенья дразнит,</a:t>
            </a:r>
            <a:br>
              <a:rPr lang="ru-RU" dirty="0"/>
            </a:br>
            <a:r>
              <a:rPr lang="ru-RU" dirty="0"/>
              <a:t>Только лапа не пролазит,</a:t>
            </a:r>
            <a:br>
              <a:rPr lang="ru-RU" dirty="0"/>
            </a:br>
            <a:r>
              <a:rPr lang="ru-RU" dirty="0"/>
              <a:t>А журавль себе клюет</a:t>
            </a:r>
            <a:br>
              <a:rPr lang="ru-RU" dirty="0"/>
            </a:br>
            <a:r>
              <a:rPr lang="ru-RU" dirty="0"/>
              <a:t>И душа его поет –</a:t>
            </a:r>
            <a:br>
              <a:rPr lang="ru-RU" dirty="0"/>
            </a:br>
            <a:r>
              <a:rPr lang="ru-RU" dirty="0"/>
              <a:t>Из кувшина понемножку</a:t>
            </a:r>
            <a:br>
              <a:rPr lang="ru-RU" dirty="0"/>
            </a:br>
            <a:r>
              <a:rPr lang="ru-RU" dirty="0"/>
              <a:t>Съел он всю свою окрошку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4386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808" y="1390261"/>
            <a:ext cx="10820400" cy="52531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/>
              <a:t>Журавль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Ты должна меня простить,</a:t>
            </a:r>
            <a:br>
              <a:rPr lang="ru-RU" dirty="0"/>
            </a:br>
            <a:r>
              <a:rPr lang="ru-RU" dirty="0"/>
              <a:t>Больше нечем угостить.</a:t>
            </a:r>
          </a:p>
          <a:p>
            <a:pPr marL="0" indent="0">
              <a:buNone/>
            </a:pPr>
            <a:r>
              <a:rPr lang="ru-RU" b="1" i="1" dirty="0" smtClean="0"/>
              <a:t>Лиса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Нечем? Ты же сам все съел!</a:t>
            </a:r>
            <a:br>
              <a:rPr lang="ru-RU" dirty="0"/>
            </a:br>
            <a:r>
              <a:rPr lang="ru-RU" dirty="0"/>
              <a:t>Обмануть меня хотел?</a:t>
            </a:r>
            <a:br>
              <a:rPr lang="ru-RU" dirty="0"/>
            </a:br>
            <a:r>
              <a:rPr lang="ru-RU" dirty="0"/>
              <a:t>Вот тебе я покажу!</a:t>
            </a:r>
            <a:br>
              <a:rPr lang="ru-RU" dirty="0"/>
            </a:br>
            <a:r>
              <a:rPr lang="ru-RU" dirty="0"/>
              <a:t>Всем в лесу я расскажу</a:t>
            </a:r>
            <a:br>
              <a:rPr lang="ru-RU" dirty="0"/>
            </a:br>
            <a:r>
              <a:rPr lang="ru-RU" dirty="0"/>
              <a:t>Про твое гостеприимство.</a:t>
            </a:r>
            <a:br>
              <a:rPr lang="ru-RU" dirty="0"/>
            </a:br>
            <a:r>
              <a:rPr lang="ru-RU" dirty="0"/>
              <a:t>Это не обед, а свинство!</a:t>
            </a:r>
          </a:p>
          <a:p>
            <a:pPr marL="0" indent="0">
              <a:buNone/>
            </a:pPr>
            <a:r>
              <a:rPr lang="ru-RU" b="1" i="1" dirty="0" smtClean="0"/>
              <a:t>Рассказчик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Долго так они ругались,</a:t>
            </a:r>
            <a:br>
              <a:rPr lang="ru-RU" dirty="0"/>
            </a:br>
            <a:r>
              <a:rPr lang="ru-RU" dirty="0"/>
              <a:t>И кусались, и бросались</a:t>
            </a:r>
            <a:br>
              <a:rPr lang="ru-RU" dirty="0"/>
            </a:br>
            <a:r>
              <a:rPr lang="ru-RU" dirty="0"/>
              <a:t>Всем, что под рукой нашлось…</a:t>
            </a:r>
            <a:br>
              <a:rPr lang="ru-RU" dirty="0"/>
            </a:br>
            <a:r>
              <a:rPr lang="ru-RU" dirty="0"/>
              <a:t>И с тех пор их дружба врозь!</a:t>
            </a:r>
          </a:p>
          <a:p>
            <a:pPr marL="0" indent="0" algn="ctr">
              <a:buNone/>
            </a:pPr>
            <a:r>
              <a:rPr lang="ru-RU" b="1" i="1" dirty="0"/>
              <a:t>Конец.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5781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1. Буренина А.И. От игры до спектакля. Методическое пособие. СПб, 1996.</a:t>
            </a:r>
          </a:p>
          <a:p>
            <a:pPr marL="0" indent="0" algn="just">
              <a:buNone/>
            </a:pPr>
            <a:r>
              <a:rPr lang="ru-RU" dirty="0"/>
              <a:t>2. Генов Г.В. Театр для малышей. М., «Просвещение», 1968.</a:t>
            </a:r>
          </a:p>
          <a:p>
            <a:pPr marL="0" indent="0" algn="just">
              <a:buNone/>
            </a:pPr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/>
              <a:t>Гурин Ю.В., Монина Г.Б. Игры для детей от трех до семи. СПб, «Речь», 2008.</a:t>
            </a:r>
          </a:p>
          <a:p>
            <a:pPr marL="0" indent="0" algn="just">
              <a:buNone/>
            </a:pPr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 err="1"/>
              <a:t>Кряжева</a:t>
            </a:r>
            <a:r>
              <a:rPr lang="ru-RU" dirty="0"/>
              <a:t> Н.Л. Развитие эмоционального мира детей. Екатеринбург, У-Фактория, 2004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5</a:t>
            </a:r>
            <a:r>
              <a:rPr lang="ru-RU" dirty="0" smtClean="0"/>
              <a:t>.</a:t>
            </a:r>
            <a:r>
              <a:rPr lang="ru-RU" dirty="0"/>
              <a:t> </a:t>
            </a:r>
            <a:r>
              <a:rPr lang="ru-RU" dirty="0" err="1"/>
              <a:t>Маханева</a:t>
            </a:r>
            <a:r>
              <a:rPr lang="ru-RU" i="1" dirty="0"/>
              <a:t> М.Д. </a:t>
            </a:r>
            <a:r>
              <a:rPr lang="ru-RU" dirty="0"/>
              <a:t>«Театрализованные занятия в детском саду» творческий центр «Сфера» Москва 2004г.</a:t>
            </a:r>
          </a:p>
          <a:p>
            <a:pPr marL="0" indent="0" algn="just">
              <a:buNone/>
            </a:pPr>
            <a:r>
              <a:rPr lang="ru-RU" dirty="0" smtClean="0"/>
              <a:t>6. </a:t>
            </a:r>
            <a:r>
              <a:rPr lang="ru-RU" dirty="0"/>
              <a:t>Чистякова М.И. </a:t>
            </a:r>
            <a:r>
              <a:rPr lang="ru-RU" dirty="0" err="1"/>
              <a:t>Психогимнастика</a:t>
            </a:r>
            <a:r>
              <a:rPr lang="ru-RU" dirty="0"/>
              <a:t>. М., «Просвещение», 1999.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859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- Речевые </a:t>
            </a:r>
            <a:r>
              <a:rPr lang="ru-RU" b="1" i="1" dirty="0"/>
              <a:t>упражнения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912776"/>
            <a:ext cx="10820400" cy="43059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Цели:</a:t>
            </a:r>
          </a:p>
          <a:p>
            <a:r>
              <a:rPr lang="ru-RU" dirty="0" smtClean="0"/>
              <a:t>влияют </a:t>
            </a:r>
            <a:r>
              <a:rPr lang="ru-RU" dirty="0"/>
              <a:t>на </a:t>
            </a:r>
            <a:r>
              <a:rPr lang="ru-RU" dirty="0" smtClean="0"/>
              <a:t>эмоционально-личностную сферу ребенка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smtClean="0"/>
              <a:t>развивают </a:t>
            </a:r>
            <a:r>
              <a:rPr lang="ru-RU" dirty="0"/>
              <a:t>чистоту произношения; </a:t>
            </a:r>
            <a:endParaRPr lang="ru-RU" dirty="0" smtClean="0"/>
          </a:p>
          <a:p>
            <a:pPr algn="just"/>
            <a:r>
              <a:rPr lang="ru-RU" dirty="0" smtClean="0"/>
              <a:t>совершенствуют </a:t>
            </a:r>
            <a:r>
              <a:rPr lang="ru-RU" dirty="0"/>
              <a:t>интонационную окраску речи; </a:t>
            </a:r>
            <a:endParaRPr lang="ru-RU" dirty="0" smtClean="0"/>
          </a:p>
          <a:p>
            <a:pPr algn="just"/>
            <a:r>
              <a:rPr lang="ru-RU" dirty="0" smtClean="0"/>
              <a:t>развивают </a:t>
            </a:r>
            <a:r>
              <a:rPr lang="ru-RU" dirty="0"/>
              <a:t>умение пользоваться выразительными средствами голоса.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Для </a:t>
            </a:r>
            <a:r>
              <a:rPr lang="ru-RU" dirty="0"/>
              <a:t>выполнения этих упражнений необходимо </a:t>
            </a:r>
            <a:r>
              <a:rPr lang="ru-RU" u="sng" dirty="0"/>
              <a:t>предварительное разучивание текстов</a:t>
            </a:r>
            <a:r>
              <a:rPr lang="ru-RU" dirty="0"/>
              <a:t>. Упражнение может быть коллективным или индивидуальным. Важно, чтобы дети делали это </a:t>
            </a:r>
            <a:r>
              <a:rPr lang="ru-RU" b="1" dirty="0"/>
              <a:t>осмысленно, эмоционально, с интересом</a:t>
            </a:r>
            <a:r>
              <a:rPr lang="ru-RU" dirty="0"/>
              <a:t>. Тексты должны соответствовать возрастным особенностям детей.</a:t>
            </a:r>
          </a:p>
          <a:p>
            <a:pPr marL="0" indent="0" algn="just">
              <a:buNone/>
            </a:pPr>
            <a:r>
              <a:rPr lang="ru-RU" b="1" dirty="0"/>
              <a:t>Например, </a:t>
            </a:r>
            <a:r>
              <a:rPr lang="ru-RU" dirty="0" smtClean="0"/>
              <a:t>такие игры как: </a:t>
            </a:r>
            <a:r>
              <a:rPr lang="ru-RU" dirty="0"/>
              <a:t>«Эхо», «Едем, едем на тележке», «</a:t>
            </a:r>
            <a:r>
              <a:rPr lang="ru-RU" dirty="0" err="1"/>
              <a:t>Чистоговорки</a:t>
            </a:r>
            <a:r>
              <a:rPr lang="ru-RU" dirty="0" smtClean="0"/>
              <a:t>» - </a:t>
            </a:r>
            <a:r>
              <a:rPr lang="ru-RU" dirty="0"/>
              <a:t>развивают выразительность речи, память, воображение.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54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+mn-lt"/>
              </a:rPr>
              <a:t>- Этюды </a:t>
            </a:r>
            <a:r>
              <a:rPr lang="ru-RU" b="1" i="1" dirty="0">
                <a:latin typeface="+mn-lt"/>
              </a:rPr>
              <a:t>на выражение основных эмоций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i="1" dirty="0" smtClean="0"/>
              <a:t>Цели:</a:t>
            </a:r>
          </a:p>
          <a:p>
            <a:pPr algn="just"/>
            <a:r>
              <a:rPr lang="ru-RU" dirty="0" smtClean="0"/>
              <a:t>развивают </a:t>
            </a:r>
            <a:r>
              <a:rPr lang="ru-RU" dirty="0"/>
              <a:t>нравственно-коммуникативные качества </a:t>
            </a:r>
            <a:r>
              <a:rPr lang="ru-RU" dirty="0" smtClean="0"/>
              <a:t>личности;</a:t>
            </a:r>
          </a:p>
          <a:p>
            <a:pPr algn="just"/>
            <a:r>
              <a:rPr lang="ru-RU" dirty="0" smtClean="0"/>
              <a:t>способствуют </a:t>
            </a:r>
            <a:r>
              <a:rPr lang="ru-RU" dirty="0"/>
              <a:t>пониманию эмоционального состояния другого человека и умению адекватно выразить </a:t>
            </a:r>
            <a:r>
              <a:rPr lang="ru-RU" dirty="0" smtClean="0"/>
              <a:t>свое. </a:t>
            </a:r>
          </a:p>
          <a:p>
            <a:pPr algn="just"/>
            <a:r>
              <a:rPr lang="ru-RU" dirty="0" smtClean="0"/>
              <a:t>Содержание </a:t>
            </a:r>
            <a:r>
              <a:rPr lang="ru-RU" dirty="0"/>
              <a:t>этюдов не читается детям.</a:t>
            </a:r>
          </a:p>
          <a:p>
            <a:pPr algn="just"/>
            <a:r>
              <a:rPr lang="ru-RU" dirty="0"/>
              <a:t>Эмоциональный пересказ предложенной ситуации является условием для создания множества игровых вариантов на заданную тему. </a:t>
            </a:r>
            <a:endParaRPr lang="ru-RU" dirty="0" smtClean="0"/>
          </a:p>
          <a:p>
            <a:pPr algn="just"/>
            <a:r>
              <a:rPr lang="ru-RU" dirty="0" smtClean="0"/>
              <a:t>Этюды </a:t>
            </a:r>
            <a:r>
              <a:rPr lang="ru-RU" dirty="0"/>
              <a:t>должны быть коротки, разнообразны и доступны детям по содержанию.</a:t>
            </a:r>
          </a:p>
          <a:p>
            <a:pPr algn="just"/>
            <a:r>
              <a:rPr lang="ru-RU" dirty="0"/>
              <a:t>Так, в этюде «Лисичка подслушивает», дети через </a:t>
            </a:r>
            <a:r>
              <a:rPr lang="ru-RU" dirty="0" smtClean="0"/>
              <a:t>определенную </a:t>
            </a:r>
            <a:r>
              <a:rPr lang="ru-RU" dirty="0"/>
              <a:t>позу и мимику учатся передавать эмоциональное состояние персонажа.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57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- этюды и игры-пантомимы на </a:t>
            </a:r>
            <a:r>
              <a:rPr lang="ru-RU" b="1" i="1" dirty="0"/>
              <a:t>воспроизведение</a:t>
            </a:r>
            <a:r>
              <a:rPr lang="ru-RU" b="1" dirty="0"/>
              <a:t> черт характера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i="1" dirty="0" smtClean="0"/>
              <a:t>Цели:</a:t>
            </a:r>
          </a:p>
          <a:p>
            <a:pPr algn="just"/>
            <a:r>
              <a:rPr lang="ru-RU" dirty="0" smtClean="0"/>
              <a:t>В этих этюдах и играх дети </a:t>
            </a:r>
            <a:r>
              <a:rPr lang="ru-RU" dirty="0"/>
              <a:t>учатся понимать, какое поведение какой черте характера соответствует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Акцент делается на модель положительного поведения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Так, в эпизодах «Жадный </a:t>
            </a:r>
            <a:r>
              <a:rPr lang="ru-RU" dirty="0" smtClean="0"/>
              <a:t>пес</a:t>
            </a:r>
            <a:r>
              <a:rPr lang="ru-RU" dirty="0"/>
              <a:t>», «Страшный зверь» через мимику, жест, позу дети передают отдельные черты характера (жадность, замкнутость, трусость, смелость).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61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- Игры </a:t>
            </a:r>
            <a:r>
              <a:rPr lang="ru-RU" b="1" i="1" dirty="0"/>
              <a:t>на развитие внимания и памяти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Цели:</a:t>
            </a:r>
          </a:p>
          <a:p>
            <a:r>
              <a:rPr lang="ru-RU" dirty="0" smtClean="0"/>
              <a:t>развивают </a:t>
            </a:r>
            <a:r>
              <a:rPr lang="ru-RU" dirty="0"/>
              <a:t>умение быстро сосредоточиться; </a:t>
            </a:r>
            <a:endParaRPr lang="ru-RU" dirty="0" smtClean="0"/>
          </a:p>
          <a:p>
            <a:pPr algn="just"/>
            <a:r>
              <a:rPr lang="ru-RU" dirty="0" smtClean="0"/>
              <a:t>активизируют </a:t>
            </a:r>
            <a:r>
              <a:rPr lang="ru-RU" dirty="0"/>
              <a:t>память и наблюдательность. </a:t>
            </a: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этих играх дети выполняют различные движения по сигналу, повторяют заданные движения и упражнения.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Так</a:t>
            </a:r>
            <a:r>
              <a:rPr lang="ru-RU" dirty="0"/>
              <a:t>, в игре «Волшебный круг» дети выполняют различные движения по сигналу и развивают </a:t>
            </a:r>
            <a:r>
              <a:rPr lang="ru-RU" dirty="0" smtClean="0"/>
              <a:t>внимание; </a:t>
            </a:r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игре «Заводные игрушки» через перевоплощения играющие развивают моторно-слуховую память.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93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188</TotalTime>
  <Words>2688</Words>
  <Application>Microsoft Office PowerPoint</Application>
  <PresentationFormat>Широкоэкранный</PresentationFormat>
  <Paragraphs>399</Paragraphs>
  <Slides>56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60" baseType="lpstr">
      <vt:lpstr>Arial</vt:lpstr>
      <vt:lpstr>Century Gothic</vt:lpstr>
      <vt:lpstr>Constantia</vt:lpstr>
      <vt:lpstr>След самолета</vt:lpstr>
      <vt:lpstr>Методическая разработка  на тему   «Театрализованные игры для детей дошкольного возраста»</vt:lpstr>
      <vt:lpstr>Презентация PowerPoint</vt:lpstr>
      <vt:lpstr>Задачи театрализованных игр:</vt:lpstr>
      <vt:lpstr>виды театрализованных игр:</vt:lpstr>
      <vt:lpstr>1. Игры с элементами театрализации</vt:lpstr>
      <vt:lpstr>- Речевые упражнения</vt:lpstr>
      <vt:lpstr>- Этюды на выражение основных эмоций</vt:lpstr>
      <vt:lpstr>- этюды и игры-пантомимы на воспроизведение черт характера</vt:lpstr>
      <vt:lpstr>- Игры на развитие внимания и памяти</vt:lpstr>
      <vt:lpstr>- этюды на выразительность жестов</vt:lpstr>
      <vt:lpstr>- Ролевые игры</vt:lpstr>
      <vt:lpstr>2. Занятие-игра</vt:lpstr>
      <vt:lpstr>3. Театрализованный рассказ </vt:lpstr>
      <vt:lpstr>4. Викторина – развлечение</vt:lpstr>
      <vt:lpstr>5. Спектакль-игра</vt:lpstr>
      <vt:lpstr>Таким образом, дети через различные формы театральной игры развивают нравственно-коммуникативные качества, творческие способности, психические процессы.</vt:lpstr>
      <vt:lpstr>Речевые игры  и  упражнения</vt:lpstr>
      <vt:lpstr>«Эхо»    ( для детей 4-5 лет)  </vt:lpstr>
      <vt:lpstr> «Едем, едем на тележке»  (для детей 5-6 лет)</vt:lpstr>
      <vt:lpstr>«Весенние голоса»  (для детей 6-7 лет)</vt:lpstr>
      <vt:lpstr>Скороговорки. Чистоговорки.</vt:lpstr>
      <vt:lpstr>Игра на интонирование слов</vt:lpstr>
      <vt:lpstr>Этюды на выражение   основных эмоций.</vt:lpstr>
      <vt:lpstr>Презентация PowerPoint</vt:lpstr>
      <vt:lpstr>Презентация PowerPoint</vt:lpstr>
      <vt:lpstr>«Прогулка»  (для детей 5-6 лет)</vt:lpstr>
      <vt:lpstr>«Битва»  (для детей 6-7 лет)</vt:lpstr>
      <vt:lpstr>Этюды и Игры-пантомимы   на воспроизведение черт характера</vt:lpstr>
      <vt:lpstr>Презентация PowerPoint</vt:lpstr>
      <vt:lpstr>Этюд «Страшный зверь»  (для детей 5-6 лет)</vt:lpstr>
      <vt:lpstr>Игры-пантомимы</vt:lpstr>
      <vt:lpstr>Игры-пантомимы</vt:lpstr>
      <vt:lpstr> «Волшебное колечко»  (для детей 6-7 лет)</vt:lpstr>
      <vt:lpstr>«Изобрази героя»</vt:lpstr>
      <vt:lpstr>Игры   на развитие внимания  </vt:lpstr>
      <vt:lpstr>Презентация PowerPoint</vt:lpstr>
      <vt:lpstr>«Молчанка»  (для детей 6-7 лет) </vt:lpstr>
      <vt:lpstr>Игры на развитие памяти</vt:lpstr>
      <vt:lpstr>«Заводные игрушки»  (для детей 4-5 лет)</vt:lpstr>
      <vt:lpstr>Презентация PowerPoint</vt:lpstr>
      <vt:lpstr>Этюды на выразительность жестов</vt:lpstr>
      <vt:lpstr>Презентация PowerPoint</vt:lpstr>
      <vt:lpstr>«Где мы были, мы не скажем» </vt:lpstr>
      <vt:lpstr>Ролевые игры с использованием элементов костюмов, реквизита, масок и кукол</vt:lpstr>
      <vt:lpstr>Презентация PowerPoint</vt:lpstr>
      <vt:lpstr>Презентация PowerPoint</vt:lpstr>
      <vt:lpstr>Этюды на общение</vt:lpstr>
      <vt:lpstr>Сценарии сценок</vt:lpstr>
      <vt:lpstr>Лиса и журавль (Русская народная сказка для чтения и представления)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 на тему  «Театрализованные игры с детьми дошкольного возраста»</dc:title>
  <dc:creator>User</dc:creator>
  <cp:lastModifiedBy>User</cp:lastModifiedBy>
  <cp:revision>30</cp:revision>
  <dcterms:created xsi:type="dcterms:W3CDTF">2018-10-31T16:13:47Z</dcterms:created>
  <dcterms:modified xsi:type="dcterms:W3CDTF">2018-11-03T14:29:52Z</dcterms:modified>
</cp:coreProperties>
</file>